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316" r:id="rId3"/>
    <p:sldId id="257" r:id="rId4"/>
    <p:sldId id="299" r:id="rId5"/>
    <p:sldId id="321" r:id="rId6"/>
    <p:sldId id="319" r:id="rId7"/>
    <p:sldId id="318" r:id="rId8"/>
    <p:sldId id="317" r:id="rId9"/>
    <p:sldId id="325" r:id="rId10"/>
    <p:sldId id="327" r:id="rId11"/>
    <p:sldId id="430" r:id="rId12"/>
    <p:sldId id="300" r:id="rId13"/>
    <p:sldId id="322" r:id="rId14"/>
    <p:sldId id="323" r:id="rId15"/>
    <p:sldId id="324" r:id="rId16"/>
    <p:sldId id="306" r:id="rId17"/>
    <p:sldId id="305" r:id="rId18"/>
    <p:sldId id="302" r:id="rId19"/>
    <p:sldId id="304" r:id="rId20"/>
    <p:sldId id="309" r:id="rId21"/>
    <p:sldId id="332" r:id="rId22"/>
    <p:sldId id="329" r:id="rId23"/>
    <p:sldId id="313" r:id="rId24"/>
    <p:sldId id="331" r:id="rId25"/>
    <p:sldId id="333" r:id="rId26"/>
    <p:sldId id="365" r:id="rId27"/>
    <p:sldId id="366" r:id="rId28"/>
    <p:sldId id="367" r:id="rId29"/>
    <p:sldId id="368" r:id="rId30"/>
    <p:sldId id="369" r:id="rId31"/>
    <p:sldId id="370" r:id="rId32"/>
    <p:sldId id="258" r:id="rId33"/>
    <p:sldId id="372" r:id="rId34"/>
    <p:sldId id="371" r:id="rId35"/>
    <p:sldId id="392" r:id="rId36"/>
    <p:sldId id="391" r:id="rId37"/>
    <p:sldId id="402" r:id="rId38"/>
    <p:sldId id="400" r:id="rId39"/>
    <p:sldId id="374" r:id="rId40"/>
    <p:sldId id="375" r:id="rId41"/>
    <p:sldId id="376" r:id="rId42"/>
    <p:sldId id="377" r:id="rId43"/>
    <p:sldId id="395" r:id="rId44"/>
    <p:sldId id="373" r:id="rId45"/>
    <p:sldId id="378" r:id="rId46"/>
    <p:sldId id="380" r:id="rId47"/>
    <p:sldId id="379" r:id="rId48"/>
    <p:sldId id="350" r:id="rId49"/>
    <p:sldId id="386" r:id="rId50"/>
    <p:sldId id="384" r:id="rId51"/>
    <p:sldId id="385" r:id="rId52"/>
    <p:sldId id="414" r:id="rId53"/>
    <p:sldId id="387" r:id="rId54"/>
    <p:sldId id="388" r:id="rId55"/>
    <p:sldId id="413" r:id="rId56"/>
    <p:sldId id="356" r:id="rId57"/>
    <p:sldId id="357" r:id="rId58"/>
    <p:sldId id="358" r:id="rId59"/>
    <p:sldId id="295" r:id="rId60"/>
    <p:sldId id="297" r:id="rId61"/>
    <p:sldId id="389" r:id="rId62"/>
    <p:sldId id="390" r:id="rId63"/>
    <p:sldId id="393" r:id="rId64"/>
    <p:sldId id="394" r:id="rId65"/>
    <p:sldId id="415" r:id="rId66"/>
    <p:sldId id="416" r:id="rId67"/>
    <p:sldId id="410" r:id="rId68"/>
    <p:sldId id="360" r:id="rId69"/>
    <p:sldId id="396" r:id="rId70"/>
    <p:sldId id="403" r:id="rId71"/>
    <p:sldId id="397" r:id="rId72"/>
    <p:sldId id="398" r:id="rId73"/>
    <p:sldId id="412" r:id="rId74"/>
    <p:sldId id="362" r:id="rId75"/>
    <p:sldId id="408" r:id="rId76"/>
    <p:sldId id="431" r:id="rId77"/>
    <p:sldId id="406" r:id="rId78"/>
    <p:sldId id="419" r:id="rId79"/>
    <p:sldId id="263" r:id="rId80"/>
    <p:sldId id="261" r:id="rId81"/>
    <p:sldId id="262" r:id="rId82"/>
    <p:sldId id="420" r:id="rId83"/>
    <p:sldId id="432" r:id="rId84"/>
    <p:sldId id="433" r:id="rId85"/>
    <p:sldId id="434" r:id="rId86"/>
    <p:sldId id="436" r:id="rId87"/>
    <p:sldId id="425" r:id="rId88"/>
    <p:sldId id="418" r:id="rId89"/>
    <p:sldId id="428" r:id="rId90"/>
    <p:sldId id="438" r:id="rId91"/>
    <p:sldId id="429" r:id="rId92"/>
    <p:sldId id="427" r:id="rId93"/>
    <p:sldId id="426" r:id="rId94"/>
    <p:sldId id="437" r:id="rId95"/>
    <p:sldId id="409" r:id="rId96"/>
    <p:sldId id="341" r:id="rId97"/>
    <p:sldId id="340" r:id="rId98"/>
    <p:sldId id="343" r:id="rId9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01" autoAdjust="0"/>
  </p:normalViewPr>
  <p:slideViewPr>
    <p:cSldViewPr>
      <p:cViewPr>
        <p:scale>
          <a:sx n="114" d="100"/>
          <a:sy n="114" d="100"/>
        </p:scale>
        <p:origin x="-36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7184-2746-47CC-B671-B2CD010F4B1C}" type="datetimeFigureOut">
              <a:rPr lang="fr-FR" smtClean="0"/>
              <a:t>22/09/2017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67646A-B583-485C-9350-C2C5510CE1F0}" type="slidenum">
              <a:rPr lang="fr-FR" smtClean="0"/>
              <a:t>‹N°›</a:t>
            </a:fld>
            <a:endParaRPr lang="fr-FR"/>
          </a:p>
        </p:txBody>
      </p:sp>
    </p:spTree>
    <p:extLst>
      <p:ext uri="{BB962C8B-B14F-4D97-AF65-F5344CB8AC3E}">
        <p14:creationId xmlns:p14="http://schemas.microsoft.com/office/powerpoint/2010/main" val="178623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Tyrannie</a:t>
            </a:r>
            <a:r>
              <a:rPr lang="fr-FR" baseline="0" dirty="0" smtClean="0"/>
              <a:t> est plus dangereuse que l’oligarchie qui elle-même est plus nocive que la « démocratie » (peuple gouverné par les démagogues)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2F67646A-B583-485C-9350-C2C5510CE1F0}" type="slidenum">
              <a:rPr lang="fr-FR" smtClean="0"/>
              <a:t>12</a:t>
            </a:fld>
            <a:endParaRPr lang="fr-FR"/>
          </a:p>
        </p:txBody>
      </p:sp>
    </p:spTree>
    <p:extLst>
      <p:ext uri="{BB962C8B-B14F-4D97-AF65-F5344CB8AC3E}">
        <p14:creationId xmlns:p14="http://schemas.microsoft.com/office/powerpoint/2010/main" val="129122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NB : chacun</a:t>
            </a:r>
            <a:r>
              <a:rPr lang="fr-FR" baseline="0" dirty="0" smtClean="0"/>
              <a:t> doit être jugés selon un jury correspondant à son milieu (nobles doivent continuer à n’être jugés que par des nobles)</a:t>
            </a:r>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31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7646A-B583-485C-9350-C2C5510CE1F0}" type="slidenum">
              <a:rPr lang="fr-FR" smtClean="0"/>
              <a:t>77</a:t>
            </a:fld>
            <a:endParaRPr lang="fr-FR"/>
          </a:p>
        </p:txBody>
      </p:sp>
    </p:spTree>
    <p:extLst>
      <p:ext uri="{BB962C8B-B14F-4D97-AF65-F5344CB8AC3E}">
        <p14:creationId xmlns:p14="http://schemas.microsoft.com/office/powerpoint/2010/main" val="348742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Gouvernement modéré = Etat où il y a des lois</a:t>
            </a:r>
            <a:endParaRPr lang="fr-FR"/>
          </a:p>
        </p:txBody>
      </p:sp>
      <p:sp>
        <p:nvSpPr>
          <p:cNvPr id="4" name="Espace réservé du numéro de diapositive 3"/>
          <p:cNvSpPr>
            <a:spLocks noGrp="1"/>
          </p:cNvSpPr>
          <p:nvPr>
            <p:ph type="sldNum" sz="quarter" idx="10"/>
          </p:nvPr>
        </p:nvSpPr>
        <p:spPr/>
        <p:txBody>
          <a:bodyPr/>
          <a:lstStyle/>
          <a:p>
            <a:fld id="{CD850E22-EF87-4AE8-BDB7-201A7C0CF9A4}" type="slidenum">
              <a:rPr lang="fr-FR" smtClean="0"/>
              <a:t>15</a:t>
            </a:fld>
            <a:endParaRPr lang="fr-FR"/>
          </a:p>
        </p:txBody>
      </p:sp>
    </p:spTree>
    <p:extLst>
      <p:ext uri="{BB962C8B-B14F-4D97-AF65-F5344CB8AC3E}">
        <p14:creationId xmlns:p14="http://schemas.microsoft.com/office/powerpoint/2010/main" val="423152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7646A-B583-485C-9350-C2C5510CE1F0}" type="slidenum">
              <a:rPr lang="fr-FR" smtClean="0"/>
              <a:t>21</a:t>
            </a:fld>
            <a:endParaRPr lang="fr-FR"/>
          </a:p>
        </p:txBody>
      </p:sp>
    </p:spTree>
    <p:extLst>
      <p:ext uri="{BB962C8B-B14F-4D97-AF65-F5344CB8AC3E}">
        <p14:creationId xmlns:p14="http://schemas.microsoft.com/office/powerpoint/2010/main" val="391563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25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26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27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28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NB : chacun</a:t>
            </a:r>
            <a:r>
              <a:rPr lang="fr-FR" baseline="0" dirty="0" smtClean="0"/>
              <a:t> doit être jugés selon un jury correspondant à son milieu (nobles doivent continuer à n’être jugés que par des nobles)</a:t>
            </a:r>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29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NB : chacun</a:t>
            </a:r>
            <a:r>
              <a:rPr lang="fr-FR" baseline="0" dirty="0" smtClean="0"/>
              <a:t> doit être jugés selon un jury correspondant à son milieu (nobles doivent continuer à n’être jugés que par </a:t>
            </a:r>
            <a:r>
              <a:rPr lang="fr-FR" baseline="0" smtClean="0"/>
              <a:t>des nobles)</a:t>
            </a:r>
            <a:endParaRPr lang="fr-FR" dirty="0"/>
          </a:p>
        </p:txBody>
      </p:sp>
      <p:sp>
        <p:nvSpPr>
          <p:cNvPr id="4" name="Espace réservé du numéro de diapositive 3"/>
          <p:cNvSpPr>
            <a:spLocks noGrp="1"/>
          </p:cNvSpPr>
          <p:nvPr>
            <p:ph type="sldNum" sz="quarter" idx="10"/>
          </p:nvPr>
        </p:nvSpPr>
        <p:spPr/>
        <p:txBody>
          <a:bodyPr/>
          <a:lstStyle/>
          <a:p>
            <a:fld id="{9DAE0908-4199-4DB7-8203-CE9CD5B58FBD}" type="slidenum">
              <a:rPr lang="fr-FR" smtClean="0"/>
              <a:pPr/>
              <a:t>30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0F3DBF5-EC6B-4C9C-A934-FD5BFF22C5F6}" type="datetimeFigureOut">
              <a:rPr lang="fr-FR" smtClean="0"/>
              <a:t>22/09/2017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0F3DBF5-EC6B-4C9C-A934-FD5BFF22C5F6}" type="datetimeFigureOut">
              <a:rPr lang="fr-FR" smtClean="0"/>
              <a:t>22/09/2017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0F3DBF5-EC6B-4C9C-A934-FD5BFF22C5F6}" type="datetimeFigureOut">
              <a:rPr lang="fr-FR" smtClean="0"/>
              <a:t>22/09/2017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0F3DBF5-EC6B-4C9C-A934-FD5BFF22C5F6}" type="datetimeFigureOut">
              <a:rPr lang="fr-FR" smtClean="0"/>
              <a:t>22/09/2017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0F3DBF5-EC6B-4C9C-A934-FD5BFF22C5F6}" type="datetimeFigureOut">
              <a:rPr lang="fr-FR" smtClean="0"/>
              <a:t>22/09/2017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0F3DBF5-EC6B-4C9C-A934-FD5BFF22C5F6}" type="datetimeFigureOut">
              <a:rPr lang="fr-FR" smtClean="0"/>
              <a:t>22/09/2017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2F12CA-33D9-47A9-BD7B-433903582714}"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3DBF5-EC6B-4C9C-A934-FD5BFF22C5F6}" type="datetimeFigureOut">
              <a:rPr lang="fr-FR" smtClean="0"/>
              <a:t>22/09/2017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F12CA-33D9-47A9-BD7B-433903582714}"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6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6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6.jpeg"/><Relationship Id="rId12"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8.png"/><Relationship Id="rId5" Type="http://schemas.openxmlformats.org/officeDocument/2006/relationships/image" Target="../media/image50.png"/><Relationship Id="rId10" Type="http://schemas.openxmlformats.org/officeDocument/2006/relationships/image" Target="../media/image53.jpeg"/><Relationship Id="rId4" Type="http://schemas.openxmlformats.org/officeDocument/2006/relationships/image" Target="../media/image49.png"/><Relationship Id="rId9"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1.jpeg"/><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1.jpe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28662" y="2714620"/>
            <a:ext cx="7772400" cy="2028838"/>
          </a:xfrm>
        </p:spPr>
        <p:txBody>
          <a:bodyPr>
            <a:normAutofit fontScale="90000"/>
          </a:bodyPr>
          <a:lstStyle/>
          <a:p>
            <a:r>
              <a:rPr lang="fr-FR" b="1" dirty="0" smtClean="0">
                <a:solidFill>
                  <a:srgbClr val="002060"/>
                </a:solidFill>
                <a:latin typeface="Century Gothic" pitchFamily="34" charset="0"/>
              </a:rPr>
              <a:t>Quelles </a:t>
            </a:r>
            <a:r>
              <a:rPr lang="fr-FR" b="1" dirty="0">
                <a:solidFill>
                  <a:srgbClr val="002060"/>
                </a:solidFill>
                <a:latin typeface="Century Gothic" pitchFamily="34" charset="0"/>
              </a:rPr>
              <a:t>sont les composantes institutionnelles des régimes politiques démocratiques </a:t>
            </a:r>
            <a:r>
              <a:rPr lang="fr-FR" b="1" dirty="0" smtClean="0">
                <a:solidFill>
                  <a:srgbClr val="002060"/>
                </a:solidFill>
                <a:latin typeface="Century Gothic" pitchFamily="34" charset="0"/>
              </a:rPr>
              <a:t>?</a:t>
            </a:r>
            <a:endParaRPr lang="fr-FR" dirty="0">
              <a:solidFill>
                <a:srgbClr val="002060"/>
              </a:solidFill>
              <a:latin typeface="Century Gothic" pitchFamily="34" charset="0"/>
            </a:endParaRPr>
          </a:p>
        </p:txBody>
      </p:sp>
      <p:sp>
        <p:nvSpPr>
          <p:cNvPr id="3" name="Sous-titre 2"/>
          <p:cNvSpPr>
            <a:spLocks noGrp="1"/>
          </p:cNvSpPr>
          <p:nvPr>
            <p:ph type="subTitle" idx="1"/>
          </p:nvPr>
        </p:nvSpPr>
        <p:spPr>
          <a:xfrm>
            <a:off x="2743200" y="142852"/>
            <a:ext cx="6400800" cy="428628"/>
          </a:xfrm>
        </p:spPr>
        <p:txBody>
          <a:bodyPr>
            <a:normAutofit/>
          </a:bodyPr>
          <a:lstStyle/>
          <a:p>
            <a:r>
              <a:rPr lang="fr-FR" sz="1800" b="1" dirty="0" smtClean="0">
                <a:solidFill>
                  <a:schemeClr val="tx1">
                    <a:lumMod val="50000"/>
                    <a:lumOff val="50000"/>
                  </a:schemeClr>
                </a:solidFill>
                <a:latin typeface="Century Gothic" pitchFamily="34" charset="0"/>
              </a:rPr>
              <a:t>Sciences sociales et politiques – Terminale ES</a:t>
            </a:r>
            <a:endParaRPr lang="fr-FR" sz="1800" b="1" dirty="0">
              <a:solidFill>
                <a:schemeClr val="tx1">
                  <a:lumMod val="50000"/>
                  <a:lumOff val="50000"/>
                </a:schemeClr>
              </a:solidFill>
              <a:latin typeface="Century Gothic" pitchFamily="34" charset="0"/>
            </a:endParaRPr>
          </a:p>
        </p:txBody>
      </p:sp>
      <p:sp>
        <p:nvSpPr>
          <p:cNvPr id="4" name="Organigramme : Document 3"/>
          <p:cNvSpPr/>
          <p:nvPr/>
        </p:nvSpPr>
        <p:spPr>
          <a:xfrm>
            <a:off x="357158" y="1428736"/>
            <a:ext cx="2335896" cy="955477"/>
          </a:xfrm>
          <a:prstGeom prst="flowChartDocument">
            <a:avLst/>
          </a:prstGeom>
          <a:solidFill>
            <a:srgbClr val="002060"/>
          </a:solidFill>
        </p:spPr>
        <p:txBody>
          <a:bodyPr wrap="none">
            <a:spAutoFit/>
          </a:bodyPr>
          <a:lstStyle/>
          <a:p>
            <a:r>
              <a:rPr lang="fr-FR" sz="4400" b="1" dirty="0">
                <a:solidFill>
                  <a:schemeClr val="bg1"/>
                </a:solidFill>
                <a:latin typeface="Century Gothic" pitchFamily="34" charset="0"/>
                <a:ea typeface="+mj-ea"/>
                <a:cs typeface="+mj-cs"/>
              </a:rPr>
              <a:t>Chap.1 </a:t>
            </a:r>
            <a:endParaRPr lang="fr-FR" dirty="0">
              <a:solidFill>
                <a:schemeClr val="bg1"/>
              </a:solidFill>
              <a:latin typeface="Century Gothic" pitchFamily="34" charset="0"/>
            </a:endParaRPr>
          </a:p>
        </p:txBody>
      </p:sp>
      <p:sp>
        <p:nvSpPr>
          <p:cNvPr id="5" name="Rectangle 4"/>
          <p:cNvSpPr/>
          <p:nvPr/>
        </p:nvSpPr>
        <p:spPr>
          <a:xfrm>
            <a:off x="6012160" y="6182754"/>
            <a:ext cx="3096344"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Filipe De Oliveira</a:t>
            </a:r>
          </a:p>
          <a:p>
            <a:pPr algn="ctr"/>
            <a:r>
              <a:rPr lang="fr-FR" dirty="0" smtClean="0"/>
              <a:t>Académie de Strasbourg, 2017</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l="49553" t="30906" r="16064" b="4189"/>
          <a:stretch/>
        </p:blipFill>
        <p:spPr bwMode="auto">
          <a:xfrm>
            <a:off x="0" y="0"/>
            <a:ext cx="4414162" cy="5924091"/>
          </a:xfrm>
          <a:prstGeom prst="rect">
            <a:avLst/>
          </a:prstGeom>
          <a:noFill/>
          <a:ln w="9525">
            <a:noFill/>
            <a:miter lim="800000"/>
            <a:headEnd/>
            <a:tailEnd/>
          </a:ln>
          <a:effec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912"/>
          <a:stretch/>
        </p:blipFill>
        <p:spPr bwMode="auto">
          <a:xfrm>
            <a:off x="4643666" y="784548"/>
            <a:ext cx="4517888" cy="610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33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32" t="7885" r="19895" b="3874"/>
          <a:stretch/>
        </p:blipFill>
        <p:spPr bwMode="auto">
          <a:xfrm>
            <a:off x="1871192" y="31115"/>
            <a:ext cx="7272808" cy="681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79" y="1412776"/>
            <a:ext cx="1584177" cy="260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8" y="4221088"/>
            <a:ext cx="1683600" cy="247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59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2508414888"/>
              </p:ext>
            </p:extLst>
          </p:nvPr>
        </p:nvGraphicFramePr>
        <p:xfrm>
          <a:off x="251520" y="3284984"/>
          <a:ext cx="8640960" cy="3413760"/>
        </p:xfrm>
        <a:graphic>
          <a:graphicData uri="http://schemas.openxmlformats.org/drawingml/2006/table">
            <a:tbl>
              <a:tblPr firstRow="1" bandRow="1">
                <a:tableStyleId>{69012ECD-51FC-41F1-AA8D-1B2483CD663E}</a:tableStyleId>
              </a:tblPr>
              <a:tblGrid>
                <a:gridCol w="2658757"/>
                <a:gridCol w="2732611"/>
                <a:gridCol w="3249592"/>
              </a:tblGrid>
              <a:tr h="370840">
                <a:tc>
                  <a:txBody>
                    <a:bodyPr/>
                    <a:lstStyle/>
                    <a:p>
                      <a:pPr algn="ctr"/>
                      <a:r>
                        <a:rPr lang="fr-FR" sz="2000" dirty="0" smtClean="0"/>
                        <a:t>Qui gouverne ?</a:t>
                      </a:r>
                      <a:endParaRPr lang="fr-FR"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Pour le bien commun</a:t>
                      </a:r>
                      <a:endParaRPr lang="fr-FR"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Formes</a:t>
                      </a:r>
                      <a:r>
                        <a:rPr lang="fr-FR" sz="2000" baseline="0" dirty="0" smtClean="0"/>
                        <a:t> déviantes</a:t>
                      </a:r>
                      <a:endParaRPr lang="fr-FR"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370840">
                <a:tc>
                  <a:txBody>
                    <a:bodyPr/>
                    <a:lstStyle/>
                    <a:p>
                      <a:r>
                        <a:rPr lang="fr-FR" sz="2000" dirty="0" smtClean="0">
                          <a:solidFill>
                            <a:schemeClr val="bg1"/>
                          </a:solidFill>
                        </a:rPr>
                        <a:t>Un seul</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Royauté</a:t>
                      </a:r>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Tyrannie </a:t>
                      </a:r>
                      <a:r>
                        <a:rPr lang="fr-FR" sz="2000" b="0" dirty="0" smtClean="0">
                          <a:solidFill>
                            <a:schemeClr val="bg1"/>
                          </a:solidFill>
                        </a:rPr>
                        <a:t>:</a:t>
                      </a:r>
                      <a:r>
                        <a:rPr lang="fr-FR" sz="2000" b="0" baseline="0" dirty="0" smtClean="0">
                          <a:solidFill>
                            <a:schemeClr val="bg1"/>
                          </a:solidFill>
                        </a:rPr>
                        <a:t> vise l’avantage du monarque</a:t>
                      </a:r>
                      <a:endParaRPr lang="fr-FR" sz="2000" b="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r>
                        <a:rPr lang="fr-FR" sz="2000" dirty="0" smtClean="0">
                          <a:solidFill>
                            <a:schemeClr val="bg1"/>
                          </a:solidFill>
                        </a:rPr>
                        <a:t>Plusieurs</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Aristocratie</a:t>
                      </a:r>
                      <a:r>
                        <a:rPr lang="fr-FR" sz="2000" dirty="0" smtClean="0">
                          <a:solidFill>
                            <a:schemeClr val="bg1"/>
                          </a:solidFill>
                        </a:rPr>
                        <a:t> : gouvernement</a:t>
                      </a:r>
                      <a:r>
                        <a:rPr lang="fr-FR" sz="2000" baseline="0" dirty="0" smtClean="0">
                          <a:solidFill>
                            <a:schemeClr val="bg1"/>
                          </a:solidFill>
                        </a:rPr>
                        <a:t> des meilleurs</a:t>
                      </a:r>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Oligarchie</a:t>
                      </a:r>
                      <a:r>
                        <a:rPr lang="fr-FR" sz="2000" dirty="0" smtClean="0">
                          <a:solidFill>
                            <a:schemeClr val="bg1"/>
                          </a:solidFill>
                        </a:rPr>
                        <a:t> : gouvernement</a:t>
                      </a:r>
                      <a:r>
                        <a:rPr lang="fr-FR" sz="2000" baseline="0" dirty="0" smtClean="0">
                          <a:solidFill>
                            <a:schemeClr val="bg1"/>
                          </a:solidFill>
                        </a:rPr>
                        <a:t> des plus riches dans leur intérêt</a:t>
                      </a:r>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r>
                        <a:rPr lang="fr-FR" sz="2000" dirty="0" smtClean="0">
                          <a:solidFill>
                            <a:schemeClr val="bg1"/>
                          </a:solidFill>
                        </a:rPr>
                        <a:t>Le plus grand nombre</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rgbClr val="FFFF00"/>
                          </a:solidFill>
                        </a:rPr>
                        <a:t>République</a:t>
                      </a:r>
                      <a:r>
                        <a:rPr lang="fr-FR" sz="2000" b="1" dirty="0" smtClean="0">
                          <a:solidFill>
                            <a:schemeClr val="bg1"/>
                          </a:solidFill>
                        </a:rPr>
                        <a:t> </a:t>
                      </a:r>
                      <a:r>
                        <a:rPr lang="fr-FR" sz="2000" b="0" dirty="0" smtClean="0">
                          <a:solidFill>
                            <a:schemeClr val="bg1"/>
                          </a:solidFill>
                        </a:rPr>
                        <a:t>= gouvernement constitutionnel</a:t>
                      </a:r>
                      <a:endParaRPr lang="fr-FR" sz="2000" b="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dirty="0" smtClean="0">
                          <a:solidFill>
                            <a:srgbClr val="FF0000"/>
                          </a:solidFill>
                        </a:rPr>
                        <a:t>Démocratie</a:t>
                      </a:r>
                      <a:r>
                        <a:rPr lang="fr-FR" sz="2000" baseline="0" dirty="0" smtClean="0">
                          <a:solidFill>
                            <a:srgbClr val="FF0000"/>
                          </a:solidFill>
                        </a:rPr>
                        <a:t> </a:t>
                      </a:r>
                      <a:r>
                        <a:rPr lang="fr-FR" sz="2000" baseline="0" dirty="0" smtClean="0">
                          <a:solidFill>
                            <a:schemeClr val="bg1"/>
                          </a:solidFill>
                        </a:rPr>
                        <a:t>(= </a:t>
                      </a:r>
                      <a:r>
                        <a:rPr lang="fr-FR" sz="2000" b="0" baseline="0" dirty="0" smtClean="0">
                          <a:solidFill>
                            <a:srgbClr val="FF0000"/>
                          </a:solidFill>
                        </a:rPr>
                        <a:t>démagogie </a:t>
                      </a:r>
                      <a:r>
                        <a:rPr lang="fr-FR" sz="2000" b="0" i="0" baseline="0" dirty="0" smtClean="0">
                          <a:solidFill>
                            <a:schemeClr val="bg1"/>
                          </a:solidFill>
                        </a:rPr>
                        <a:t>;</a:t>
                      </a:r>
                      <a:r>
                        <a:rPr lang="fr-FR" sz="2000" b="0" i="1" baseline="0" dirty="0" smtClean="0">
                          <a:solidFill>
                            <a:schemeClr val="bg1"/>
                          </a:solidFill>
                        </a:rPr>
                        <a:t> « régime populaire »</a:t>
                      </a:r>
                      <a:r>
                        <a:rPr lang="fr-FR" sz="2000" baseline="0" dirty="0" smtClean="0">
                          <a:solidFill>
                            <a:schemeClr val="bg1"/>
                          </a:solidFill>
                        </a:rPr>
                        <a:t>) : vise le bien des plus modestes et non l’avantage commun</a:t>
                      </a:r>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54008"/>
            <a:ext cx="7128791" cy="3099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95536" y="332656"/>
            <a:ext cx="1728192" cy="923330"/>
          </a:xfrm>
          <a:prstGeom prst="rect">
            <a:avLst/>
          </a:prstGeom>
          <a:noFill/>
        </p:spPr>
        <p:txBody>
          <a:bodyPr wrap="square" rtlCol="0">
            <a:spAutoFit/>
          </a:bodyPr>
          <a:lstStyle/>
          <a:p>
            <a:r>
              <a:rPr lang="fr-FR" sz="3600" b="1" dirty="0" smtClean="0">
                <a:solidFill>
                  <a:schemeClr val="bg1"/>
                </a:solidFill>
              </a:rPr>
              <a:t>Aristote</a:t>
            </a:r>
            <a:endParaRPr lang="fr-FR" b="1" dirty="0" smtClean="0">
              <a:solidFill>
                <a:schemeClr val="bg1"/>
              </a:solidFill>
            </a:endParaRPr>
          </a:p>
          <a:p>
            <a:r>
              <a:rPr lang="fr-FR" b="1" dirty="0" smtClean="0">
                <a:solidFill>
                  <a:schemeClr val="bg1"/>
                </a:solidFill>
              </a:rPr>
              <a:t>IVe siècle av. JC</a:t>
            </a:r>
            <a:endParaRPr lang="fr-FR" b="1" dirty="0">
              <a:solidFill>
                <a:schemeClr val="bg1"/>
              </a:solidFill>
            </a:endParaRPr>
          </a:p>
        </p:txBody>
      </p:sp>
      <p:sp>
        <p:nvSpPr>
          <p:cNvPr id="6" name="ZoneTexte 5"/>
          <p:cNvSpPr txBox="1"/>
          <p:nvPr/>
        </p:nvSpPr>
        <p:spPr>
          <a:xfrm>
            <a:off x="395536" y="1383159"/>
            <a:ext cx="2376264" cy="461665"/>
          </a:xfrm>
          <a:prstGeom prst="rect">
            <a:avLst/>
          </a:prstGeom>
          <a:noFill/>
        </p:spPr>
        <p:txBody>
          <a:bodyPr wrap="square" rtlCol="0">
            <a:spAutoFit/>
          </a:bodyPr>
          <a:lstStyle/>
          <a:p>
            <a:r>
              <a:rPr lang="fr-FR" sz="2400" i="1" dirty="0" smtClean="0">
                <a:solidFill>
                  <a:schemeClr val="bg1"/>
                </a:solidFill>
              </a:rPr>
              <a:t>Disciple de Platon</a:t>
            </a:r>
            <a:endParaRPr lang="fr-FR" sz="1200" i="1" dirty="0">
              <a:solidFill>
                <a:schemeClr val="bg1"/>
              </a:solidFill>
            </a:endParaRPr>
          </a:p>
        </p:txBody>
      </p:sp>
    </p:spTree>
    <p:extLst>
      <p:ext uri="{BB962C8B-B14F-4D97-AF65-F5344CB8AC3E}">
        <p14:creationId xmlns:p14="http://schemas.microsoft.com/office/powerpoint/2010/main" val="3864920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2186" t="11625" r="23196" b="8130"/>
          <a:stretch/>
        </p:blipFill>
        <p:spPr bwMode="auto">
          <a:xfrm>
            <a:off x="107504" y="97488"/>
            <a:ext cx="2342798" cy="4213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509592" y="97488"/>
            <a:ext cx="3312368" cy="923330"/>
          </a:xfrm>
          <a:prstGeom prst="rect">
            <a:avLst/>
          </a:prstGeom>
          <a:noFill/>
        </p:spPr>
        <p:txBody>
          <a:bodyPr wrap="square" rtlCol="0">
            <a:spAutoFit/>
          </a:bodyPr>
          <a:lstStyle/>
          <a:p>
            <a:r>
              <a:rPr lang="fr-FR" sz="3600" b="1" dirty="0" smtClean="0">
                <a:solidFill>
                  <a:schemeClr val="bg1"/>
                </a:solidFill>
              </a:rPr>
              <a:t>J.-J. Rousseau</a:t>
            </a:r>
            <a:endParaRPr lang="fr-FR" b="1" dirty="0" smtClean="0">
              <a:solidFill>
                <a:schemeClr val="bg1"/>
              </a:solidFill>
            </a:endParaRPr>
          </a:p>
          <a:p>
            <a:r>
              <a:rPr lang="fr-FR" b="1" dirty="0" smtClean="0">
                <a:solidFill>
                  <a:schemeClr val="bg1"/>
                </a:solidFill>
              </a:rPr>
              <a:t>XVIIIe siècle </a:t>
            </a:r>
            <a:r>
              <a:rPr lang="fr-FR" b="1" dirty="0" err="1" smtClean="0">
                <a:solidFill>
                  <a:schemeClr val="bg1"/>
                </a:solidFill>
              </a:rPr>
              <a:t>ap</a:t>
            </a:r>
            <a:r>
              <a:rPr lang="fr-FR" b="1" dirty="0" smtClean="0">
                <a:solidFill>
                  <a:schemeClr val="bg1"/>
                </a:solidFill>
              </a:rPr>
              <a:t>. JC</a:t>
            </a:r>
            <a:endParaRPr lang="fr-FR" b="1" dirty="0">
              <a:solidFill>
                <a:schemeClr val="bg1"/>
              </a:solidFill>
            </a:endParaRPr>
          </a:p>
        </p:txBody>
      </p:sp>
      <p:sp>
        <p:nvSpPr>
          <p:cNvPr id="7" name="Espace réservé du contenu 2"/>
          <p:cNvSpPr>
            <a:spLocks noGrp="1"/>
          </p:cNvSpPr>
          <p:nvPr>
            <p:ph idx="1"/>
          </p:nvPr>
        </p:nvSpPr>
        <p:spPr>
          <a:xfrm>
            <a:off x="2509592" y="2708920"/>
            <a:ext cx="6526904" cy="4032448"/>
          </a:xfrm>
        </p:spPr>
        <p:txBody>
          <a:bodyPr>
            <a:normAutofit lnSpcReduction="10000"/>
          </a:bodyPr>
          <a:lstStyle/>
          <a:p>
            <a:pPr>
              <a:buFont typeface="Arial" charset="0"/>
              <a:buChar char="•"/>
            </a:pPr>
            <a:r>
              <a:rPr lang="fr-FR" b="1" dirty="0" smtClean="0"/>
              <a:t>démocratie</a:t>
            </a:r>
            <a:r>
              <a:rPr lang="fr-FR" dirty="0" smtClean="0"/>
              <a:t> </a:t>
            </a:r>
            <a:r>
              <a:rPr lang="fr-FR" dirty="0"/>
              <a:t>(tout le peuple</a:t>
            </a:r>
            <a:r>
              <a:rPr lang="fr-FR" dirty="0" smtClean="0"/>
              <a:t>)</a:t>
            </a:r>
            <a:r>
              <a:rPr lang="fr-FR" dirty="0"/>
              <a:t> </a:t>
            </a:r>
            <a:r>
              <a:rPr lang="fr-FR" dirty="0" smtClean="0"/>
              <a:t>: ne </a:t>
            </a:r>
            <a:r>
              <a:rPr lang="fr-FR" dirty="0"/>
              <a:t>peut convenir qu’aux petits Etats pauvres</a:t>
            </a:r>
            <a:endParaRPr lang="fr-FR" dirty="0" smtClean="0"/>
          </a:p>
          <a:p>
            <a:pPr>
              <a:buFont typeface="Arial" charset="0"/>
              <a:buChar char="•"/>
            </a:pPr>
            <a:r>
              <a:rPr lang="fr-FR" b="1" dirty="0" smtClean="0"/>
              <a:t>aristocratie</a:t>
            </a:r>
            <a:r>
              <a:rPr lang="fr-FR" dirty="0" smtClean="0"/>
              <a:t> </a:t>
            </a:r>
            <a:r>
              <a:rPr lang="fr-FR" dirty="0"/>
              <a:t>(une minorité) </a:t>
            </a:r>
            <a:r>
              <a:rPr lang="fr-FR" dirty="0" smtClean="0"/>
              <a:t>: pour des </a:t>
            </a:r>
            <a:r>
              <a:rPr lang="fr-FR" dirty="0"/>
              <a:t>Etats médiocres en grandeur et en richesse </a:t>
            </a:r>
            <a:endParaRPr lang="fr-FR" dirty="0" smtClean="0"/>
          </a:p>
          <a:p>
            <a:pPr>
              <a:buFont typeface="Arial" charset="0"/>
              <a:buChar char="•"/>
            </a:pPr>
            <a:r>
              <a:rPr lang="fr-FR" b="1" dirty="0" smtClean="0"/>
              <a:t>monarchie</a:t>
            </a:r>
            <a:r>
              <a:rPr lang="fr-FR" dirty="0" smtClean="0"/>
              <a:t> </a:t>
            </a:r>
            <a:r>
              <a:rPr lang="fr-FR" dirty="0"/>
              <a:t>(un seul</a:t>
            </a:r>
            <a:r>
              <a:rPr lang="fr-FR" dirty="0" smtClean="0"/>
              <a:t>) convient </a:t>
            </a:r>
            <a:r>
              <a:rPr lang="fr-FR" dirty="0"/>
              <a:t>aux grands Etats </a:t>
            </a:r>
            <a:r>
              <a:rPr lang="fr-FR" dirty="0" smtClean="0"/>
              <a:t>riches</a:t>
            </a:r>
            <a:endParaRPr lang="fr-FR" dirty="0"/>
          </a:p>
        </p:txBody>
      </p:sp>
      <p:sp>
        <p:nvSpPr>
          <p:cNvPr id="4" name="Rectangle 3"/>
          <p:cNvSpPr/>
          <p:nvPr/>
        </p:nvSpPr>
        <p:spPr>
          <a:xfrm>
            <a:off x="3923928" y="1124744"/>
            <a:ext cx="3966095" cy="1323439"/>
          </a:xfrm>
          <a:prstGeom prst="rect">
            <a:avLst/>
          </a:prstGeom>
        </p:spPr>
        <p:txBody>
          <a:bodyPr wrap="square">
            <a:spAutoFit/>
          </a:bodyPr>
          <a:lstStyle/>
          <a:p>
            <a:r>
              <a:rPr lang="fr-FR" sz="4000" b="1" dirty="0" smtClean="0">
                <a:solidFill>
                  <a:schemeClr val="accent3">
                    <a:lumMod val="50000"/>
                  </a:schemeClr>
                </a:solidFill>
                <a:latin typeface="Century Gothic" panose="020B0502020202020204" pitchFamily="34" charset="0"/>
              </a:rPr>
              <a:t>formes </a:t>
            </a:r>
            <a:r>
              <a:rPr lang="fr-FR" sz="4000" b="1" dirty="0">
                <a:solidFill>
                  <a:schemeClr val="accent3">
                    <a:lumMod val="50000"/>
                  </a:schemeClr>
                </a:solidFill>
                <a:latin typeface="Century Gothic" panose="020B0502020202020204" pitchFamily="34" charset="0"/>
              </a:rPr>
              <a:t>de gouvernement </a:t>
            </a:r>
            <a:endParaRPr lang="fr-FR" sz="2400" b="1" dirty="0">
              <a:solidFill>
                <a:schemeClr val="accent3">
                  <a:lumMod val="50000"/>
                </a:schemeClr>
              </a:solidFill>
              <a:latin typeface="Century Gothic" panose="020B0502020202020204" pitchFamily="34" charset="0"/>
            </a:endParaRPr>
          </a:p>
        </p:txBody>
      </p:sp>
      <p:sp>
        <p:nvSpPr>
          <p:cNvPr id="8" name="Rectangle 7"/>
          <p:cNvSpPr/>
          <p:nvPr/>
        </p:nvSpPr>
        <p:spPr>
          <a:xfrm>
            <a:off x="2941766" y="855439"/>
            <a:ext cx="1010213" cy="1862048"/>
          </a:xfrm>
          <a:prstGeom prst="rect">
            <a:avLst/>
          </a:prstGeom>
        </p:spPr>
        <p:txBody>
          <a:bodyPr wrap="none">
            <a:spAutoFit/>
          </a:bodyPr>
          <a:lstStyle/>
          <a:p>
            <a:r>
              <a:rPr lang="fr-FR" sz="11500" b="1" dirty="0" smtClean="0">
                <a:solidFill>
                  <a:schemeClr val="accent3">
                    <a:lumMod val="50000"/>
                  </a:schemeClr>
                </a:solidFill>
                <a:latin typeface="Century Gothic" panose="020B0502020202020204" pitchFamily="34" charset="0"/>
              </a:rPr>
              <a:t>3</a:t>
            </a:r>
            <a:endParaRPr lang="fr-FR" sz="6600" dirty="0">
              <a:solidFill>
                <a:schemeClr val="accent3">
                  <a:lumMod val="50000"/>
                </a:schemeClr>
              </a:solidFill>
            </a:endParaRPr>
          </a:p>
        </p:txBody>
      </p:sp>
    </p:spTree>
    <p:extLst>
      <p:ext uri="{BB962C8B-B14F-4D97-AF65-F5344CB8AC3E}">
        <p14:creationId xmlns:p14="http://schemas.microsoft.com/office/powerpoint/2010/main" val="1225338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19511"/>
            <a:ext cx="8229600" cy="789209"/>
          </a:xfrm>
        </p:spPr>
        <p:txBody>
          <a:bodyPr>
            <a:normAutofit/>
          </a:bodyPr>
          <a:lstStyle/>
          <a:p>
            <a:pPr algn="l"/>
            <a:r>
              <a:rPr lang="fr-FR" dirty="0" smtClean="0"/>
              <a:t>Montesquieu </a:t>
            </a:r>
            <a:r>
              <a:rPr lang="fr-FR" sz="2400" dirty="0" smtClean="0"/>
              <a:t>(1689-1755)</a:t>
            </a:r>
            <a:endParaRPr lang="fr-FR"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5" t="6002" r="4563" b="17401"/>
          <a:stretch/>
        </p:blipFill>
        <p:spPr bwMode="auto">
          <a:xfrm>
            <a:off x="4572000" y="1772816"/>
            <a:ext cx="3906175" cy="40127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51148" y="932246"/>
            <a:ext cx="6696744" cy="369332"/>
          </a:xfrm>
          <a:prstGeom prst="rect">
            <a:avLst/>
          </a:prstGeom>
        </p:spPr>
        <p:txBody>
          <a:bodyPr wrap="square">
            <a:spAutoFit/>
          </a:bodyPr>
          <a:lstStyle/>
          <a:p>
            <a:r>
              <a:rPr lang="fr-FR" dirty="0" smtClean="0"/>
              <a:t>Charles Louis de </a:t>
            </a:r>
            <a:r>
              <a:rPr lang="fr-FR" dirty="0" err="1" smtClean="0"/>
              <a:t>Secondat</a:t>
            </a:r>
            <a:r>
              <a:rPr lang="fr-FR" dirty="0" smtClean="0"/>
              <a:t>, baron de La </a:t>
            </a:r>
            <a:r>
              <a:rPr lang="fr-FR" dirty="0" err="1" smtClean="0"/>
              <a:t>Brède</a:t>
            </a:r>
            <a:r>
              <a:rPr lang="fr-FR" dirty="0" smtClean="0"/>
              <a:t> et de Montesquieu</a:t>
            </a:r>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11295"/>
            <a:ext cx="2520280" cy="417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043608" y="5877272"/>
            <a:ext cx="2556284" cy="369332"/>
          </a:xfrm>
          <a:prstGeom prst="rect">
            <a:avLst/>
          </a:prstGeom>
        </p:spPr>
        <p:txBody>
          <a:bodyPr wrap="square">
            <a:spAutoFit/>
          </a:bodyPr>
          <a:lstStyle/>
          <a:p>
            <a:r>
              <a:rPr lang="fr-FR" i="1" dirty="0" smtClean="0"/>
              <a:t>De l’esprit des lois </a:t>
            </a:r>
            <a:r>
              <a:rPr lang="fr-FR" dirty="0" smtClean="0"/>
              <a:t>(1748)</a:t>
            </a:r>
            <a:endParaRPr lang="fr-FR" dirty="0"/>
          </a:p>
        </p:txBody>
      </p:sp>
    </p:spTree>
    <p:extLst>
      <p:ext uri="{BB962C8B-B14F-4D97-AF65-F5344CB8AC3E}">
        <p14:creationId xmlns:p14="http://schemas.microsoft.com/office/powerpoint/2010/main" val="3330081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229600" cy="576064"/>
          </a:xfrm>
        </p:spPr>
        <p:txBody>
          <a:bodyPr>
            <a:normAutofit fontScale="90000"/>
          </a:bodyPr>
          <a:lstStyle/>
          <a:p>
            <a:r>
              <a:rPr lang="fr-FR" dirty="0" smtClean="0"/>
              <a:t>3 formes de gouvernement</a:t>
            </a:r>
            <a:endParaRPr lang="fr-FR" dirty="0"/>
          </a:p>
        </p:txBody>
      </p:sp>
      <p:sp>
        <p:nvSpPr>
          <p:cNvPr id="8" name="Rectangle 7"/>
          <p:cNvSpPr/>
          <p:nvPr/>
        </p:nvSpPr>
        <p:spPr>
          <a:xfrm>
            <a:off x="237220" y="1428745"/>
            <a:ext cx="188650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Monarchie</a:t>
            </a:r>
            <a:endParaRPr lang="fr-FR" sz="2400" b="1" dirty="0">
              <a:latin typeface="Century Gothic" panose="020B0502020202020204" pitchFamily="34" charset="0"/>
            </a:endParaRPr>
          </a:p>
        </p:txBody>
      </p:sp>
      <p:sp>
        <p:nvSpPr>
          <p:cNvPr id="9" name="Rectangle 8"/>
          <p:cNvSpPr/>
          <p:nvPr/>
        </p:nvSpPr>
        <p:spPr>
          <a:xfrm>
            <a:off x="113413" y="5525673"/>
            <a:ext cx="201622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Despotisme</a:t>
            </a:r>
            <a:endParaRPr lang="fr-FR" sz="2400" b="1" dirty="0">
              <a:latin typeface="Century Gothic" panose="020B0502020202020204" pitchFamily="34" charset="0"/>
            </a:endParaRPr>
          </a:p>
        </p:txBody>
      </p:sp>
      <p:sp>
        <p:nvSpPr>
          <p:cNvPr id="10" name="Rectangle 9"/>
          <p:cNvSpPr/>
          <p:nvPr/>
        </p:nvSpPr>
        <p:spPr>
          <a:xfrm>
            <a:off x="237220" y="2280076"/>
            <a:ext cx="1886508"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République</a:t>
            </a:r>
            <a:endParaRPr lang="fr-FR" sz="2400" b="1" dirty="0">
              <a:latin typeface="Century Gothic" panose="020B0502020202020204" pitchFamily="34" charset="0"/>
            </a:endParaRPr>
          </a:p>
        </p:txBody>
      </p:sp>
      <p:sp>
        <p:nvSpPr>
          <p:cNvPr id="11" name="Rectangle 10"/>
          <p:cNvSpPr/>
          <p:nvPr/>
        </p:nvSpPr>
        <p:spPr>
          <a:xfrm>
            <a:off x="2253444" y="1516722"/>
            <a:ext cx="6890556" cy="400110"/>
          </a:xfrm>
          <a:prstGeom prst="rect">
            <a:avLst/>
          </a:prstGeom>
        </p:spPr>
        <p:txBody>
          <a:bodyPr wrap="square">
            <a:spAutoFit/>
          </a:bodyPr>
          <a:lstStyle/>
          <a:p>
            <a:r>
              <a:rPr lang="fr-FR" sz="2000" dirty="0" smtClean="0">
                <a:latin typeface="Century Gothic" panose="020B0502020202020204" pitchFamily="34" charset="0"/>
              </a:rPr>
              <a:t>« un seul gouverne, mais par des lois fixes et établies »</a:t>
            </a:r>
            <a:endParaRPr lang="fr-FR" sz="2000" dirty="0">
              <a:latin typeface="Century Gothic" panose="020B0502020202020204" pitchFamily="34" charset="0"/>
            </a:endParaRPr>
          </a:p>
        </p:txBody>
      </p:sp>
      <p:sp>
        <p:nvSpPr>
          <p:cNvPr id="12" name="Rectangle 11"/>
          <p:cNvSpPr/>
          <p:nvPr/>
        </p:nvSpPr>
        <p:spPr>
          <a:xfrm>
            <a:off x="2253444" y="2285277"/>
            <a:ext cx="6858000" cy="707886"/>
          </a:xfrm>
          <a:prstGeom prst="rect">
            <a:avLst/>
          </a:prstGeom>
        </p:spPr>
        <p:txBody>
          <a:bodyPr wrap="square">
            <a:spAutoFit/>
          </a:bodyPr>
          <a:lstStyle/>
          <a:p>
            <a:r>
              <a:rPr lang="fr-FR" sz="2000" dirty="0" smtClean="0">
                <a:latin typeface="Century Gothic" panose="020B0502020202020204" pitchFamily="34" charset="0"/>
              </a:rPr>
              <a:t>« le peuple en corps, ou seulement une partie du peuple, a la souveraine puissance »</a:t>
            </a:r>
            <a:endParaRPr lang="fr-FR" sz="2000" dirty="0">
              <a:latin typeface="Century Gothic" panose="020B0502020202020204" pitchFamily="34" charset="0"/>
            </a:endParaRPr>
          </a:p>
        </p:txBody>
      </p:sp>
      <p:sp>
        <p:nvSpPr>
          <p:cNvPr id="13" name="Rectangle 12"/>
          <p:cNvSpPr/>
          <p:nvPr/>
        </p:nvSpPr>
        <p:spPr>
          <a:xfrm>
            <a:off x="2253444" y="5459762"/>
            <a:ext cx="6773192" cy="707886"/>
          </a:xfrm>
          <a:prstGeom prst="rect">
            <a:avLst/>
          </a:prstGeom>
        </p:spPr>
        <p:txBody>
          <a:bodyPr wrap="square">
            <a:spAutoFit/>
          </a:bodyPr>
          <a:lstStyle/>
          <a:p>
            <a:r>
              <a:rPr lang="fr-FR" sz="2000" dirty="0" smtClean="0">
                <a:latin typeface="Century Gothic" panose="020B0502020202020204" pitchFamily="34" charset="0"/>
              </a:rPr>
              <a:t>« un seul, sans loi et sans règle, entraîne tout par sa volonté et par ses caprices » (tyrans)</a:t>
            </a:r>
            <a:endParaRPr lang="fr-FR" sz="2000" dirty="0">
              <a:latin typeface="Century Gothic" panose="020B0502020202020204" pitchFamily="34" charset="0"/>
            </a:endParaRPr>
          </a:p>
        </p:txBody>
      </p:sp>
      <p:sp>
        <p:nvSpPr>
          <p:cNvPr id="14" name="Rectangle 13"/>
          <p:cNvSpPr/>
          <p:nvPr/>
        </p:nvSpPr>
        <p:spPr>
          <a:xfrm>
            <a:off x="1962937" y="3298931"/>
            <a:ext cx="2016224" cy="490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démocratie</a:t>
            </a:r>
            <a:endParaRPr lang="fr-FR" sz="2400" b="1" dirty="0">
              <a:latin typeface="Century Gothic" panose="020B0502020202020204" pitchFamily="34" charset="0"/>
            </a:endParaRPr>
          </a:p>
        </p:txBody>
      </p:sp>
      <p:sp>
        <p:nvSpPr>
          <p:cNvPr id="15" name="Rectangle 14"/>
          <p:cNvSpPr/>
          <p:nvPr/>
        </p:nvSpPr>
        <p:spPr>
          <a:xfrm>
            <a:off x="1979712" y="4128300"/>
            <a:ext cx="2016224" cy="47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aristocratie</a:t>
            </a:r>
            <a:endParaRPr lang="fr-FR" sz="2400" b="1" dirty="0">
              <a:latin typeface="Century Gothic" panose="020B0502020202020204" pitchFamily="34" charset="0"/>
            </a:endParaRPr>
          </a:p>
        </p:txBody>
      </p:sp>
      <p:sp>
        <p:nvSpPr>
          <p:cNvPr id="16" name="Rectangle 15"/>
          <p:cNvSpPr/>
          <p:nvPr/>
        </p:nvSpPr>
        <p:spPr>
          <a:xfrm>
            <a:off x="4025529" y="3233020"/>
            <a:ext cx="5040560" cy="707886"/>
          </a:xfrm>
          <a:prstGeom prst="rect">
            <a:avLst/>
          </a:prstGeom>
        </p:spPr>
        <p:txBody>
          <a:bodyPr wrap="square">
            <a:spAutoFit/>
          </a:bodyPr>
          <a:lstStyle/>
          <a:p>
            <a:r>
              <a:rPr lang="fr-FR" sz="2000" dirty="0" smtClean="0">
                <a:latin typeface="Century Gothic" panose="020B0502020202020204" pitchFamily="34" charset="0"/>
              </a:rPr>
              <a:t>Gouvernement de tous. </a:t>
            </a:r>
          </a:p>
          <a:p>
            <a:r>
              <a:rPr lang="fr-FR" sz="2000" dirty="0" smtClean="0">
                <a:latin typeface="Century Gothic" panose="020B0502020202020204" pitchFamily="34" charset="0"/>
              </a:rPr>
              <a:t>Adapté aux Etats de petite taille</a:t>
            </a:r>
            <a:endParaRPr lang="fr-FR" sz="2000" dirty="0">
              <a:latin typeface="Century Gothic" panose="020B0502020202020204" pitchFamily="34" charset="0"/>
            </a:endParaRPr>
          </a:p>
        </p:txBody>
      </p:sp>
      <p:sp>
        <p:nvSpPr>
          <p:cNvPr id="17" name="Rectangle 16"/>
          <p:cNvSpPr/>
          <p:nvPr/>
        </p:nvSpPr>
        <p:spPr>
          <a:xfrm>
            <a:off x="4025529" y="4128300"/>
            <a:ext cx="4572000" cy="400110"/>
          </a:xfrm>
          <a:prstGeom prst="rect">
            <a:avLst/>
          </a:prstGeom>
        </p:spPr>
        <p:txBody>
          <a:bodyPr>
            <a:spAutoFit/>
          </a:bodyPr>
          <a:lstStyle/>
          <a:p>
            <a:r>
              <a:rPr lang="fr-FR" sz="2000" dirty="0" smtClean="0">
                <a:latin typeface="Century Gothic" panose="020B0502020202020204" pitchFamily="34" charset="0"/>
              </a:rPr>
              <a:t>Gouvernement de quelques uns.</a:t>
            </a:r>
            <a:endParaRPr lang="fr-FR" sz="2000" dirty="0">
              <a:latin typeface="Century Gothic" panose="020B0502020202020204" pitchFamily="34" charset="0"/>
            </a:endParaRPr>
          </a:p>
        </p:txBody>
      </p:sp>
      <p:cxnSp>
        <p:nvCxnSpPr>
          <p:cNvPr id="19" name="Connecteur en angle 18"/>
          <p:cNvCxnSpPr>
            <a:stCxn id="10" idx="2"/>
            <a:endCxn id="14" idx="1"/>
          </p:cNvCxnSpPr>
          <p:nvPr/>
        </p:nvCxnSpPr>
        <p:spPr>
          <a:xfrm rot="16200000" flipH="1">
            <a:off x="1227782" y="2808831"/>
            <a:ext cx="687846" cy="78246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cteur en angle 19"/>
          <p:cNvCxnSpPr>
            <a:stCxn id="10" idx="2"/>
            <a:endCxn id="15" idx="1"/>
          </p:cNvCxnSpPr>
          <p:nvPr/>
        </p:nvCxnSpPr>
        <p:spPr>
          <a:xfrm rot="16200000" flipH="1">
            <a:off x="826021" y="3210593"/>
            <a:ext cx="1508145" cy="79923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974968" y="4757230"/>
            <a:ext cx="4048714" cy="45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Gouvernements « modérés »</a:t>
            </a:r>
            <a:endParaRPr lang="fr-FR" sz="2400" dirty="0"/>
          </a:p>
        </p:txBody>
      </p:sp>
      <p:sp>
        <p:nvSpPr>
          <p:cNvPr id="32" name="Rectangle 31"/>
          <p:cNvSpPr/>
          <p:nvPr/>
        </p:nvSpPr>
        <p:spPr>
          <a:xfrm>
            <a:off x="107504" y="1268760"/>
            <a:ext cx="8919132" cy="3960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p:cNvCxnSpPr/>
          <p:nvPr/>
        </p:nvCxnSpPr>
        <p:spPr>
          <a:xfrm flipH="1">
            <a:off x="1571705" y="44624"/>
            <a:ext cx="557932" cy="72008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44" name="Rectangle 43"/>
          <p:cNvSpPr/>
          <p:nvPr/>
        </p:nvSpPr>
        <p:spPr>
          <a:xfrm>
            <a:off x="1212183" y="177924"/>
            <a:ext cx="380736" cy="45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2</a:t>
            </a:r>
            <a:endParaRPr lang="fr-FR" sz="4000" dirty="0"/>
          </a:p>
        </p:txBody>
      </p:sp>
    </p:spTree>
    <p:extLst>
      <p:ext uri="{BB962C8B-B14F-4D97-AF65-F5344CB8AC3E}">
        <p14:creationId xmlns:p14="http://schemas.microsoft.com/office/powerpoint/2010/main" val="2038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latin typeface="Century Gothic" pitchFamily="34" charset="0"/>
              </a:rPr>
              <a:t>démocratique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7" name="Espace réservé du contenu 2"/>
          <p:cNvSpPr txBox="1">
            <a:spLocks/>
          </p:cNvSpPr>
          <p:nvPr/>
        </p:nvSpPr>
        <p:spPr>
          <a:xfrm>
            <a:off x="550967" y="4005064"/>
            <a:ext cx="8229600" cy="21602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entury Gothic" panose="020B0502020202020204" pitchFamily="34" charset="0"/>
              </a:rPr>
              <a:t>Régimes non démocratiques</a:t>
            </a:r>
          </a:p>
          <a:p>
            <a:pPr marL="0" indent="0">
              <a:buNone/>
            </a:pPr>
            <a:r>
              <a:rPr lang="fr-FR" dirty="0" smtClean="0">
                <a:solidFill>
                  <a:schemeClr val="bg1"/>
                </a:solidFill>
                <a:latin typeface="Century Gothic" panose="020B0502020202020204" pitchFamily="34" charset="0"/>
              </a:rPr>
              <a:t>            -  régimes totalitaires</a:t>
            </a:r>
          </a:p>
          <a:p>
            <a:pPr marL="0" indent="0">
              <a:buNone/>
            </a:pPr>
            <a:r>
              <a:rPr lang="fr-FR" dirty="0">
                <a:solidFill>
                  <a:schemeClr val="bg1"/>
                </a:solidFill>
                <a:latin typeface="Century Gothic" panose="020B0502020202020204" pitchFamily="34" charset="0"/>
              </a:rPr>
              <a:t> </a:t>
            </a:r>
            <a:r>
              <a:rPr lang="fr-FR" dirty="0" smtClean="0">
                <a:solidFill>
                  <a:schemeClr val="bg1"/>
                </a:solidFill>
                <a:latin typeface="Century Gothic" panose="020B0502020202020204" pitchFamily="34" charset="0"/>
              </a:rPr>
              <a:t>           -  régimes autoritaires </a:t>
            </a:r>
          </a:p>
          <a:p>
            <a:r>
              <a:rPr lang="fr-FR" dirty="0" smtClean="0">
                <a:solidFill>
                  <a:schemeClr val="bg1"/>
                </a:solidFill>
                <a:latin typeface="Century Gothic" panose="020B0502020202020204" pitchFamily="34" charset="0"/>
              </a:rPr>
              <a:t>Régimes démocratiques</a:t>
            </a:r>
          </a:p>
        </p:txBody>
      </p:sp>
    </p:spTree>
    <p:extLst>
      <p:ext uri="{BB962C8B-B14F-4D97-AF65-F5344CB8AC3E}">
        <p14:creationId xmlns:p14="http://schemas.microsoft.com/office/powerpoint/2010/main" val="2269633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latin typeface="Century Gothic" pitchFamily="34" charset="0"/>
              </a:rPr>
              <a:t>démocratique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7" name="Espace réservé du contenu 2"/>
          <p:cNvSpPr txBox="1">
            <a:spLocks/>
          </p:cNvSpPr>
          <p:nvPr/>
        </p:nvSpPr>
        <p:spPr>
          <a:xfrm>
            <a:off x="550967" y="4005064"/>
            <a:ext cx="8229600" cy="21602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entury Gothic" panose="020B0502020202020204" pitchFamily="34" charset="0"/>
              </a:rPr>
              <a:t>Régimes non démocratiques</a:t>
            </a:r>
          </a:p>
          <a:p>
            <a:pPr marL="0" indent="0">
              <a:buNone/>
            </a:pPr>
            <a:r>
              <a:rPr lang="fr-FR" dirty="0" smtClean="0">
                <a:latin typeface="Century Gothic" panose="020B0502020202020204" pitchFamily="34" charset="0"/>
              </a:rPr>
              <a:t>            -  régimes totalitaires</a:t>
            </a:r>
          </a:p>
          <a:p>
            <a:pPr marL="0" indent="0">
              <a:buNone/>
            </a:pPr>
            <a:r>
              <a:rPr lang="fr-FR" dirty="0">
                <a:solidFill>
                  <a:schemeClr val="bg1"/>
                </a:solidFill>
                <a:latin typeface="Century Gothic" panose="020B0502020202020204" pitchFamily="34" charset="0"/>
              </a:rPr>
              <a:t> </a:t>
            </a:r>
            <a:r>
              <a:rPr lang="fr-FR" dirty="0" smtClean="0">
                <a:solidFill>
                  <a:schemeClr val="bg1"/>
                </a:solidFill>
                <a:latin typeface="Century Gothic" panose="020B0502020202020204" pitchFamily="34" charset="0"/>
              </a:rPr>
              <a:t>           -  régimes autoritaires </a:t>
            </a:r>
          </a:p>
          <a:p>
            <a:r>
              <a:rPr lang="fr-FR" dirty="0" smtClean="0">
                <a:solidFill>
                  <a:schemeClr val="bg1"/>
                </a:solidFill>
                <a:latin typeface="Century Gothic" panose="020B0502020202020204" pitchFamily="34" charset="0"/>
              </a:rPr>
              <a:t>Régimes démocratiques</a:t>
            </a:r>
          </a:p>
        </p:txBody>
      </p:sp>
      <p:sp>
        <p:nvSpPr>
          <p:cNvPr id="8" name="Rectangle 7"/>
          <p:cNvSpPr/>
          <p:nvPr/>
        </p:nvSpPr>
        <p:spPr>
          <a:xfrm>
            <a:off x="550967" y="5085184"/>
            <a:ext cx="1800200"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Régime nazi (Allemagne)</a:t>
            </a:r>
            <a:endParaRPr lang="fr-FR" dirty="0"/>
          </a:p>
        </p:txBody>
      </p:sp>
      <p:sp>
        <p:nvSpPr>
          <p:cNvPr id="10" name="Rectangle 9"/>
          <p:cNvSpPr/>
          <p:nvPr/>
        </p:nvSpPr>
        <p:spPr>
          <a:xfrm>
            <a:off x="3131840" y="5085184"/>
            <a:ext cx="2599245" cy="72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Régimes stalinien</a:t>
            </a:r>
          </a:p>
        </p:txBody>
      </p:sp>
      <p:sp>
        <p:nvSpPr>
          <p:cNvPr id="12" name="Rectangle 11"/>
          <p:cNvSpPr/>
          <p:nvPr/>
        </p:nvSpPr>
        <p:spPr>
          <a:xfrm>
            <a:off x="6372200" y="5089559"/>
            <a:ext cx="1944216" cy="71570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Régime islamique (</a:t>
            </a:r>
            <a:r>
              <a:rPr lang="fr-FR" dirty="0" err="1" smtClean="0"/>
              <a:t>Daesh</a:t>
            </a:r>
            <a:r>
              <a:rPr lang="fr-FR" dirty="0" smtClean="0"/>
              <a:t>)</a:t>
            </a:r>
            <a:endParaRPr lang="fr-FR" dirty="0"/>
          </a:p>
        </p:txBody>
      </p:sp>
      <p:pic>
        <p:nvPicPr>
          <p:cNvPr id="2050" name="Picture 2" descr="Résultat de recherche d'images pour &quot;nazi&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916627"/>
            <a:ext cx="1451067" cy="9413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844197"/>
            <a:ext cx="980227" cy="98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Résultat de recherche d'images pour &quot;nord corée drapeau&quot;"/>
          <p:cNvPicPr>
            <a:picLocks noChangeAspect="1" noChangeArrowheads="1"/>
          </p:cNvPicPr>
          <p:nvPr/>
        </p:nvPicPr>
        <p:blipFill rotWithShape="1">
          <a:blip r:embed="rId4">
            <a:extLst>
              <a:ext uri="{28A0092B-C50C-407E-A947-70E740481C1C}">
                <a14:useLocalDpi xmlns:a14="http://schemas.microsoft.com/office/drawing/2010/main" val="0"/>
              </a:ext>
            </a:extLst>
          </a:blip>
          <a:srcRect l="14045" t="24912" r="12365" b="24984"/>
          <a:stretch/>
        </p:blipFill>
        <p:spPr bwMode="auto">
          <a:xfrm>
            <a:off x="4427984" y="5916627"/>
            <a:ext cx="1303101" cy="88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197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latin typeface="Century Gothic" pitchFamily="34" charset="0"/>
              </a:rPr>
              <a:t>démocratique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7" name="Espace réservé du contenu 2"/>
          <p:cNvSpPr txBox="1">
            <a:spLocks/>
          </p:cNvSpPr>
          <p:nvPr/>
        </p:nvSpPr>
        <p:spPr>
          <a:xfrm>
            <a:off x="550967" y="4005064"/>
            <a:ext cx="8229600" cy="21602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entury Gothic" panose="020B0502020202020204" pitchFamily="34" charset="0"/>
              </a:rPr>
              <a:t>Régimes non démocratiques</a:t>
            </a:r>
          </a:p>
          <a:p>
            <a:pPr marL="0" indent="0">
              <a:buNone/>
            </a:pPr>
            <a:r>
              <a:rPr lang="fr-FR" dirty="0" smtClean="0">
                <a:latin typeface="Century Gothic" panose="020B0502020202020204" pitchFamily="34" charset="0"/>
              </a:rPr>
              <a:t>            -  régimes totalitaires</a:t>
            </a:r>
          </a:p>
          <a:p>
            <a:pPr marL="0" indent="0">
              <a:buNone/>
            </a:pPr>
            <a:r>
              <a:rPr lang="fr-FR" dirty="0">
                <a:latin typeface="Century Gothic" panose="020B0502020202020204" pitchFamily="34" charset="0"/>
              </a:rPr>
              <a:t> </a:t>
            </a:r>
            <a:r>
              <a:rPr lang="fr-FR" dirty="0" smtClean="0">
                <a:latin typeface="Century Gothic" panose="020B0502020202020204" pitchFamily="34" charset="0"/>
              </a:rPr>
              <a:t>           -  régimes autoritaires </a:t>
            </a:r>
          </a:p>
          <a:p>
            <a:r>
              <a:rPr lang="fr-FR" dirty="0" smtClean="0">
                <a:solidFill>
                  <a:schemeClr val="bg1"/>
                </a:solidFill>
                <a:latin typeface="Century Gothic" panose="020B0502020202020204" pitchFamily="34" charset="0"/>
              </a:rPr>
              <a:t>Régimes démocratiques</a:t>
            </a:r>
          </a:p>
        </p:txBody>
      </p:sp>
      <p:sp>
        <p:nvSpPr>
          <p:cNvPr id="8" name="Rectangle 7"/>
          <p:cNvSpPr/>
          <p:nvPr/>
        </p:nvSpPr>
        <p:spPr>
          <a:xfrm>
            <a:off x="388945" y="5553236"/>
            <a:ext cx="1800200" cy="93610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Régime fasciste (Italie)</a:t>
            </a:r>
            <a:endParaRPr lang="fr-FR" dirty="0"/>
          </a:p>
        </p:txBody>
      </p:sp>
      <p:sp>
        <p:nvSpPr>
          <p:cNvPr id="10" name="Rectangle 9"/>
          <p:cNvSpPr/>
          <p:nvPr/>
        </p:nvSpPr>
        <p:spPr>
          <a:xfrm>
            <a:off x="2411760" y="5553236"/>
            <a:ext cx="1800200" cy="93610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Régimes militaires</a:t>
            </a:r>
            <a:endParaRPr lang="fr-F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12"/>
          <a:stretch/>
        </p:blipFill>
        <p:spPr bwMode="auto">
          <a:xfrm>
            <a:off x="6372200" y="4420787"/>
            <a:ext cx="1408309"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372201" y="3577371"/>
            <a:ext cx="1080120" cy="654539"/>
          </a:xfrm>
          <a:prstGeom prst="wedgeRectCallout">
            <a:avLst/>
          </a:prstGeom>
          <a:solidFill>
            <a:srgbClr val="6633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Pinochet</a:t>
            </a:r>
          </a:p>
          <a:p>
            <a:pPr algn="ctr"/>
            <a:r>
              <a:rPr lang="fr-FR" dirty="0" smtClean="0"/>
              <a:t>(Chili)</a:t>
            </a:r>
            <a:endParaRPr lang="fr-FR"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22" r="15271" b="6250"/>
          <a:stretch/>
        </p:blipFill>
        <p:spPr bwMode="auto">
          <a:xfrm>
            <a:off x="7884368" y="4420788"/>
            <a:ext cx="1224792"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884368" y="3577371"/>
            <a:ext cx="1080120" cy="654539"/>
          </a:xfrm>
          <a:prstGeom prst="wedgeRectCallou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dirty="0" err="1" smtClean="0"/>
              <a:t>Erdogan</a:t>
            </a:r>
            <a:endParaRPr lang="fr-FR" dirty="0" smtClean="0"/>
          </a:p>
          <a:p>
            <a:pPr algn="ctr"/>
            <a:r>
              <a:rPr lang="fr-FR" dirty="0" smtClean="0"/>
              <a:t>(Turquie)</a:t>
            </a:r>
            <a:endParaRPr lang="fr-FR" dirty="0"/>
          </a:p>
        </p:txBody>
      </p:sp>
      <p:sp>
        <p:nvSpPr>
          <p:cNvPr id="14" name="Rectangle 13"/>
          <p:cNvSpPr/>
          <p:nvPr/>
        </p:nvSpPr>
        <p:spPr>
          <a:xfrm>
            <a:off x="4364360" y="5542506"/>
            <a:ext cx="1800200" cy="93610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Monarchies arabes</a:t>
            </a:r>
            <a:endParaRPr lang="fr-FR" dirty="0"/>
          </a:p>
        </p:txBody>
      </p:sp>
    </p:spTree>
    <p:extLst>
      <p:ext uri="{BB962C8B-B14F-4D97-AF65-F5344CB8AC3E}">
        <p14:creationId xmlns:p14="http://schemas.microsoft.com/office/powerpoint/2010/main" val="1555814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solidFill>
                  <a:srgbClr val="C00000"/>
                </a:solidFill>
                <a:latin typeface="Century Gothic" pitchFamily="34" charset="0"/>
              </a:rPr>
              <a:t>démocratique</a:t>
            </a:r>
            <a:r>
              <a:rPr lang="fr-FR" sz="3200" b="1" dirty="0" smtClean="0">
                <a:latin typeface="Century Gothic" pitchFamily="34" charset="0"/>
              </a:rPr>
              <a:t>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7" name="Espace réservé du contenu 2"/>
          <p:cNvSpPr txBox="1">
            <a:spLocks/>
          </p:cNvSpPr>
          <p:nvPr/>
        </p:nvSpPr>
        <p:spPr>
          <a:xfrm>
            <a:off x="550967" y="4005064"/>
            <a:ext cx="8229600" cy="21602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entury Gothic" panose="020B0502020202020204" pitchFamily="34" charset="0"/>
              </a:rPr>
              <a:t>Régimes non démocratiques</a:t>
            </a:r>
          </a:p>
          <a:p>
            <a:pPr marL="0" indent="0">
              <a:buNone/>
            </a:pPr>
            <a:r>
              <a:rPr lang="fr-FR" dirty="0" smtClean="0">
                <a:latin typeface="Century Gothic" panose="020B0502020202020204" pitchFamily="34" charset="0"/>
              </a:rPr>
              <a:t>            -  régimes totalitaires</a:t>
            </a:r>
          </a:p>
          <a:p>
            <a:pPr marL="0" indent="0">
              <a:buNone/>
            </a:pPr>
            <a:r>
              <a:rPr lang="fr-FR" dirty="0">
                <a:latin typeface="Century Gothic" panose="020B0502020202020204" pitchFamily="34" charset="0"/>
              </a:rPr>
              <a:t> </a:t>
            </a:r>
            <a:r>
              <a:rPr lang="fr-FR" dirty="0" smtClean="0">
                <a:latin typeface="Century Gothic" panose="020B0502020202020204" pitchFamily="34" charset="0"/>
              </a:rPr>
              <a:t>           -  régimes autoritaires </a:t>
            </a:r>
          </a:p>
          <a:p>
            <a:r>
              <a:rPr lang="fr-FR" dirty="0" smtClean="0">
                <a:latin typeface="Century Gothic" panose="020B0502020202020204" pitchFamily="34" charset="0"/>
              </a:rPr>
              <a:t>Régimes </a:t>
            </a:r>
            <a:r>
              <a:rPr lang="fr-FR" dirty="0" smtClean="0">
                <a:solidFill>
                  <a:srgbClr val="C00000"/>
                </a:solidFill>
                <a:latin typeface="Century Gothic" panose="020B0502020202020204" pitchFamily="34" charset="0"/>
              </a:rPr>
              <a:t>démocratiques</a:t>
            </a:r>
          </a:p>
        </p:txBody>
      </p:sp>
      <p:sp>
        <p:nvSpPr>
          <p:cNvPr id="8" name="Rectangle 7"/>
          <p:cNvSpPr/>
          <p:nvPr/>
        </p:nvSpPr>
        <p:spPr>
          <a:xfrm>
            <a:off x="1691680" y="6237312"/>
            <a:ext cx="2634054" cy="461665"/>
          </a:xfrm>
          <a:prstGeom prst="rect">
            <a:avLst/>
          </a:prstGeom>
        </p:spPr>
        <p:txBody>
          <a:bodyPr wrap="none">
            <a:spAutoFit/>
          </a:bodyPr>
          <a:lstStyle/>
          <a:p>
            <a:r>
              <a:rPr lang="fr-FR" sz="2400" b="1" dirty="0" smtClean="0">
                <a:solidFill>
                  <a:srgbClr val="C00000"/>
                </a:solidFill>
                <a:latin typeface="Century Gothic" panose="020B0502020202020204" pitchFamily="34" charset="0"/>
              </a:rPr>
              <a:t>Démos </a:t>
            </a:r>
            <a:r>
              <a:rPr lang="fr-FR" sz="2400" b="1" dirty="0" smtClean="0">
                <a:latin typeface="Century Gothic" panose="020B0502020202020204" pitchFamily="34" charset="0"/>
              </a:rPr>
              <a:t>= peuple</a:t>
            </a:r>
            <a:endParaRPr lang="fr-FR" sz="2400" b="1" dirty="0"/>
          </a:p>
        </p:txBody>
      </p:sp>
      <p:sp>
        <p:nvSpPr>
          <p:cNvPr id="9" name="Rectangle 8"/>
          <p:cNvSpPr/>
          <p:nvPr/>
        </p:nvSpPr>
        <p:spPr>
          <a:xfrm>
            <a:off x="4860032" y="6237312"/>
            <a:ext cx="2585964" cy="461665"/>
          </a:xfrm>
          <a:prstGeom prst="rect">
            <a:avLst/>
          </a:prstGeom>
        </p:spPr>
        <p:txBody>
          <a:bodyPr wrap="none">
            <a:spAutoFit/>
          </a:bodyPr>
          <a:lstStyle/>
          <a:p>
            <a:r>
              <a:rPr lang="fr-FR" sz="2400" b="1" dirty="0" err="1" smtClean="0">
                <a:solidFill>
                  <a:srgbClr val="C00000"/>
                </a:solidFill>
                <a:latin typeface="Century Gothic" panose="020B0502020202020204" pitchFamily="34" charset="0"/>
              </a:rPr>
              <a:t>Kratos</a:t>
            </a:r>
            <a:r>
              <a:rPr lang="fr-FR" sz="2400" b="1" dirty="0" smtClean="0">
                <a:solidFill>
                  <a:srgbClr val="C00000"/>
                </a:solidFill>
                <a:latin typeface="Century Gothic" panose="020B0502020202020204" pitchFamily="34" charset="0"/>
              </a:rPr>
              <a:t> </a:t>
            </a:r>
            <a:r>
              <a:rPr lang="fr-FR" sz="2400" b="1" dirty="0" smtClean="0">
                <a:latin typeface="Century Gothic" panose="020B0502020202020204" pitchFamily="34" charset="0"/>
              </a:rPr>
              <a:t>= pouvoir</a:t>
            </a:r>
            <a:endParaRPr lang="fr-FR" sz="2400" b="1" dirty="0"/>
          </a:p>
        </p:txBody>
      </p:sp>
    </p:spTree>
    <p:extLst>
      <p:ext uri="{BB962C8B-B14F-4D97-AF65-F5344CB8AC3E}">
        <p14:creationId xmlns:p14="http://schemas.microsoft.com/office/powerpoint/2010/main" val="39145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28662" y="2714620"/>
            <a:ext cx="7772400" cy="2028838"/>
          </a:xfrm>
        </p:spPr>
        <p:txBody>
          <a:bodyPr>
            <a:normAutofit fontScale="90000"/>
          </a:bodyPr>
          <a:lstStyle/>
          <a:p>
            <a:r>
              <a:rPr lang="fr-FR" b="1" dirty="0" smtClean="0">
                <a:solidFill>
                  <a:srgbClr val="002060"/>
                </a:solidFill>
                <a:latin typeface="Century Gothic" pitchFamily="34" charset="0"/>
              </a:rPr>
              <a:t>Quelles </a:t>
            </a:r>
            <a:r>
              <a:rPr lang="fr-FR" b="1" dirty="0">
                <a:solidFill>
                  <a:srgbClr val="002060"/>
                </a:solidFill>
                <a:latin typeface="Century Gothic" pitchFamily="34" charset="0"/>
              </a:rPr>
              <a:t>sont les composantes institutionnelles des régimes politiques démocratiques </a:t>
            </a:r>
            <a:r>
              <a:rPr lang="fr-FR" b="1" dirty="0" smtClean="0">
                <a:solidFill>
                  <a:srgbClr val="002060"/>
                </a:solidFill>
                <a:latin typeface="Century Gothic" pitchFamily="34" charset="0"/>
              </a:rPr>
              <a:t>?</a:t>
            </a:r>
            <a:endParaRPr lang="fr-FR" dirty="0">
              <a:solidFill>
                <a:srgbClr val="002060"/>
              </a:solidFill>
              <a:latin typeface="Century Gothic" pitchFamily="34" charset="0"/>
            </a:endParaRPr>
          </a:p>
        </p:txBody>
      </p:sp>
      <p:sp>
        <p:nvSpPr>
          <p:cNvPr id="3" name="Sous-titre 2"/>
          <p:cNvSpPr>
            <a:spLocks noGrp="1"/>
          </p:cNvSpPr>
          <p:nvPr>
            <p:ph type="subTitle" idx="1"/>
          </p:nvPr>
        </p:nvSpPr>
        <p:spPr>
          <a:xfrm>
            <a:off x="323528" y="476672"/>
            <a:ext cx="7632848" cy="1008112"/>
          </a:xfrm>
        </p:spPr>
        <p:txBody>
          <a:bodyPr>
            <a:normAutofit/>
          </a:bodyPr>
          <a:lstStyle/>
          <a:p>
            <a:r>
              <a:rPr lang="fr-FR" sz="2800" b="1" i="1" dirty="0" smtClean="0">
                <a:solidFill>
                  <a:schemeClr val="tx1">
                    <a:lumMod val="50000"/>
                    <a:lumOff val="50000"/>
                  </a:schemeClr>
                </a:solidFill>
                <a:latin typeface="Century Gothic" pitchFamily="34" charset="0"/>
              </a:rPr>
              <a:t>Qu’est-ce qui caractérise un régime politique démocratique ?</a:t>
            </a:r>
            <a:endParaRPr lang="fr-FR" sz="2800" b="1" i="1" dirty="0">
              <a:solidFill>
                <a:schemeClr val="tx1">
                  <a:lumMod val="50000"/>
                  <a:lumOff val="50000"/>
                </a:schemeClr>
              </a:solidFill>
              <a:latin typeface="Century Gothic" pitchFamily="34" charset="0"/>
            </a:endParaRPr>
          </a:p>
        </p:txBody>
      </p:sp>
      <p:sp>
        <p:nvSpPr>
          <p:cNvPr id="5" name="Sous-titre 2"/>
          <p:cNvSpPr txBox="1">
            <a:spLocks/>
          </p:cNvSpPr>
          <p:nvPr/>
        </p:nvSpPr>
        <p:spPr>
          <a:xfrm>
            <a:off x="1115616" y="1484784"/>
            <a:ext cx="7632848" cy="10046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sz="2800" b="1" i="1" dirty="0" smtClean="0">
                <a:solidFill>
                  <a:schemeClr val="tx1">
                    <a:lumMod val="50000"/>
                    <a:lumOff val="50000"/>
                  </a:schemeClr>
                </a:solidFill>
                <a:latin typeface="Century Gothic" pitchFamily="34" charset="0"/>
              </a:rPr>
              <a:t>Comment reconnaître un régime politique démocratique ?</a:t>
            </a:r>
            <a:endParaRPr lang="fr-FR" sz="2800" b="1" i="1" dirty="0">
              <a:solidFill>
                <a:schemeClr val="tx1">
                  <a:lumMod val="50000"/>
                  <a:lumOff val="50000"/>
                </a:schemeClr>
              </a:solidFill>
              <a:latin typeface="Century Gothic" pitchFamily="34" charset="0"/>
            </a:endParaRPr>
          </a:p>
        </p:txBody>
      </p:sp>
      <p:sp>
        <p:nvSpPr>
          <p:cNvPr id="6" name="Sous-titre 2"/>
          <p:cNvSpPr txBox="1">
            <a:spLocks/>
          </p:cNvSpPr>
          <p:nvPr/>
        </p:nvSpPr>
        <p:spPr>
          <a:xfrm>
            <a:off x="827584" y="5085184"/>
            <a:ext cx="7632848" cy="10046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sz="2800" b="1" i="1" dirty="0" smtClean="0">
                <a:solidFill>
                  <a:schemeClr val="tx1"/>
                </a:solidFill>
                <a:latin typeface="Century Gothic" pitchFamily="34" charset="0"/>
              </a:rPr>
              <a:t>Quelles sont les formes que peut prendre un régime politique démocratique ?</a:t>
            </a:r>
            <a:endParaRPr lang="fr-FR" sz="2800" b="1" i="1" dirty="0">
              <a:solidFill>
                <a:schemeClr val="tx1"/>
              </a:solidFill>
              <a:latin typeface="Century Gothic" pitchFamily="34" charset="0"/>
            </a:endParaRPr>
          </a:p>
        </p:txBody>
      </p:sp>
    </p:spTree>
    <p:extLst>
      <p:ext uri="{BB962C8B-B14F-4D97-AF65-F5344CB8AC3E}">
        <p14:creationId xmlns:p14="http://schemas.microsoft.com/office/powerpoint/2010/main" val="11308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lstStyle/>
          <a:p>
            <a:pPr algn="l"/>
            <a:r>
              <a:rPr lang="fr-FR" b="1" dirty="0">
                <a:latin typeface="Century Gothic" panose="020B0502020202020204" pitchFamily="34" charset="0"/>
              </a:rPr>
              <a:t>démocratie</a:t>
            </a:r>
          </a:p>
        </p:txBody>
      </p:sp>
      <p:sp>
        <p:nvSpPr>
          <p:cNvPr id="3" name="Espace réservé du contenu 2"/>
          <p:cNvSpPr>
            <a:spLocks noGrp="1"/>
          </p:cNvSpPr>
          <p:nvPr>
            <p:ph idx="1"/>
          </p:nvPr>
        </p:nvSpPr>
        <p:spPr>
          <a:xfrm>
            <a:off x="1331640" y="1196752"/>
            <a:ext cx="4690864" cy="3096344"/>
          </a:xfrm>
        </p:spPr>
        <p:txBody>
          <a:bodyPr>
            <a:normAutofit/>
          </a:bodyPr>
          <a:lstStyle/>
          <a:p>
            <a:pPr marL="0" indent="0">
              <a:buNone/>
            </a:pPr>
            <a:r>
              <a:rPr lang="fr-FR" sz="4000" b="1" dirty="0" smtClean="0">
                <a:latin typeface="Century Gothic" panose="020B0502020202020204" pitchFamily="34" charset="0"/>
              </a:rPr>
              <a:t>“</a:t>
            </a:r>
            <a:r>
              <a:rPr lang="fr-FR" sz="4000" dirty="0" smtClean="0">
                <a:latin typeface="Century Gothic" panose="020B0502020202020204" pitchFamily="34" charset="0"/>
              </a:rPr>
              <a:t>le </a:t>
            </a:r>
            <a:r>
              <a:rPr lang="fr-FR" sz="4000" dirty="0">
                <a:latin typeface="Century Gothic" panose="020B0502020202020204" pitchFamily="34" charset="0"/>
              </a:rPr>
              <a:t>gouvernement du peuple, </a:t>
            </a:r>
            <a:endParaRPr lang="fr-FR" sz="4000" dirty="0" smtClean="0">
              <a:latin typeface="Century Gothic" panose="020B0502020202020204" pitchFamily="34" charset="0"/>
            </a:endParaRPr>
          </a:p>
          <a:p>
            <a:pPr marL="0" indent="0">
              <a:buNone/>
            </a:pPr>
            <a:r>
              <a:rPr lang="fr-FR" sz="4000" dirty="0" smtClean="0">
                <a:latin typeface="Century Gothic" panose="020B0502020202020204" pitchFamily="34" charset="0"/>
              </a:rPr>
              <a:t>par </a:t>
            </a:r>
            <a:r>
              <a:rPr lang="fr-FR" sz="4000" dirty="0">
                <a:latin typeface="Century Gothic" panose="020B0502020202020204" pitchFamily="34" charset="0"/>
              </a:rPr>
              <a:t>le peuple, </a:t>
            </a:r>
            <a:endParaRPr lang="fr-FR" sz="4000" dirty="0" smtClean="0">
              <a:latin typeface="Century Gothic" panose="020B0502020202020204" pitchFamily="34" charset="0"/>
            </a:endParaRPr>
          </a:p>
          <a:p>
            <a:pPr marL="0" indent="0">
              <a:buNone/>
            </a:pPr>
            <a:r>
              <a:rPr lang="fr-FR" sz="4000" dirty="0" smtClean="0">
                <a:latin typeface="Century Gothic" panose="020B0502020202020204" pitchFamily="34" charset="0"/>
              </a:rPr>
              <a:t>pour </a:t>
            </a:r>
            <a:r>
              <a:rPr lang="fr-FR" sz="4000" dirty="0">
                <a:latin typeface="Century Gothic" panose="020B0502020202020204" pitchFamily="34" charset="0"/>
              </a:rPr>
              <a:t>le </a:t>
            </a:r>
            <a:r>
              <a:rPr lang="fr-FR" sz="4000" dirty="0" smtClean="0">
                <a:latin typeface="Century Gothic" panose="020B0502020202020204" pitchFamily="34" charset="0"/>
              </a:rPr>
              <a:t>peuple</a:t>
            </a:r>
            <a:r>
              <a:rPr lang="fr-FR" sz="4000" b="1" dirty="0">
                <a:latin typeface="Century Gothic" panose="020B0502020202020204" pitchFamily="34" charset="0"/>
              </a:rPr>
              <a:t>”</a:t>
            </a:r>
            <a:r>
              <a:rPr lang="fr-FR" sz="4000" dirty="0" smtClean="0">
                <a:latin typeface="Century Gothic" panose="020B0502020202020204" pitchFamily="34" charset="0"/>
              </a:rPr>
              <a:t> </a:t>
            </a:r>
            <a:endParaRPr lang="fr-FR" sz="4000" dirty="0">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581128"/>
            <a:ext cx="69627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15816" y="4077072"/>
            <a:ext cx="3467616" cy="369332"/>
          </a:xfrm>
          <a:prstGeom prst="rect">
            <a:avLst/>
          </a:prstGeom>
        </p:spPr>
        <p:txBody>
          <a:bodyPr wrap="none">
            <a:spAutoFit/>
          </a:bodyPr>
          <a:lstStyle/>
          <a:p>
            <a:r>
              <a:rPr lang="fr-FR" dirty="0">
                <a:latin typeface="Century Gothic" panose="020B0502020202020204" pitchFamily="34" charset="0"/>
              </a:rPr>
              <a:t> discours de Gettysburg</a:t>
            </a:r>
            <a:r>
              <a:rPr lang="fr-FR" dirty="0" smtClean="0">
                <a:latin typeface="Century Gothic" panose="020B0502020202020204" pitchFamily="34" charset="0"/>
              </a:rPr>
              <a:t>, 1863</a:t>
            </a:r>
            <a:endParaRPr lang="fr-FR" dirty="0">
              <a:latin typeface="Century Gothic" panose="020B0502020202020204" pitchFamily="34" charset="0"/>
            </a:endParaRPr>
          </a:p>
        </p:txBody>
      </p:sp>
    </p:spTree>
    <p:extLst>
      <p:ext uri="{BB962C8B-B14F-4D97-AF65-F5344CB8AC3E}">
        <p14:creationId xmlns:p14="http://schemas.microsoft.com/office/powerpoint/2010/main" val="3203539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57752" y="357166"/>
            <a:ext cx="4071966" cy="6072230"/>
          </a:xfrm>
        </p:spPr>
        <p:txBody>
          <a:bodyPr>
            <a:noAutofit/>
          </a:bodyPr>
          <a:lstStyle/>
          <a:p>
            <a:pPr>
              <a:buNone/>
            </a:pPr>
            <a:r>
              <a:rPr lang="fr-FR" sz="2400" b="1" dirty="0"/>
              <a:t>ARTICLE </a:t>
            </a:r>
            <a:r>
              <a:rPr lang="fr-FR" sz="2400" b="1" dirty="0" smtClean="0"/>
              <a:t>2</a:t>
            </a:r>
            <a:endParaRPr lang="fr-FR" sz="2400" b="1" dirty="0"/>
          </a:p>
          <a:p>
            <a:pPr>
              <a:buNone/>
            </a:pPr>
            <a:r>
              <a:rPr lang="fr-FR" sz="2400" dirty="0" smtClean="0"/>
              <a:t>     La </a:t>
            </a:r>
            <a:r>
              <a:rPr lang="fr-FR" sz="2400" dirty="0"/>
              <a:t>langue de la République est le français. </a:t>
            </a:r>
            <a:endParaRPr lang="fr-FR" sz="2400" dirty="0" smtClean="0"/>
          </a:p>
          <a:p>
            <a:pPr>
              <a:buNone/>
            </a:pPr>
            <a:r>
              <a:rPr lang="fr-FR" sz="2400" dirty="0" smtClean="0"/>
              <a:t>     L'emblème </a:t>
            </a:r>
            <a:r>
              <a:rPr lang="fr-FR" sz="2400" dirty="0"/>
              <a:t>national est le drapeau tricolore, bleu, blanc, rouge. </a:t>
            </a:r>
            <a:endParaRPr lang="fr-FR" sz="2400" dirty="0" smtClean="0"/>
          </a:p>
          <a:p>
            <a:pPr>
              <a:buNone/>
            </a:pPr>
            <a:r>
              <a:rPr lang="fr-FR" sz="2400" dirty="0" smtClean="0"/>
              <a:t>     L'hymne </a:t>
            </a:r>
            <a:r>
              <a:rPr lang="fr-FR" sz="2400" dirty="0"/>
              <a:t>national est « La Marseillaise ». </a:t>
            </a:r>
            <a:endParaRPr lang="fr-FR" sz="2400" dirty="0" smtClean="0"/>
          </a:p>
          <a:p>
            <a:pPr>
              <a:buNone/>
            </a:pPr>
            <a:r>
              <a:rPr lang="fr-FR" sz="2400" dirty="0" smtClean="0"/>
              <a:t>     La </a:t>
            </a:r>
            <a:r>
              <a:rPr lang="fr-FR" sz="2400" dirty="0"/>
              <a:t>devise de la République est « Liberté, Égalité, Fraternité ». </a:t>
            </a:r>
            <a:endParaRPr lang="fr-FR" sz="2400" dirty="0" smtClean="0"/>
          </a:p>
          <a:p>
            <a:pPr>
              <a:buNone/>
            </a:pPr>
            <a:r>
              <a:rPr lang="fr-FR" sz="2400" b="1" dirty="0" smtClean="0">
                <a:solidFill>
                  <a:srgbClr val="C00000"/>
                </a:solidFill>
              </a:rPr>
              <a:t>     </a:t>
            </a:r>
            <a:r>
              <a:rPr lang="fr-FR" sz="2400" b="1" dirty="0" smtClean="0"/>
              <a:t>Son </a:t>
            </a:r>
            <a:r>
              <a:rPr lang="fr-FR" sz="2400" b="1" dirty="0"/>
              <a:t>principe est : </a:t>
            </a:r>
            <a:r>
              <a:rPr lang="fr-FR" sz="2400" b="1" dirty="0">
                <a:solidFill>
                  <a:srgbClr val="C00000"/>
                </a:solidFill>
              </a:rPr>
              <a:t>gouvernement du peuple, par le peuple et pour le peuple</a:t>
            </a:r>
            <a:r>
              <a:rPr lang="fr-FR" sz="2400" b="1" dirty="0" smtClean="0">
                <a:solidFill>
                  <a:srgbClr val="C00000"/>
                </a:solidFill>
              </a:rPr>
              <a:t>.</a:t>
            </a:r>
            <a:endParaRPr lang="fr-FR" sz="2400" b="1" dirty="0"/>
          </a:p>
        </p:txBody>
      </p:sp>
      <p:pic>
        <p:nvPicPr>
          <p:cNvPr id="17410" name="Picture 2" descr="http://www.assemblee-nationale.fr/histoire/suffrage_universel/images/constitution-1958-1.jpg"/>
          <p:cNvPicPr>
            <a:picLocks noChangeAspect="1" noChangeArrowheads="1"/>
          </p:cNvPicPr>
          <p:nvPr/>
        </p:nvPicPr>
        <p:blipFill>
          <a:blip r:embed="rId3"/>
          <a:srcRect l="5534" r="5248"/>
          <a:stretch>
            <a:fillRect/>
          </a:stretch>
        </p:blipFill>
        <p:spPr bwMode="auto">
          <a:xfrm>
            <a:off x="0" y="0"/>
            <a:ext cx="4857784" cy="6858000"/>
          </a:xfrm>
          <a:prstGeom prst="rect">
            <a:avLst/>
          </a:prstGeom>
          <a:noFill/>
        </p:spPr>
      </p:pic>
      <p:sp>
        <p:nvSpPr>
          <p:cNvPr id="2" name="Titre 1"/>
          <p:cNvSpPr>
            <a:spLocks noGrp="1"/>
          </p:cNvSpPr>
          <p:nvPr>
            <p:ph type="title"/>
          </p:nvPr>
        </p:nvSpPr>
        <p:spPr>
          <a:xfrm>
            <a:off x="1857356" y="6215082"/>
            <a:ext cx="1714512" cy="500066"/>
          </a:xfrm>
        </p:spPr>
        <p:txBody>
          <a:bodyPr>
            <a:noAutofit/>
          </a:bodyPr>
          <a:lstStyle/>
          <a:p>
            <a:r>
              <a:rPr lang="fr-FR" sz="1800" dirty="0"/>
              <a:t>Constitution du 4 octobre </a:t>
            </a:r>
            <a:r>
              <a:rPr lang="fr-FR" sz="1800" dirty="0" smtClean="0"/>
              <a:t>1958</a:t>
            </a:r>
            <a:endParaRPr lang="fr-FR" sz="1800" dirty="0"/>
          </a:p>
        </p:txBody>
      </p:sp>
    </p:spTree>
    <p:extLst>
      <p:ext uri="{BB962C8B-B14F-4D97-AF65-F5344CB8AC3E}">
        <p14:creationId xmlns:p14="http://schemas.microsoft.com/office/powerpoint/2010/main" val="2298645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solidFill>
                  <a:srgbClr val="C00000"/>
                </a:solidFill>
                <a:latin typeface="Century Gothic" pitchFamily="34" charset="0"/>
              </a:rPr>
              <a:t>démocratique</a:t>
            </a:r>
            <a:r>
              <a:rPr lang="fr-FR" sz="3200" b="1" dirty="0" smtClean="0">
                <a:latin typeface="Century Gothic" pitchFamily="34" charset="0"/>
              </a:rPr>
              <a:t>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10" name="ZoneTexte 9"/>
          <p:cNvSpPr txBox="1"/>
          <p:nvPr/>
        </p:nvSpPr>
        <p:spPr>
          <a:xfrm>
            <a:off x="550966" y="4221088"/>
            <a:ext cx="8413522"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que suppose un régime démocratique ?</a:t>
            </a:r>
            <a:endParaRPr lang="fr-FR" sz="3200" b="1" dirty="0">
              <a:solidFill>
                <a:schemeClr val="bg1"/>
              </a:solidFill>
              <a:latin typeface="Century Gothic" panose="020B0502020202020204" pitchFamily="34" charset="0"/>
            </a:endParaRPr>
          </a:p>
        </p:txBody>
      </p:sp>
      <p:sp>
        <p:nvSpPr>
          <p:cNvPr id="12" name="Rectangle 11"/>
          <p:cNvSpPr/>
          <p:nvPr/>
        </p:nvSpPr>
        <p:spPr>
          <a:xfrm>
            <a:off x="550968" y="4869160"/>
            <a:ext cx="2522743" cy="461665"/>
          </a:xfrm>
          <a:prstGeom prst="rect">
            <a:avLst/>
          </a:prstGeom>
        </p:spPr>
        <p:txBody>
          <a:bodyPr wrap="none">
            <a:spAutoFit/>
          </a:bodyPr>
          <a:lstStyle/>
          <a:p>
            <a:pPr lvl="0" algn="ctr"/>
            <a:r>
              <a:rPr lang="fr-FR" sz="2400" b="1" dirty="0">
                <a:solidFill>
                  <a:prstClr val="black"/>
                </a:solidFill>
              </a:rPr>
              <a:t>suffrage universel </a:t>
            </a:r>
          </a:p>
        </p:txBody>
      </p:sp>
      <p:sp>
        <p:nvSpPr>
          <p:cNvPr id="13" name="Rectangle 12"/>
          <p:cNvSpPr/>
          <p:nvPr/>
        </p:nvSpPr>
        <p:spPr>
          <a:xfrm>
            <a:off x="253055" y="5330825"/>
            <a:ext cx="3331040" cy="461665"/>
          </a:xfrm>
          <a:prstGeom prst="rect">
            <a:avLst/>
          </a:prstGeom>
        </p:spPr>
        <p:txBody>
          <a:bodyPr wrap="none">
            <a:spAutoFit/>
          </a:bodyPr>
          <a:lstStyle/>
          <a:p>
            <a:r>
              <a:rPr lang="fr-FR" sz="2400" b="1" dirty="0" smtClean="0">
                <a:solidFill>
                  <a:prstClr val="black"/>
                </a:solidFill>
              </a:rPr>
              <a:t>+  le pluralisme </a:t>
            </a:r>
            <a:r>
              <a:rPr lang="fr-FR" sz="2000" i="1" dirty="0" smtClean="0">
                <a:solidFill>
                  <a:prstClr val="black"/>
                </a:solidFill>
                <a:latin typeface="Century Gothic" panose="020B0502020202020204" pitchFamily="34" charset="0"/>
              </a:rPr>
              <a:t>(chap.2) </a:t>
            </a:r>
            <a:endParaRPr lang="fr-FR" sz="2400" i="1" dirty="0">
              <a:latin typeface="Century Gothic" panose="020B0502020202020204" pitchFamily="34" charset="0"/>
            </a:endParaRPr>
          </a:p>
        </p:txBody>
      </p:sp>
      <p:sp>
        <p:nvSpPr>
          <p:cNvPr id="14" name="Rectangle 13"/>
          <p:cNvSpPr/>
          <p:nvPr/>
        </p:nvSpPr>
        <p:spPr>
          <a:xfrm>
            <a:off x="278312" y="5877272"/>
            <a:ext cx="2276842" cy="461665"/>
          </a:xfrm>
          <a:prstGeom prst="rect">
            <a:avLst/>
          </a:prstGeom>
        </p:spPr>
        <p:txBody>
          <a:bodyPr wrap="none">
            <a:spAutoFit/>
          </a:bodyPr>
          <a:lstStyle/>
          <a:p>
            <a:r>
              <a:rPr lang="fr-FR" sz="2400" b="1" dirty="0" smtClean="0">
                <a:solidFill>
                  <a:prstClr val="black"/>
                </a:solidFill>
              </a:rPr>
              <a:t>+   l'Etat </a:t>
            </a:r>
            <a:r>
              <a:rPr lang="fr-FR" sz="2400" b="1" dirty="0">
                <a:solidFill>
                  <a:prstClr val="black"/>
                </a:solidFill>
              </a:rPr>
              <a:t>de droit</a:t>
            </a:r>
            <a:endParaRPr lang="fr-FR" sz="2400" b="1" dirty="0"/>
          </a:p>
        </p:txBody>
      </p:sp>
      <p:sp>
        <p:nvSpPr>
          <p:cNvPr id="11" name="Rectangle 10"/>
          <p:cNvSpPr/>
          <p:nvPr/>
        </p:nvSpPr>
        <p:spPr>
          <a:xfrm>
            <a:off x="3584095" y="4898777"/>
            <a:ext cx="1944216"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latin typeface="Century Gothic" panose="020B0502020202020204" pitchFamily="34" charset="0"/>
              </a:rPr>
              <a:t>Hiérarchie des normes</a:t>
            </a:r>
            <a:endParaRPr lang="fr-FR" sz="2400" dirty="0">
              <a:solidFill>
                <a:schemeClr val="tx1"/>
              </a:solidFill>
              <a:latin typeface="Century Gothic" panose="020B0502020202020204" pitchFamily="34" charset="0"/>
            </a:endParaRPr>
          </a:p>
        </p:txBody>
      </p:sp>
      <p:sp>
        <p:nvSpPr>
          <p:cNvPr id="15" name="Rectangle 14"/>
          <p:cNvSpPr/>
          <p:nvPr/>
        </p:nvSpPr>
        <p:spPr>
          <a:xfrm>
            <a:off x="5632446" y="5604048"/>
            <a:ext cx="347805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i="1" dirty="0" smtClean="0">
                <a:solidFill>
                  <a:schemeClr val="tx1"/>
                </a:solidFill>
                <a:latin typeface="Century Gothic" panose="020B0502020202020204" pitchFamily="34" charset="0"/>
              </a:rPr>
              <a:t>Lois et décrets doivent respecter ces droits fondamentaux</a:t>
            </a:r>
            <a:endParaRPr lang="fr-FR" sz="2000" i="1" dirty="0">
              <a:solidFill>
                <a:schemeClr val="tx1"/>
              </a:solidFill>
              <a:latin typeface="Century Gothic" panose="020B0502020202020204" pitchFamily="34" charset="0"/>
            </a:endParaRPr>
          </a:p>
        </p:txBody>
      </p:sp>
      <p:sp>
        <p:nvSpPr>
          <p:cNvPr id="16" name="Rectangle 15"/>
          <p:cNvSpPr/>
          <p:nvPr/>
        </p:nvSpPr>
        <p:spPr>
          <a:xfrm>
            <a:off x="5563330" y="4898777"/>
            <a:ext cx="3478058" cy="7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i="1" dirty="0" smtClean="0">
                <a:solidFill>
                  <a:schemeClr val="tx1"/>
                </a:solidFill>
                <a:latin typeface="Century Gothic" panose="020B0502020202020204" pitchFamily="34" charset="0"/>
              </a:rPr>
              <a:t>Reconnaissance de droits fondamentaux</a:t>
            </a:r>
            <a:endParaRPr lang="fr-FR" sz="2000" i="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169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1" grpId="0" animBg="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116632"/>
            <a:ext cx="5599309" cy="655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792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solidFill>
                  <a:srgbClr val="C00000"/>
                </a:solidFill>
                <a:latin typeface="Century Gothic" pitchFamily="34" charset="0"/>
              </a:rPr>
              <a:t>démocratique</a:t>
            </a:r>
            <a:r>
              <a:rPr lang="fr-FR" sz="3200" b="1" dirty="0" smtClean="0">
                <a:latin typeface="Century Gothic" pitchFamily="34" charset="0"/>
              </a:rPr>
              <a:t>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ZoneTexte 3"/>
          <p:cNvSpPr txBox="1"/>
          <p:nvPr/>
        </p:nvSpPr>
        <p:spPr>
          <a:xfrm>
            <a:off x="550967" y="14847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10" name="ZoneTexte 9"/>
          <p:cNvSpPr txBox="1"/>
          <p:nvPr/>
        </p:nvSpPr>
        <p:spPr>
          <a:xfrm>
            <a:off x="550966" y="4221088"/>
            <a:ext cx="8413522"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que suppose un régime démocratique ?</a:t>
            </a:r>
            <a:endParaRPr lang="fr-FR" sz="3200" b="1" dirty="0">
              <a:solidFill>
                <a:schemeClr val="bg1"/>
              </a:solidFill>
              <a:latin typeface="Century Gothic" panose="020B0502020202020204" pitchFamily="34" charset="0"/>
            </a:endParaRPr>
          </a:p>
        </p:txBody>
      </p:sp>
      <p:sp>
        <p:nvSpPr>
          <p:cNvPr id="12" name="Rectangle 11"/>
          <p:cNvSpPr/>
          <p:nvPr/>
        </p:nvSpPr>
        <p:spPr>
          <a:xfrm>
            <a:off x="550968" y="4869160"/>
            <a:ext cx="2522743" cy="461665"/>
          </a:xfrm>
          <a:prstGeom prst="rect">
            <a:avLst/>
          </a:prstGeom>
        </p:spPr>
        <p:txBody>
          <a:bodyPr wrap="none">
            <a:spAutoFit/>
          </a:bodyPr>
          <a:lstStyle/>
          <a:p>
            <a:pPr lvl="0" algn="ctr"/>
            <a:r>
              <a:rPr lang="fr-FR" sz="2400" b="1" dirty="0">
                <a:solidFill>
                  <a:prstClr val="black"/>
                </a:solidFill>
              </a:rPr>
              <a:t>suffrage universel </a:t>
            </a:r>
          </a:p>
        </p:txBody>
      </p:sp>
      <p:sp>
        <p:nvSpPr>
          <p:cNvPr id="13" name="Rectangle 12"/>
          <p:cNvSpPr/>
          <p:nvPr/>
        </p:nvSpPr>
        <p:spPr>
          <a:xfrm>
            <a:off x="253055" y="5330825"/>
            <a:ext cx="3331040" cy="461665"/>
          </a:xfrm>
          <a:prstGeom prst="rect">
            <a:avLst/>
          </a:prstGeom>
        </p:spPr>
        <p:txBody>
          <a:bodyPr wrap="none">
            <a:spAutoFit/>
          </a:bodyPr>
          <a:lstStyle/>
          <a:p>
            <a:r>
              <a:rPr lang="fr-FR" sz="2400" b="1" dirty="0" smtClean="0">
                <a:solidFill>
                  <a:prstClr val="black"/>
                </a:solidFill>
              </a:rPr>
              <a:t>+  le pluralisme </a:t>
            </a:r>
            <a:r>
              <a:rPr lang="fr-FR" sz="2000" i="1" dirty="0" smtClean="0">
                <a:solidFill>
                  <a:prstClr val="black"/>
                </a:solidFill>
                <a:latin typeface="Century Gothic" panose="020B0502020202020204" pitchFamily="34" charset="0"/>
              </a:rPr>
              <a:t>(chap.2) </a:t>
            </a:r>
            <a:endParaRPr lang="fr-FR" sz="2400" i="1" dirty="0">
              <a:latin typeface="Century Gothic" panose="020B0502020202020204" pitchFamily="34" charset="0"/>
            </a:endParaRPr>
          </a:p>
        </p:txBody>
      </p:sp>
      <p:sp>
        <p:nvSpPr>
          <p:cNvPr id="14" name="Rectangle 13"/>
          <p:cNvSpPr/>
          <p:nvPr/>
        </p:nvSpPr>
        <p:spPr>
          <a:xfrm>
            <a:off x="278312" y="5877272"/>
            <a:ext cx="2276842" cy="461665"/>
          </a:xfrm>
          <a:prstGeom prst="rect">
            <a:avLst/>
          </a:prstGeom>
        </p:spPr>
        <p:txBody>
          <a:bodyPr wrap="none">
            <a:spAutoFit/>
          </a:bodyPr>
          <a:lstStyle/>
          <a:p>
            <a:r>
              <a:rPr lang="fr-FR" sz="2400" b="1" dirty="0" smtClean="0">
                <a:solidFill>
                  <a:prstClr val="black"/>
                </a:solidFill>
              </a:rPr>
              <a:t>+   l'Etat </a:t>
            </a:r>
            <a:r>
              <a:rPr lang="fr-FR" sz="2400" b="1" dirty="0">
                <a:solidFill>
                  <a:prstClr val="black"/>
                </a:solidFill>
              </a:rPr>
              <a:t>de droit</a:t>
            </a:r>
            <a:endParaRPr lang="fr-FR" sz="2400" b="1" dirty="0"/>
          </a:p>
        </p:txBody>
      </p:sp>
      <p:sp>
        <p:nvSpPr>
          <p:cNvPr id="11" name="Rectangle 10"/>
          <p:cNvSpPr/>
          <p:nvPr/>
        </p:nvSpPr>
        <p:spPr>
          <a:xfrm>
            <a:off x="3584095" y="4867838"/>
            <a:ext cx="1944216" cy="7624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latin typeface="Century Gothic" panose="020B0502020202020204" pitchFamily="34" charset="0"/>
              </a:rPr>
              <a:t>Hiérarchie des normes</a:t>
            </a:r>
            <a:endParaRPr lang="fr-FR" sz="2400" dirty="0">
              <a:solidFill>
                <a:schemeClr val="tx1"/>
              </a:solidFill>
              <a:latin typeface="Century Gothic" panose="020B0502020202020204" pitchFamily="34" charset="0"/>
            </a:endParaRPr>
          </a:p>
        </p:txBody>
      </p:sp>
      <p:sp>
        <p:nvSpPr>
          <p:cNvPr id="17" name="Rectangle 16"/>
          <p:cNvSpPr/>
          <p:nvPr/>
        </p:nvSpPr>
        <p:spPr>
          <a:xfrm>
            <a:off x="5652120" y="4869160"/>
            <a:ext cx="1944216" cy="772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latin typeface="Century Gothic" panose="020B0502020202020204" pitchFamily="34" charset="0"/>
              </a:rPr>
              <a:t>Egalité des sujets de droit</a:t>
            </a:r>
            <a:endParaRPr lang="fr-FR" sz="2000" dirty="0">
              <a:solidFill>
                <a:schemeClr val="tx1"/>
              </a:solidFill>
              <a:latin typeface="Century Gothic" panose="020B0502020202020204" pitchFamily="34" charset="0"/>
            </a:endParaRPr>
          </a:p>
        </p:txBody>
      </p:sp>
      <p:sp>
        <p:nvSpPr>
          <p:cNvPr id="15" name="Rectangle 14"/>
          <p:cNvSpPr/>
          <p:nvPr/>
        </p:nvSpPr>
        <p:spPr>
          <a:xfrm>
            <a:off x="3584095" y="5782228"/>
            <a:ext cx="1944216" cy="743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latin typeface="Century Gothic" panose="020B0502020202020204" pitchFamily="34" charset="0"/>
              </a:rPr>
              <a:t>Séparation des pouvoirs</a:t>
            </a:r>
            <a:endParaRPr lang="fr-FR" sz="2000" dirty="0">
              <a:solidFill>
                <a:schemeClr val="tx1"/>
              </a:solidFill>
              <a:latin typeface="Century Gothic" panose="020B0502020202020204" pitchFamily="34" charset="0"/>
            </a:endParaRPr>
          </a:p>
        </p:txBody>
      </p:sp>
      <p:sp>
        <p:nvSpPr>
          <p:cNvPr id="16" name="Rectangle 15"/>
          <p:cNvSpPr/>
          <p:nvPr/>
        </p:nvSpPr>
        <p:spPr>
          <a:xfrm>
            <a:off x="5528311" y="5782228"/>
            <a:ext cx="3615689"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fr-FR" i="1" dirty="0" smtClean="0">
                <a:solidFill>
                  <a:schemeClr val="tx1"/>
                </a:solidFill>
                <a:latin typeface="Century Gothic" panose="020B0502020202020204" pitchFamily="34" charset="0"/>
              </a:rPr>
              <a:t>Exécutif/législatif/judiciaire</a:t>
            </a:r>
          </a:p>
          <a:p>
            <a:pPr marL="342900" indent="-342900">
              <a:buFont typeface="Arial" charset="0"/>
              <a:buChar char="•"/>
            </a:pPr>
            <a:r>
              <a:rPr lang="fr-FR" i="1" dirty="0" smtClean="0">
                <a:solidFill>
                  <a:schemeClr val="tx1"/>
                </a:solidFill>
                <a:latin typeface="Century Gothic" panose="020B0502020202020204" pitchFamily="34" charset="0"/>
              </a:rPr>
              <a:t>Indépendance de la Justice</a:t>
            </a:r>
            <a:endParaRPr lang="fr-FR" i="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93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pic>
        <p:nvPicPr>
          <p:cNvPr id="1028" name="Picture 4" descr="Fichier: Esprit Loix 1749.JPG"/>
          <p:cNvPicPr>
            <a:picLocks noChangeAspect="1" noChangeArrowheads="1"/>
          </p:cNvPicPr>
          <p:nvPr/>
        </p:nvPicPr>
        <p:blipFill>
          <a:blip r:embed="rId4"/>
          <a:srcRect/>
          <a:stretch>
            <a:fillRect/>
          </a:stretch>
        </p:blipFill>
        <p:spPr bwMode="auto">
          <a:xfrm>
            <a:off x="5148064" y="476672"/>
            <a:ext cx="3448050" cy="5705476"/>
          </a:xfrm>
          <a:prstGeom prst="rect">
            <a:avLst/>
          </a:prstGeom>
          <a:noFill/>
        </p:spPr>
      </p:pic>
      <p:sp>
        <p:nvSpPr>
          <p:cNvPr id="7" name="Rectangle 6"/>
          <p:cNvSpPr/>
          <p:nvPr/>
        </p:nvSpPr>
        <p:spPr>
          <a:xfrm>
            <a:off x="5272699" y="6182148"/>
            <a:ext cx="3310906" cy="369332"/>
          </a:xfrm>
          <a:prstGeom prst="rect">
            <a:avLst/>
          </a:prstGeom>
        </p:spPr>
        <p:txBody>
          <a:bodyPr wrap="none">
            <a:spAutoFit/>
          </a:bodyPr>
          <a:lstStyle/>
          <a:p>
            <a:r>
              <a:rPr lang="fr-FR" i="1" dirty="0" smtClean="0"/>
              <a:t>édition revue et corrigée de 1749</a:t>
            </a:r>
            <a:endParaRPr lang="fr-FR" i="1" dirty="0"/>
          </a:p>
        </p:txBody>
      </p:sp>
      <p:sp>
        <p:nvSpPr>
          <p:cNvPr id="6" name="ZoneTexte 5"/>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spTree>
    <p:extLst>
      <p:ext uri="{BB962C8B-B14F-4D97-AF65-F5344CB8AC3E}">
        <p14:creationId xmlns:p14="http://schemas.microsoft.com/office/powerpoint/2010/main" val="313728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16632"/>
            <a:ext cx="1729811" cy="1817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61856" y="521088"/>
            <a:ext cx="2898576" cy="747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latin typeface="Century Gothic" panose="020B0502020202020204" pitchFamily="34" charset="0"/>
              </a:rPr>
              <a:t>Despotisme</a:t>
            </a:r>
            <a:endParaRPr lang="fr-FR" sz="3200" b="1" dirty="0">
              <a:solidFill>
                <a:schemeClr val="tx1"/>
              </a:solidFill>
              <a:latin typeface="Century Gothic" panose="020B0502020202020204" pitchFamily="34" charset="0"/>
            </a:endParaRPr>
          </a:p>
        </p:txBody>
      </p:sp>
      <p:sp>
        <p:nvSpPr>
          <p:cNvPr id="10" name="Rectangle 9"/>
          <p:cNvSpPr/>
          <p:nvPr/>
        </p:nvSpPr>
        <p:spPr>
          <a:xfrm>
            <a:off x="4488232" y="1933659"/>
            <a:ext cx="4572000" cy="4832092"/>
          </a:xfrm>
          <a:prstGeom prst="rect">
            <a:avLst/>
          </a:prstGeom>
        </p:spPr>
        <p:txBody>
          <a:bodyPr>
            <a:spAutoFit/>
          </a:bodyPr>
          <a:lstStyle/>
          <a:p>
            <a:r>
              <a:rPr lang="fr-FR" sz="2800" b="1" dirty="0">
                <a:latin typeface="Century Gothic" panose="020B0502020202020204" pitchFamily="34" charset="0"/>
              </a:rPr>
              <a:t>“</a:t>
            </a:r>
            <a:r>
              <a:rPr lang="fr-FR" sz="2800" dirty="0" smtClean="0">
                <a:latin typeface="Century Gothic" panose="020B0502020202020204" pitchFamily="34" charset="0"/>
              </a:rPr>
              <a:t>C’est </a:t>
            </a:r>
            <a:r>
              <a:rPr lang="fr-FR" sz="2800" dirty="0">
                <a:latin typeface="Century Gothic" panose="020B0502020202020204" pitchFamily="34" charset="0"/>
              </a:rPr>
              <a:t>une expérience éternelle, que tout homme qui a du pouvoir est porté à en abuser ; il va jusqu’à ce qu’il trouve des limites </a:t>
            </a:r>
            <a:r>
              <a:rPr lang="fr-FR" sz="2000" dirty="0">
                <a:latin typeface="Century Gothic" panose="020B0502020202020204" pitchFamily="34" charset="0"/>
              </a:rPr>
              <a:t>[…]</a:t>
            </a:r>
            <a:r>
              <a:rPr lang="fr-FR" sz="2800" dirty="0">
                <a:latin typeface="Century Gothic" panose="020B0502020202020204" pitchFamily="34" charset="0"/>
              </a:rPr>
              <a:t>. </a:t>
            </a:r>
            <a:endParaRPr lang="fr-FR" sz="2800" dirty="0" smtClean="0">
              <a:latin typeface="Century Gothic" panose="020B0502020202020204" pitchFamily="34" charset="0"/>
            </a:endParaRPr>
          </a:p>
          <a:p>
            <a:r>
              <a:rPr lang="fr-FR" sz="2800" dirty="0" smtClean="0">
                <a:latin typeface="Century Gothic" panose="020B0502020202020204" pitchFamily="34" charset="0"/>
              </a:rPr>
              <a:t>Pour</a:t>
            </a:r>
            <a:r>
              <a:rPr lang="fr-FR" sz="2800" dirty="0">
                <a:latin typeface="Century Gothic" panose="020B0502020202020204" pitchFamily="34" charset="0"/>
              </a:rPr>
              <a:t> qu’on ne puisse abuser du pouvoir, il faut que, par la disposition des choses, le pouvoir arrête le pouvoir</a:t>
            </a:r>
            <a:r>
              <a:rPr lang="fr-FR" sz="2800" b="1" dirty="0">
                <a:latin typeface="Century Gothic" panose="020B0502020202020204" pitchFamily="34" charset="0"/>
              </a:rPr>
              <a:t> </a:t>
            </a:r>
            <a:r>
              <a:rPr lang="fr-FR" sz="2800" b="1" dirty="0" smtClean="0">
                <a:latin typeface="Century Gothic" panose="020B0502020202020204" pitchFamily="34" charset="0"/>
              </a:rPr>
              <a:t>”</a:t>
            </a:r>
            <a:endParaRPr lang="fr-FR" sz="2800" b="1" dirty="0">
              <a:latin typeface="Century Gothic" panose="020B0502020202020204" pitchFamily="34" charset="0"/>
            </a:endParaRPr>
          </a:p>
        </p:txBody>
      </p:sp>
      <p:sp>
        <p:nvSpPr>
          <p:cNvPr id="11" name="ZoneTexte 10"/>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spTree>
    <p:extLst>
      <p:ext uri="{BB962C8B-B14F-4D97-AF65-F5344CB8AC3E}">
        <p14:creationId xmlns:p14="http://schemas.microsoft.com/office/powerpoint/2010/main" val="664225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16632"/>
            <a:ext cx="1729811" cy="1817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61856" y="521088"/>
            <a:ext cx="2898576" cy="747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latin typeface="Century Gothic" panose="020B0502020202020204" pitchFamily="34" charset="0"/>
              </a:rPr>
              <a:t>Despotisme</a:t>
            </a:r>
            <a:endParaRPr lang="fr-FR" sz="3200" b="1" dirty="0">
              <a:solidFill>
                <a:schemeClr val="tx1"/>
              </a:solidFill>
              <a:latin typeface="Century Gothic" panose="020B0502020202020204" pitchFamily="34" charset="0"/>
            </a:endParaRPr>
          </a:p>
        </p:txBody>
      </p:sp>
      <p:sp>
        <p:nvSpPr>
          <p:cNvPr id="10" name="Rectangle 9"/>
          <p:cNvSpPr/>
          <p:nvPr/>
        </p:nvSpPr>
        <p:spPr>
          <a:xfrm>
            <a:off x="4488232" y="1933659"/>
            <a:ext cx="4572000" cy="4832092"/>
          </a:xfrm>
          <a:prstGeom prst="rect">
            <a:avLst/>
          </a:prstGeom>
        </p:spPr>
        <p:txBody>
          <a:bodyPr>
            <a:spAutoFit/>
          </a:bodyPr>
          <a:lstStyle/>
          <a:p>
            <a:r>
              <a:rPr lang="fr-FR" sz="2800" b="1" dirty="0">
                <a:latin typeface="Century Gothic" panose="020B0502020202020204" pitchFamily="34" charset="0"/>
              </a:rPr>
              <a:t>“</a:t>
            </a:r>
            <a:r>
              <a:rPr lang="fr-FR" sz="2800" dirty="0" smtClean="0">
                <a:latin typeface="Century Gothic" panose="020B0502020202020204" pitchFamily="34" charset="0"/>
              </a:rPr>
              <a:t>C’est </a:t>
            </a:r>
            <a:r>
              <a:rPr lang="fr-FR" sz="2800" dirty="0">
                <a:latin typeface="Century Gothic" panose="020B0502020202020204" pitchFamily="34" charset="0"/>
              </a:rPr>
              <a:t>une expérience éternelle, que tout homme qui a du pouvoir est porté à en abuser ; il va jusqu’à ce qu’il trouve des limites </a:t>
            </a:r>
            <a:r>
              <a:rPr lang="fr-FR" sz="2000" dirty="0">
                <a:latin typeface="Century Gothic" panose="020B0502020202020204" pitchFamily="34" charset="0"/>
              </a:rPr>
              <a:t>[…]</a:t>
            </a:r>
            <a:r>
              <a:rPr lang="fr-FR" sz="2800" dirty="0">
                <a:latin typeface="Century Gothic" panose="020B0502020202020204" pitchFamily="34" charset="0"/>
              </a:rPr>
              <a:t>. </a:t>
            </a:r>
            <a:endParaRPr lang="fr-FR" sz="2800" dirty="0" smtClean="0">
              <a:latin typeface="Century Gothic" panose="020B0502020202020204" pitchFamily="34" charset="0"/>
            </a:endParaRPr>
          </a:p>
          <a:p>
            <a:r>
              <a:rPr lang="fr-FR" sz="2800" dirty="0" smtClean="0">
                <a:latin typeface="Century Gothic" panose="020B0502020202020204" pitchFamily="34" charset="0"/>
              </a:rPr>
              <a:t>Pour</a:t>
            </a:r>
            <a:r>
              <a:rPr lang="fr-FR" sz="2800" dirty="0">
                <a:latin typeface="Century Gothic" panose="020B0502020202020204" pitchFamily="34" charset="0"/>
              </a:rPr>
              <a:t> qu’on ne puisse abuser du </a:t>
            </a:r>
            <a:r>
              <a:rPr lang="fr-FR" sz="2800" b="1" dirty="0">
                <a:solidFill>
                  <a:srgbClr val="C00000"/>
                </a:solidFill>
                <a:latin typeface="Century Gothic" panose="020B0502020202020204" pitchFamily="34" charset="0"/>
              </a:rPr>
              <a:t>pouvoir</a:t>
            </a:r>
            <a:r>
              <a:rPr lang="fr-FR" sz="2800" dirty="0">
                <a:latin typeface="Century Gothic" panose="020B0502020202020204" pitchFamily="34" charset="0"/>
              </a:rPr>
              <a:t>, il faut que, par la disposition des choses, le </a:t>
            </a:r>
            <a:r>
              <a:rPr lang="fr-FR" sz="2800" b="1" dirty="0">
                <a:solidFill>
                  <a:srgbClr val="C00000"/>
                </a:solidFill>
                <a:latin typeface="Century Gothic" panose="020B0502020202020204" pitchFamily="34" charset="0"/>
              </a:rPr>
              <a:t>pouvoir</a:t>
            </a:r>
            <a:r>
              <a:rPr lang="fr-FR" sz="2800" dirty="0">
                <a:latin typeface="Century Gothic" panose="020B0502020202020204" pitchFamily="34" charset="0"/>
              </a:rPr>
              <a:t> arrête le </a:t>
            </a:r>
            <a:r>
              <a:rPr lang="fr-FR" sz="2800" b="1" dirty="0">
                <a:solidFill>
                  <a:srgbClr val="C00000"/>
                </a:solidFill>
                <a:latin typeface="Century Gothic" panose="020B0502020202020204" pitchFamily="34" charset="0"/>
              </a:rPr>
              <a:t>pouvoir</a:t>
            </a:r>
            <a:r>
              <a:rPr lang="fr-FR" sz="2800" b="1" dirty="0">
                <a:latin typeface="Century Gothic" panose="020B0502020202020204" pitchFamily="34" charset="0"/>
              </a:rPr>
              <a:t> </a:t>
            </a:r>
            <a:r>
              <a:rPr lang="fr-FR" sz="2800" b="1" dirty="0" smtClean="0">
                <a:latin typeface="Century Gothic" panose="020B0502020202020204" pitchFamily="34" charset="0"/>
              </a:rPr>
              <a:t>”</a:t>
            </a:r>
            <a:endParaRPr lang="fr-FR" sz="2800" b="1" dirty="0">
              <a:latin typeface="Century Gothic" panose="020B0502020202020204" pitchFamily="34" charset="0"/>
            </a:endParaRPr>
          </a:p>
        </p:txBody>
      </p:sp>
      <p:sp>
        <p:nvSpPr>
          <p:cNvPr id="7" name="ZoneTexte 6"/>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spTree>
    <p:extLst>
      <p:ext uri="{BB962C8B-B14F-4D97-AF65-F5344CB8AC3E}">
        <p14:creationId xmlns:p14="http://schemas.microsoft.com/office/powerpoint/2010/main" val="3707251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sp>
        <p:nvSpPr>
          <p:cNvPr id="7" name="Rectangle 6"/>
          <p:cNvSpPr/>
          <p:nvPr/>
        </p:nvSpPr>
        <p:spPr>
          <a:xfrm>
            <a:off x="3779912" y="620688"/>
            <a:ext cx="5202324" cy="954107"/>
          </a:xfrm>
          <a:prstGeom prst="rect">
            <a:avLst/>
          </a:prstGeom>
        </p:spPr>
        <p:txBody>
          <a:bodyPr wrap="square">
            <a:spAutoFit/>
          </a:bodyPr>
          <a:lstStyle/>
          <a:p>
            <a:r>
              <a:rPr lang="fr-FR" sz="2800" b="1" dirty="0" smtClean="0">
                <a:latin typeface="Century Gothic" panose="020B0502020202020204" pitchFamily="34" charset="0"/>
              </a:rPr>
              <a:t>“</a:t>
            </a:r>
            <a:r>
              <a:rPr lang="fr-FR" sz="2800" dirty="0" smtClean="0">
                <a:latin typeface="Century Gothic" panose="020B0502020202020204" pitchFamily="34" charset="0"/>
              </a:rPr>
              <a:t>Il </a:t>
            </a:r>
            <a:r>
              <a:rPr lang="fr-FR" sz="2800" dirty="0">
                <a:latin typeface="Century Gothic" panose="020B0502020202020204" pitchFamily="34" charset="0"/>
              </a:rPr>
              <a:t>y a, dans chaque État, trois sortes de pouvoirs </a:t>
            </a:r>
            <a:r>
              <a:rPr lang="fr-FR" dirty="0" smtClean="0">
                <a:latin typeface="Century Gothic" panose="020B0502020202020204" pitchFamily="34" charset="0"/>
              </a:rPr>
              <a:t>[...]</a:t>
            </a:r>
            <a:r>
              <a:rPr lang="fr-FR" sz="2800" dirty="0">
                <a:latin typeface="Century Gothic" panose="020B0502020202020204" pitchFamily="34" charset="0"/>
              </a:rPr>
              <a:t> </a:t>
            </a:r>
            <a:r>
              <a:rPr lang="fr-FR" sz="2800" b="1" dirty="0" smtClean="0">
                <a:latin typeface="Century Gothic" panose="020B0502020202020204" pitchFamily="34" charset="0"/>
              </a:rPr>
              <a:t>”</a:t>
            </a:r>
            <a:r>
              <a:rPr lang="fr-FR" sz="2800" dirty="0">
                <a:latin typeface="Century Gothic" panose="020B0502020202020204" pitchFamily="34" charset="0"/>
              </a:rPr>
              <a:t> </a:t>
            </a:r>
          </a:p>
        </p:txBody>
      </p:sp>
      <p:sp>
        <p:nvSpPr>
          <p:cNvPr id="9" name="Rectangle 8"/>
          <p:cNvSpPr/>
          <p:nvPr/>
        </p:nvSpPr>
        <p:spPr>
          <a:xfrm>
            <a:off x="4211960" y="2261484"/>
            <a:ext cx="2376264" cy="2246769"/>
          </a:xfrm>
          <a:prstGeom prst="rect">
            <a:avLst/>
          </a:prstGeom>
        </p:spPr>
        <p:txBody>
          <a:bodyPr wrap="square">
            <a:spAutoFit/>
          </a:bodyPr>
          <a:lstStyle/>
          <a:p>
            <a:pPr marL="285750" indent="-285750">
              <a:buFont typeface="Arial" charset="0"/>
              <a:buChar char="•"/>
            </a:pPr>
            <a:r>
              <a:rPr lang="fr-FR" sz="2800" b="1" dirty="0" smtClean="0">
                <a:latin typeface="Century Gothic" panose="020B0502020202020204" pitchFamily="34" charset="0"/>
              </a:rPr>
              <a:t>légiférer</a:t>
            </a: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exécuter</a:t>
            </a:r>
            <a:endParaRPr lang="fr-FR" sz="2800" b="1" dirty="0">
              <a:latin typeface="Century Gothic" panose="020B0502020202020204" pitchFamily="34" charset="0"/>
            </a:endParaRP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juger</a:t>
            </a:r>
            <a:r>
              <a:rPr lang="fr-FR" sz="2800" b="1" dirty="0">
                <a:latin typeface="Century Gothic" panose="020B0502020202020204" pitchFamily="34" charset="0"/>
              </a:rPr>
              <a:t> </a:t>
            </a:r>
          </a:p>
        </p:txBody>
      </p:sp>
      <p:sp>
        <p:nvSpPr>
          <p:cNvPr id="13" name="ZoneTexte 12"/>
          <p:cNvSpPr txBox="1"/>
          <p:nvPr/>
        </p:nvSpPr>
        <p:spPr>
          <a:xfrm>
            <a:off x="5220072" y="4973435"/>
            <a:ext cx="3600400" cy="1144429"/>
          </a:xfrm>
          <a:prstGeom prst="foldedCorner">
            <a:avLst>
              <a:gd name="adj" fmla="val 27718"/>
            </a:avLst>
          </a:prstGeom>
          <a:solidFill>
            <a:schemeClr val="accent4">
              <a:lumMod val="40000"/>
              <a:lumOff val="60000"/>
            </a:schemeClr>
          </a:solidFill>
        </p:spPr>
        <p:txBody>
          <a:bodyPr wrap="square" rtlCol="0">
            <a:spAutoFit/>
          </a:bodyPr>
          <a:lstStyle/>
          <a:p>
            <a:pPr algn="ctr"/>
            <a:r>
              <a:rPr lang="fr-FR" sz="2400" b="1" dirty="0" smtClean="0">
                <a:latin typeface="Century Gothic" panose="020B0502020202020204" pitchFamily="34" charset="0"/>
              </a:rPr>
              <a:t>Principe de distinction des pouvoirs</a:t>
            </a:r>
            <a:endParaRPr lang="fr-FR" sz="1600" b="1" dirty="0">
              <a:latin typeface="Century Gothic" panose="020B0502020202020204" pitchFamily="34" charset="0"/>
            </a:endParaRPr>
          </a:p>
        </p:txBody>
      </p:sp>
      <p:sp>
        <p:nvSpPr>
          <p:cNvPr id="14" name="ZoneTexte 13"/>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188"/>
          <a:stretch/>
        </p:blipFill>
        <p:spPr bwMode="auto">
          <a:xfrm>
            <a:off x="6156176" y="1916832"/>
            <a:ext cx="1458416" cy="91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Résultat de recherche d'images pour &quot;couronne roi&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923279"/>
            <a:ext cx="1232490" cy="92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370" y="3854998"/>
            <a:ext cx="1401643" cy="81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408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sp>
        <p:nvSpPr>
          <p:cNvPr id="7" name="Rectangle 6"/>
          <p:cNvSpPr/>
          <p:nvPr/>
        </p:nvSpPr>
        <p:spPr>
          <a:xfrm>
            <a:off x="3779912" y="620688"/>
            <a:ext cx="5202324" cy="954107"/>
          </a:xfrm>
          <a:prstGeom prst="rect">
            <a:avLst/>
          </a:prstGeom>
        </p:spPr>
        <p:txBody>
          <a:bodyPr wrap="square">
            <a:spAutoFit/>
          </a:bodyPr>
          <a:lstStyle/>
          <a:p>
            <a:r>
              <a:rPr lang="fr-FR" sz="2800" b="1" dirty="0" smtClean="0">
                <a:latin typeface="Century Gothic" panose="020B0502020202020204" pitchFamily="34" charset="0"/>
              </a:rPr>
              <a:t>“</a:t>
            </a:r>
            <a:r>
              <a:rPr lang="fr-FR" sz="2800" dirty="0" smtClean="0">
                <a:latin typeface="Century Gothic" panose="020B0502020202020204" pitchFamily="34" charset="0"/>
              </a:rPr>
              <a:t>Il </a:t>
            </a:r>
            <a:r>
              <a:rPr lang="fr-FR" sz="2800" dirty="0">
                <a:latin typeface="Century Gothic" panose="020B0502020202020204" pitchFamily="34" charset="0"/>
              </a:rPr>
              <a:t>y a, dans chaque État, trois sortes de pouvoirs </a:t>
            </a:r>
            <a:r>
              <a:rPr lang="fr-FR" dirty="0" smtClean="0">
                <a:latin typeface="Century Gothic" panose="020B0502020202020204" pitchFamily="34" charset="0"/>
              </a:rPr>
              <a:t>[...]</a:t>
            </a:r>
            <a:r>
              <a:rPr lang="fr-FR" sz="2800" dirty="0">
                <a:latin typeface="Century Gothic" panose="020B0502020202020204" pitchFamily="34" charset="0"/>
              </a:rPr>
              <a:t> </a:t>
            </a:r>
            <a:r>
              <a:rPr lang="fr-FR" sz="2800" b="1" dirty="0" smtClean="0">
                <a:latin typeface="Century Gothic" panose="020B0502020202020204" pitchFamily="34" charset="0"/>
              </a:rPr>
              <a:t>”</a:t>
            </a:r>
            <a:r>
              <a:rPr lang="fr-FR" sz="2800" dirty="0">
                <a:latin typeface="Century Gothic" panose="020B0502020202020204" pitchFamily="34" charset="0"/>
              </a:rPr>
              <a:t> </a:t>
            </a:r>
          </a:p>
        </p:txBody>
      </p:sp>
      <p:sp>
        <p:nvSpPr>
          <p:cNvPr id="9" name="Rectangle 8"/>
          <p:cNvSpPr/>
          <p:nvPr/>
        </p:nvSpPr>
        <p:spPr>
          <a:xfrm>
            <a:off x="4211960" y="2261484"/>
            <a:ext cx="2376264" cy="2246769"/>
          </a:xfrm>
          <a:prstGeom prst="rect">
            <a:avLst/>
          </a:prstGeom>
        </p:spPr>
        <p:txBody>
          <a:bodyPr wrap="square">
            <a:spAutoFit/>
          </a:bodyPr>
          <a:lstStyle/>
          <a:p>
            <a:pPr marL="285750" indent="-285750">
              <a:buFont typeface="Arial" charset="0"/>
              <a:buChar char="•"/>
            </a:pPr>
            <a:r>
              <a:rPr lang="fr-FR" sz="2800" b="1" dirty="0" smtClean="0">
                <a:latin typeface="Century Gothic" panose="020B0502020202020204" pitchFamily="34" charset="0"/>
              </a:rPr>
              <a:t>légiférer</a:t>
            </a: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exécuter</a:t>
            </a:r>
            <a:endParaRPr lang="fr-FR" sz="2800" b="1" dirty="0">
              <a:latin typeface="Century Gothic" panose="020B0502020202020204" pitchFamily="34" charset="0"/>
            </a:endParaRP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juger</a:t>
            </a:r>
            <a:r>
              <a:rPr lang="fr-FR" sz="2800" b="1" dirty="0">
                <a:latin typeface="Century Gothic" panose="020B0502020202020204" pitchFamily="34" charset="0"/>
              </a:rPr>
              <a:t> </a:t>
            </a:r>
          </a:p>
        </p:txBody>
      </p:sp>
      <p:cxnSp>
        <p:nvCxnSpPr>
          <p:cNvPr id="3" name="Connecteur droit 2"/>
          <p:cNvCxnSpPr/>
          <p:nvPr/>
        </p:nvCxnSpPr>
        <p:spPr>
          <a:xfrm>
            <a:off x="3995936" y="3933056"/>
            <a:ext cx="3168352" cy="0"/>
          </a:xfrm>
          <a:prstGeom prst="line">
            <a:avLst/>
          </a:prstGeom>
          <a:ln>
            <a:solidFill>
              <a:srgbClr val="FF0000"/>
            </a:solidFill>
          </a:ln>
          <a:effectLst/>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6298714" y="3645024"/>
            <a:ext cx="2821612"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Séparation stricte</a:t>
            </a:r>
            <a:endParaRPr lang="fr-FR" sz="2400" b="1" dirty="0">
              <a:latin typeface="Century Gothic" panose="020B0502020202020204" pitchFamily="34" charset="0"/>
            </a:endParaRPr>
          </a:p>
        </p:txBody>
      </p:sp>
      <p:sp>
        <p:nvSpPr>
          <p:cNvPr id="6" name="Rectangle 5"/>
          <p:cNvSpPr/>
          <p:nvPr/>
        </p:nvSpPr>
        <p:spPr>
          <a:xfrm>
            <a:off x="3745044" y="4939140"/>
            <a:ext cx="2376264" cy="1569660"/>
          </a:xfrm>
          <a:prstGeom prst="rect">
            <a:avLst/>
          </a:prstGeom>
        </p:spPr>
        <p:txBody>
          <a:bodyPr wrap="square">
            <a:spAutoFit/>
          </a:bodyPr>
          <a:lstStyle/>
          <a:p>
            <a:r>
              <a:rPr lang="fr-FR" sz="2400" b="1" dirty="0" smtClean="0">
                <a:solidFill>
                  <a:srgbClr val="FF0000"/>
                </a:solidFill>
                <a:latin typeface="Century Gothic" panose="020B0502020202020204" pitchFamily="34" charset="0"/>
              </a:rPr>
              <a:t>Organe spécialisé et séparé des autres</a:t>
            </a:r>
            <a:endParaRPr lang="fr-FR" sz="2400" dirty="0">
              <a:solidFill>
                <a:srgbClr val="FF0000"/>
              </a:solidFill>
            </a:endParaRPr>
          </a:p>
        </p:txBody>
      </p:sp>
      <p:cxnSp>
        <p:nvCxnSpPr>
          <p:cNvPr id="10" name="Connecteur droit avec flèche 9"/>
          <p:cNvCxnSpPr/>
          <p:nvPr/>
        </p:nvCxnSpPr>
        <p:spPr>
          <a:xfrm>
            <a:off x="4788024" y="4437112"/>
            <a:ext cx="0" cy="502028"/>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cxnSp>
        <p:nvCxnSpPr>
          <p:cNvPr id="15" name="Connecteur droit avec flèche 14"/>
          <p:cNvCxnSpPr/>
          <p:nvPr/>
        </p:nvCxnSpPr>
        <p:spPr>
          <a:xfrm>
            <a:off x="5436096" y="4508253"/>
            <a:ext cx="685212" cy="568574"/>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6121308" y="4950418"/>
            <a:ext cx="2915188" cy="461665"/>
          </a:xfrm>
          <a:prstGeom prst="rect">
            <a:avLst/>
          </a:prstGeom>
        </p:spPr>
        <p:txBody>
          <a:bodyPr wrap="square">
            <a:spAutoFit/>
          </a:bodyPr>
          <a:lstStyle/>
          <a:p>
            <a:r>
              <a:rPr lang="fr-FR" sz="2400" b="1" dirty="0" smtClean="0">
                <a:solidFill>
                  <a:srgbClr val="FF0000"/>
                </a:solidFill>
                <a:latin typeface="Century Gothic" panose="020B0502020202020204" pitchFamily="34" charset="0"/>
              </a:rPr>
              <a:t>Jurés tirés au sort </a:t>
            </a:r>
            <a:endParaRPr lang="fr-FR" sz="2400" dirty="0">
              <a:solidFill>
                <a:srgbClr val="FF0000"/>
              </a:solidFill>
            </a:endParaRPr>
          </a:p>
        </p:txBody>
      </p:sp>
      <p:sp>
        <p:nvSpPr>
          <p:cNvPr id="22" name="ZoneTexte 21"/>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sp>
        <p:nvSpPr>
          <p:cNvPr id="20" name="Rectangle 19"/>
          <p:cNvSpPr/>
          <p:nvPr/>
        </p:nvSpPr>
        <p:spPr>
          <a:xfrm>
            <a:off x="7131135" y="5464450"/>
            <a:ext cx="1872208" cy="760376"/>
          </a:xfrm>
          <a:prstGeom prst="wedgeRectCallout">
            <a:avLst>
              <a:gd name="adj1" fmla="val -23240"/>
              <a:gd name="adj2" fmla="val -6327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solidFill>
                  <a:schemeClr val="tx1"/>
                </a:solidFill>
                <a:latin typeface="Century Gothic" panose="020B0502020202020204" pitchFamily="34" charset="0"/>
              </a:rPr>
              <a:t>Sur le modèle Athénien</a:t>
            </a:r>
            <a:endParaRPr lang="fr-FR" i="1" dirty="0">
              <a:solidFill>
                <a:schemeClr val="tx1"/>
              </a:solidFill>
              <a:latin typeface="Century Gothic" panose="020B0502020202020204" pitchFamily="34" charset="0"/>
            </a:endParaRPr>
          </a:p>
        </p:txBody>
      </p:sp>
      <p:sp>
        <p:nvSpPr>
          <p:cNvPr id="24" name="Rectangle 23"/>
          <p:cNvSpPr/>
          <p:nvPr/>
        </p:nvSpPr>
        <p:spPr>
          <a:xfrm>
            <a:off x="6876256" y="2564904"/>
            <a:ext cx="2105980" cy="883230"/>
          </a:xfrm>
          <a:prstGeom prst="wedgeRectCallout">
            <a:avLst>
              <a:gd name="adj1" fmla="val -17614"/>
              <a:gd name="adj2" fmla="val 6072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solidFill>
                  <a:schemeClr val="tx1"/>
                </a:solidFill>
                <a:latin typeface="Century Gothic" panose="020B0502020202020204" pitchFamily="34" charset="0"/>
              </a:rPr>
              <a:t>Caractéristique des sociétés modérées</a:t>
            </a:r>
            <a:endParaRPr lang="fr-FR" i="1" dirty="0">
              <a:solidFill>
                <a:schemeClr val="tx1"/>
              </a:solidFill>
              <a:latin typeface="Century Gothic" panose="020B0502020202020204" pitchFamily="34" charset="0"/>
            </a:endParaRPr>
          </a:p>
        </p:txBody>
      </p:sp>
      <p:sp>
        <p:nvSpPr>
          <p:cNvPr id="25" name="Rectangle 24"/>
          <p:cNvSpPr/>
          <p:nvPr/>
        </p:nvSpPr>
        <p:spPr>
          <a:xfrm>
            <a:off x="5292080" y="6277967"/>
            <a:ext cx="3690156" cy="461665"/>
          </a:xfrm>
          <a:prstGeom prst="rect">
            <a:avLst/>
          </a:prstGeom>
        </p:spPr>
        <p:txBody>
          <a:bodyPr wrap="square">
            <a:spAutoFit/>
          </a:bodyPr>
          <a:lstStyle/>
          <a:p>
            <a:r>
              <a:rPr lang="fr-FR" sz="2400" b="1" dirty="0" smtClean="0">
                <a:solidFill>
                  <a:srgbClr val="FF0000"/>
                </a:solidFill>
                <a:latin typeface="Century Gothic" panose="020B0502020202020204" pitchFamily="34" charset="0"/>
              </a:rPr>
              <a:t>Pouvoir doit être neutre</a:t>
            </a:r>
            <a:endParaRPr lang="fr-FR" sz="2400" dirty="0">
              <a:solidFill>
                <a:srgbClr val="FF0000"/>
              </a:solidFill>
            </a:endParaRPr>
          </a:p>
        </p:txBody>
      </p:sp>
    </p:spTree>
    <p:extLst>
      <p:ext uri="{BB962C8B-B14F-4D97-AF65-F5344CB8AC3E}">
        <p14:creationId xmlns:p14="http://schemas.microsoft.com/office/powerpoint/2010/main" val="2962542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régime politique démocratique ?</a:t>
            </a:r>
            <a:endParaRPr lang="fr-FR" sz="3200" dirty="0">
              <a:latin typeface="Century Gothic"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4" name="Espace réservé du contenu 3"/>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97/116497-004-7C266584.jpg"/>
          <p:cNvPicPr>
            <a:picLocks noChangeAspect="1" noChangeArrowheads="1"/>
          </p:cNvPicPr>
          <p:nvPr/>
        </p:nvPicPr>
        <p:blipFill>
          <a:blip r:embed="rId3"/>
          <a:srcRect/>
          <a:stretch>
            <a:fillRect/>
          </a:stretch>
        </p:blipFill>
        <p:spPr bwMode="auto">
          <a:xfrm>
            <a:off x="611560" y="1196752"/>
            <a:ext cx="2952328" cy="3742388"/>
          </a:xfrm>
          <a:prstGeom prst="rect">
            <a:avLst/>
          </a:prstGeom>
          <a:noFill/>
        </p:spPr>
      </p:pic>
      <p:sp>
        <p:nvSpPr>
          <p:cNvPr id="5" name="ZoneTexte 4"/>
          <p:cNvSpPr txBox="1"/>
          <p:nvPr/>
        </p:nvSpPr>
        <p:spPr>
          <a:xfrm>
            <a:off x="611560" y="5076827"/>
            <a:ext cx="2717494" cy="800219"/>
          </a:xfrm>
          <a:prstGeom prst="rect">
            <a:avLst/>
          </a:prstGeom>
          <a:noFill/>
        </p:spPr>
        <p:txBody>
          <a:bodyPr wrap="square" rtlCol="0">
            <a:spAutoFit/>
          </a:bodyPr>
          <a:lstStyle/>
          <a:p>
            <a:pPr algn="ctr"/>
            <a:r>
              <a:rPr lang="fr-FR" sz="2800" dirty="0" smtClean="0">
                <a:latin typeface="Century Gothic" panose="020B0502020202020204" pitchFamily="34" charset="0"/>
              </a:rPr>
              <a:t>Montesquieu</a:t>
            </a:r>
            <a:r>
              <a:rPr lang="fr-FR" dirty="0" smtClean="0">
                <a:latin typeface="Century Gothic" panose="020B0502020202020204" pitchFamily="34" charset="0"/>
              </a:rPr>
              <a:t> </a:t>
            </a:r>
          </a:p>
          <a:p>
            <a:pPr algn="ctr"/>
            <a:r>
              <a:rPr lang="fr-FR" dirty="0" smtClean="0">
                <a:latin typeface="Century Gothic" panose="020B0502020202020204" pitchFamily="34" charset="0"/>
              </a:rPr>
              <a:t>(1689-1755)</a:t>
            </a:r>
            <a:endParaRPr lang="fr-FR" dirty="0">
              <a:latin typeface="Century Gothic" panose="020B0502020202020204" pitchFamily="34" charset="0"/>
            </a:endParaRPr>
          </a:p>
        </p:txBody>
      </p:sp>
      <p:sp>
        <p:nvSpPr>
          <p:cNvPr id="7" name="Rectangle 6"/>
          <p:cNvSpPr/>
          <p:nvPr/>
        </p:nvSpPr>
        <p:spPr>
          <a:xfrm>
            <a:off x="3779912" y="620688"/>
            <a:ext cx="5202324" cy="954107"/>
          </a:xfrm>
          <a:prstGeom prst="rect">
            <a:avLst/>
          </a:prstGeom>
        </p:spPr>
        <p:txBody>
          <a:bodyPr wrap="square">
            <a:spAutoFit/>
          </a:bodyPr>
          <a:lstStyle/>
          <a:p>
            <a:r>
              <a:rPr lang="fr-FR" sz="2800" b="1" dirty="0" smtClean="0">
                <a:latin typeface="Century Gothic" panose="020B0502020202020204" pitchFamily="34" charset="0"/>
              </a:rPr>
              <a:t>“</a:t>
            </a:r>
            <a:r>
              <a:rPr lang="fr-FR" sz="2800" dirty="0" smtClean="0">
                <a:latin typeface="Century Gothic" panose="020B0502020202020204" pitchFamily="34" charset="0"/>
              </a:rPr>
              <a:t>Il </a:t>
            </a:r>
            <a:r>
              <a:rPr lang="fr-FR" sz="2800" dirty="0">
                <a:latin typeface="Century Gothic" panose="020B0502020202020204" pitchFamily="34" charset="0"/>
              </a:rPr>
              <a:t>y a, dans chaque État, trois sortes de pouvoirs </a:t>
            </a:r>
            <a:r>
              <a:rPr lang="fr-FR" dirty="0" smtClean="0">
                <a:latin typeface="Century Gothic" panose="020B0502020202020204" pitchFamily="34" charset="0"/>
              </a:rPr>
              <a:t>[...]</a:t>
            </a:r>
            <a:r>
              <a:rPr lang="fr-FR" sz="2800" dirty="0">
                <a:latin typeface="Century Gothic" panose="020B0502020202020204" pitchFamily="34" charset="0"/>
              </a:rPr>
              <a:t> </a:t>
            </a:r>
            <a:r>
              <a:rPr lang="fr-FR" sz="2800" b="1" dirty="0" smtClean="0">
                <a:latin typeface="Century Gothic" panose="020B0502020202020204" pitchFamily="34" charset="0"/>
              </a:rPr>
              <a:t>”</a:t>
            </a:r>
            <a:r>
              <a:rPr lang="fr-FR" sz="2800" dirty="0">
                <a:latin typeface="Century Gothic" panose="020B0502020202020204" pitchFamily="34" charset="0"/>
              </a:rPr>
              <a:t> </a:t>
            </a:r>
          </a:p>
        </p:txBody>
      </p:sp>
      <p:sp>
        <p:nvSpPr>
          <p:cNvPr id="9" name="Rectangle 8"/>
          <p:cNvSpPr/>
          <p:nvPr/>
        </p:nvSpPr>
        <p:spPr>
          <a:xfrm>
            <a:off x="4211960" y="2261484"/>
            <a:ext cx="2376264" cy="2246769"/>
          </a:xfrm>
          <a:prstGeom prst="rect">
            <a:avLst/>
          </a:prstGeom>
        </p:spPr>
        <p:txBody>
          <a:bodyPr wrap="square">
            <a:spAutoFit/>
          </a:bodyPr>
          <a:lstStyle/>
          <a:p>
            <a:pPr marL="285750" indent="-285750">
              <a:buFont typeface="Arial" charset="0"/>
              <a:buChar char="•"/>
            </a:pPr>
            <a:r>
              <a:rPr lang="fr-FR" sz="2800" b="1" dirty="0" smtClean="0">
                <a:latin typeface="Century Gothic" panose="020B0502020202020204" pitchFamily="34" charset="0"/>
              </a:rPr>
              <a:t>légiférer</a:t>
            </a: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exécuter</a:t>
            </a:r>
            <a:endParaRPr lang="fr-FR" sz="2800" b="1" dirty="0">
              <a:latin typeface="Century Gothic" panose="020B0502020202020204" pitchFamily="34" charset="0"/>
            </a:endParaRP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juger</a:t>
            </a:r>
            <a:r>
              <a:rPr lang="fr-FR" sz="2800" b="1" dirty="0">
                <a:latin typeface="Century Gothic" panose="020B0502020202020204" pitchFamily="34" charset="0"/>
              </a:rPr>
              <a:t> </a:t>
            </a:r>
          </a:p>
        </p:txBody>
      </p:sp>
      <p:sp>
        <p:nvSpPr>
          <p:cNvPr id="6" name="Rectangle 5"/>
          <p:cNvSpPr/>
          <p:nvPr/>
        </p:nvSpPr>
        <p:spPr>
          <a:xfrm>
            <a:off x="6065912" y="3930427"/>
            <a:ext cx="3078088" cy="1569660"/>
          </a:xfrm>
          <a:prstGeom prst="rect">
            <a:avLst/>
          </a:prstGeom>
        </p:spPr>
        <p:txBody>
          <a:bodyPr wrap="square">
            <a:spAutoFit/>
          </a:bodyPr>
          <a:lstStyle/>
          <a:p>
            <a:pPr algn="ctr"/>
            <a:r>
              <a:rPr lang="fr-FR" sz="2400" b="1" dirty="0" smtClean="0">
                <a:solidFill>
                  <a:schemeClr val="tx2"/>
                </a:solidFill>
              </a:rPr>
              <a:t>Organes ni spécialisés ni indépendants : </a:t>
            </a:r>
          </a:p>
          <a:p>
            <a:pPr algn="ctr"/>
            <a:r>
              <a:rPr lang="fr-FR" sz="2400" b="1" dirty="0" smtClean="0">
                <a:solidFill>
                  <a:schemeClr val="tx2"/>
                </a:solidFill>
              </a:rPr>
              <a:t>ils doivent </a:t>
            </a:r>
            <a:r>
              <a:rPr lang="fr-FR" sz="2400" b="1" i="1" dirty="0" smtClean="0">
                <a:solidFill>
                  <a:schemeClr val="tx2"/>
                </a:solidFill>
              </a:rPr>
              <a:t>aller de concert</a:t>
            </a:r>
            <a:endParaRPr lang="fr-FR" sz="2400" i="1" dirty="0">
              <a:solidFill>
                <a:schemeClr val="tx2"/>
              </a:solidFill>
            </a:endParaRPr>
          </a:p>
        </p:txBody>
      </p:sp>
      <p:sp>
        <p:nvSpPr>
          <p:cNvPr id="12" name="Accolade fermante 11"/>
          <p:cNvSpPr/>
          <p:nvPr/>
        </p:nvSpPr>
        <p:spPr>
          <a:xfrm>
            <a:off x="6160624" y="2204864"/>
            <a:ext cx="396044" cy="15121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Rectangle 12"/>
          <p:cNvSpPr/>
          <p:nvPr/>
        </p:nvSpPr>
        <p:spPr>
          <a:xfrm>
            <a:off x="6660232" y="2545448"/>
            <a:ext cx="2088232" cy="830997"/>
          </a:xfrm>
          <a:prstGeom prst="rect">
            <a:avLst/>
          </a:prstGeom>
        </p:spPr>
        <p:txBody>
          <a:bodyPr wrap="square">
            <a:spAutoFit/>
          </a:bodyPr>
          <a:lstStyle/>
          <a:p>
            <a:r>
              <a:rPr lang="fr-FR" sz="2400" b="1" dirty="0" smtClean="0">
                <a:solidFill>
                  <a:schemeClr val="tx2"/>
                </a:solidFill>
              </a:rPr>
              <a:t>fonctions  politiques</a:t>
            </a:r>
            <a:endParaRPr lang="fr-FR" sz="2400" b="1" dirty="0">
              <a:solidFill>
                <a:schemeClr val="tx2"/>
              </a:solidFill>
            </a:endParaRPr>
          </a:p>
        </p:txBody>
      </p:sp>
      <p:cxnSp>
        <p:nvCxnSpPr>
          <p:cNvPr id="8" name="Connecteur droit avec flèche 7"/>
          <p:cNvCxnSpPr/>
          <p:nvPr/>
        </p:nvCxnSpPr>
        <p:spPr>
          <a:xfrm>
            <a:off x="7623212" y="3376444"/>
            <a:ext cx="0" cy="484603"/>
          </a:xfrm>
          <a:prstGeom prst="straightConnector1">
            <a:avLst/>
          </a:prstGeom>
          <a:ln>
            <a:tailEnd type="arrow"/>
          </a:ln>
          <a:effectLst/>
        </p:spPr>
        <p:style>
          <a:lnRef idx="3">
            <a:schemeClr val="accent1"/>
          </a:lnRef>
          <a:fillRef idx="0">
            <a:schemeClr val="accent1"/>
          </a:fillRef>
          <a:effectRef idx="2">
            <a:schemeClr val="accent1"/>
          </a:effectRef>
          <a:fontRef idx="minor">
            <a:schemeClr val="tx1"/>
          </a:fontRef>
        </p:style>
      </p:cxnSp>
      <p:sp>
        <p:nvSpPr>
          <p:cNvPr id="16" name="ZoneTexte 15"/>
          <p:cNvSpPr txBox="1"/>
          <p:nvPr/>
        </p:nvSpPr>
        <p:spPr>
          <a:xfrm>
            <a:off x="5805010" y="5589240"/>
            <a:ext cx="3177226" cy="974884"/>
          </a:xfrm>
          <a:prstGeom prst="foldedCorner">
            <a:avLst>
              <a:gd name="adj" fmla="val 27718"/>
            </a:avLst>
          </a:prstGeom>
          <a:solidFill>
            <a:schemeClr val="accent4">
              <a:lumMod val="40000"/>
              <a:lumOff val="60000"/>
            </a:schemeClr>
          </a:solidFill>
        </p:spPr>
        <p:txBody>
          <a:bodyPr wrap="square" rtlCol="0">
            <a:spAutoFit/>
          </a:bodyPr>
          <a:lstStyle/>
          <a:p>
            <a:pPr algn="ctr"/>
            <a:r>
              <a:rPr lang="fr-FR" sz="2000" b="1" dirty="0" smtClean="0">
                <a:latin typeface="Century Gothic" panose="020B0502020202020204" pitchFamily="34" charset="0"/>
              </a:rPr>
              <a:t>Principe de balance des pouvoirs</a:t>
            </a:r>
            <a:endParaRPr lang="fr-FR" sz="1400" b="1" dirty="0">
              <a:latin typeface="Century Gothic" panose="020B0502020202020204" pitchFamily="34" charset="0"/>
            </a:endParaRPr>
          </a:p>
        </p:txBody>
      </p:sp>
      <p:sp>
        <p:nvSpPr>
          <p:cNvPr id="11" name="Rectangle 10"/>
          <p:cNvSpPr/>
          <p:nvPr/>
        </p:nvSpPr>
        <p:spPr>
          <a:xfrm>
            <a:off x="4187480" y="5188904"/>
            <a:ext cx="1512168" cy="576064"/>
          </a:xfrm>
          <a:prstGeom prst="wedgeRectCallout">
            <a:avLst>
              <a:gd name="adj1" fmla="val 57389"/>
              <a:gd name="adj2" fmla="val 3094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solidFill>
                  <a:schemeClr val="tx1"/>
                </a:solidFill>
              </a:rPr>
              <a:t>Équilibre des pouvoirs</a:t>
            </a:r>
            <a:endParaRPr lang="fr-FR" i="1"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265" y="5843512"/>
            <a:ext cx="11906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137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4401" y="640471"/>
            <a:ext cx="5202324" cy="523220"/>
          </a:xfrm>
          <a:prstGeom prst="rect">
            <a:avLst/>
          </a:prstGeom>
        </p:spPr>
        <p:txBody>
          <a:bodyPr wrap="square">
            <a:spAutoFit/>
          </a:bodyPr>
          <a:lstStyle/>
          <a:p>
            <a:r>
              <a:rPr lang="fr-FR" sz="2800" dirty="0" smtClean="0">
                <a:latin typeface="Century Gothic" panose="020B0502020202020204" pitchFamily="34" charset="0"/>
              </a:rPr>
              <a:t>En réalité aujourd’hui…</a:t>
            </a:r>
            <a:r>
              <a:rPr lang="fr-FR" sz="2800" dirty="0">
                <a:latin typeface="Century Gothic" panose="020B0502020202020204" pitchFamily="34" charset="0"/>
              </a:rPr>
              <a:t> </a:t>
            </a:r>
          </a:p>
        </p:txBody>
      </p:sp>
      <p:sp>
        <p:nvSpPr>
          <p:cNvPr id="9" name="Rectangle 8"/>
          <p:cNvSpPr/>
          <p:nvPr/>
        </p:nvSpPr>
        <p:spPr>
          <a:xfrm>
            <a:off x="4211960" y="2261484"/>
            <a:ext cx="2376264" cy="2246769"/>
          </a:xfrm>
          <a:prstGeom prst="rect">
            <a:avLst/>
          </a:prstGeom>
        </p:spPr>
        <p:txBody>
          <a:bodyPr wrap="square">
            <a:spAutoFit/>
          </a:bodyPr>
          <a:lstStyle/>
          <a:p>
            <a:pPr marL="285750" indent="-285750">
              <a:buFont typeface="Arial" charset="0"/>
              <a:buChar char="•"/>
            </a:pPr>
            <a:r>
              <a:rPr lang="fr-FR" sz="2800" b="1" dirty="0" smtClean="0">
                <a:latin typeface="Century Gothic" panose="020B0502020202020204" pitchFamily="34" charset="0"/>
              </a:rPr>
              <a:t>légiférer</a:t>
            </a: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exécuter</a:t>
            </a:r>
            <a:endParaRPr lang="fr-FR" sz="2800" b="1" dirty="0">
              <a:latin typeface="Century Gothic" panose="020B0502020202020204" pitchFamily="34" charset="0"/>
            </a:endParaRPr>
          </a:p>
          <a:p>
            <a:pPr marL="285750" indent="-285750">
              <a:buFont typeface="Arial" charset="0"/>
              <a:buChar char="•"/>
            </a:pPr>
            <a:endParaRPr lang="fr-FR" sz="2800" b="1" dirty="0" smtClean="0">
              <a:latin typeface="Century Gothic" panose="020B0502020202020204" pitchFamily="34" charset="0"/>
            </a:endParaRPr>
          </a:p>
          <a:p>
            <a:pPr marL="285750" indent="-285750">
              <a:buFont typeface="Arial" charset="0"/>
              <a:buChar char="•"/>
            </a:pPr>
            <a:r>
              <a:rPr lang="fr-FR" sz="2800" b="1" dirty="0" smtClean="0">
                <a:latin typeface="Century Gothic" panose="020B0502020202020204" pitchFamily="34" charset="0"/>
              </a:rPr>
              <a:t>juger</a:t>
            </a:r>
            <a:r>
              <a:rPr lang="fr-FR" sz="2800" b="1" dirty="0">
                <a:latin typeface="Century Gothic" panose="020B0502020202020204" pitchFamily="34" charset="0"/>
              </a:rPr>
              <a:t> </a:t>
            </a:r>
          </a:p>
        </p:txBody>
      </p:sp>
      <p:cxnSp>
        <p:nvCxnSpPr>
          <p:cNvPr id="3" name="Connecteur droit 2"/>
          <p:cNvCxnSpPr/>
          <p:nvPr/>
        </p:nvCxnSpPr>
        <p:spPr>
          <a:xfrm>
            <a:off x="3995936" y="3933056"/>
            <a:ext cx="3168352" cy="0"/>
          </a:xfrm>
          <a:prstGeom prst="line">
            <a:avLst/>
          </a:prstGeom>
          <a:ln>
            <a:solidFill>
              <a:srgbClr val="FF0000"/>
            </a:solidFill>
            <a:prstDash val="dash"/>
          </a:ln>
          <a:effectLst/>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6298714" y="3645024"/>
            <a:ext cx="2821612" cy="5760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Séparation stricte</a:t>
            </a:r>
            <a:endParaRPr lang="fr-FR" sz="2400" b="1" dirty="0">
              <a:latin typeface="Century Gothic" panose="020B0502020202020204" pitchFamily="34" charset="0"/>
            </a:endParaRPr>
          </a:p>
        </p:txBody>
      </p:sp>
      <p:sp>
        <p:nvSpPr>
          <p:cNvPr id="6" name="Rectangle 5"/>
          <p:cNvSpPr/>
          <p:nvPr/>
        </p:nvSpPr>
        <p:spPr>
          <a:xfrm>
            <a:off x="899592" y="3925580"/>
            <a:ext cx="2376264" cy="830997"/>
          </a:xfrm>
          <a:prstGeom prst="rect">
            <a:avLst/>
          </a:prstGeom>
        </p:spPr>
        <p:txBody>
          <a:bodyPr wrap="square">
            <a:spAutoFit/>
          </a:bodyPr>
          <a:lstStyle/>
          <a:p>
            <a:r>
              <a:rPr lang="fr-FR" sz="2400" b="1" dirty="0" smtClean="0">
                <a:solidFill>
                  <a:srgbClr val="FF0000"/>
                </a:solidFill>
                <a:latin typeface="Century Gothic" panose="020B0502020202020204" pitchFamily="34" charset="0"/>
              </a:rPr>
              <a:t>Magistrats professionnels</a:t>
            </a:r>
            <a:endParaRPr lang="fr-FR" sz="2400" dirty="0">
              <a:solidFill>
                <a:srgbClr val="FF0000"/>
              </a:solidFill>
            </a:endParaRPr>
          </a:p>
        </p:txBody>
      </p:sp>
      <p:cxnSp>
        <p:nvCxnSpPr>
          <p:cNvPr id="10" name="Connecteur droit avec flèche 9"/>
          <p:cNvCxnSpPr/>
          <p:nvPr/>
        </p:nvCxnSpPr>
        <p:spPr>
          <a:xfrm flipH="1">
            <a:off x="3203848" y="4197524"/>
            <a:ext cx="1008112" cy="23564"/>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cxnSp>
        <p:nvCxnSpPr>
          <p:cNvPr id="15" name="Connecteur droit avec flèche 14"/>
          <p:cNvCxnSpPr/>
          <p:nvPr/>
        </p:nvCxnSpPr>
        <p:spPr>
          <a:xfrm>
            <a:off x="1745118" y="4742225"/>
            <a:ext cx="0" cy="439025"/>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539552" y="5207330"/>
            <a:ext cx="2915188" cy="461665"/>
          </a:xfrm>
          <a:prstGeom prst="rect">
            <a:avLst/>
          </a:prstGeom>
        </p:spPr>
        <p:txBody>
          <a:bodyPr wrap="square">
            <a:spAutoFit/>
          </a:bodyPr>
          <a:lstStyle/>
          <a:p>
            <a:r>
              <a:rPr lang="fr-FR" sz="2400" b="1" dirty="0" smtClean="0">
                <a:solidFill>
                  <a:srgbClr val="FF0000"/>
                </a:solidFill>
                <a:latin typeface="Century Gothic" panose="020B0502020202020204" pitchFamily="34" charset="0"/>
              </a:rPr>
              <a:t>Interprètent la loi</a:t>
            </a:r>
            <a:endParaRPr lang="fr-FR" sz="2400" dirty="0">
              <a:solidFill>
                <a:srgbClr val="FF0000"/>
              </a:solidFill>
            </a:endParaRPr>
          </a:p>
        </p:txBody>
      </p:sp>
      <p:sp>
        <p:nvSpPr>
          <p:cNvPr id="18" name="Rectangle 17"/>
          <p:cNvSpPr/>
          <p:nvPr/>
        </p:nvSpPr>
        <p:spPr>
          <a:xfrm>
            <a:off x="539552" y="5949280"/>
            <a:ext cx="2915188" cy="830997"/>
          </a:xfrm>
          <a:prstGeom prst="rect">
            <a:avLst/>
          </a:prstGeom>
        </p:spPr>
        <p:txBody>
          <a:bodyPr wrap="square">
            <a:spAutoFit/>
          </a:bodyPr>
          <a:lstStyle/>
          <a:p>
            <a:pPr algn="ctr"/>
            <a:r>
              <a:rPr lang="fr-FR" sz="2400" b="1" dirty="0" smtClean="0">
                <a:solidFill>
                  <a:srgbClr val="FF0000"/>
                </a:solidFill>
                <a:latin typeface="Century Gothic" panose="020B0502020202020204" pitchFamily="34" charset="0"/>
              </a:rPr>
              <a:t>Participent donc à son écriture</a:t>
            </a:r>
            <a:endParaRPr lang="fr-FR" sz="2400" dirty="0">
              <a:solidFill>
                <a:srgbClr val="FF0000"/>
              </a:solidFill>
            </a:endParaRPr>
          </a:p>
        </p:txBody>
      </p:sp>
      <p:cxnSp>
        <p:nvCxnSpPr>
          <p:cNvPr id="19" name="Connecteur droit avec flèche 18"/>
          <p:cNvCxnSpPr/>
          <p:nvPr/>
        </p:nvCxnSpPr>
        <p:spPr>
          <a:xfrm>
            <a:off x="1745118" y="5668995"/>
            <a:ext cx="0" cy="352293"/>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287524" y="1340768"/>
            <a:ext cx="3600400" cy="830997"/>
          </a:xfrm>
          <a:prstGeom prst="rect">
            <a:avLst/>
          </a:prstGeom>
        </p:spPr>
        <p:txBody>
          <a:bodyPr wrap="square">
            <a:spAutoFit/>
          </a:bodyPr>
          <a:lstStyle/>
          <a:p>
            <a:r>
              <a:rPr lang="fr-FR" sz="2400" i="1" dirty="0">
                <a:latin typeface="Century Gothic" panose="020B0502020202020204" pitchFamily="34" charset="0"/>
              </a:rPr>
              <a:t>production du droit par plusieurs organes</a:t>
            </a:r>
          </a:p>
        </p:txBody>
      </p:sp>
    </p:spTree>
    <p:extLst>
      <p:ext uri="{BB962C8B-B14F-4D97-AF65-F5344CB8AC3E}">
        <p14:creationId xmlns:p14="http://schemas.microsoft.com/office/powerpoint/2010/main" val="3852854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3" name="Espace réservé du contenu 2"/>
          <p:cNvSpPr>
            <a:spLocks noGrp="1"/>
          </p:cNvSpPr>
          <p:nvPr>
            <p:ph idx="1"/>
          </p:nvPr>
        </p:nvSpPr>
        <p:spPr/>
        <p:txBody>
          <a:bodyPr/>
          <a:lstStyle/>
          <a:p>
            <a:endParaRPr lang="fr-F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827584" y="1556792"/>
            <a:ext cx="1008112" cy="936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latin typeface="Century Gothic" panose="020B0502020202020204" pitchFamily="34" charset="0"/>
              </a:rPr>
              <a:t>A</a:t>
            </a:r>
            <a:endParaRPr lang="fr-FR" sz="4400" b="1" dirty="0">
              <a:latin typeface="Century Gothic" panose="020B0502020202020204" pitchFamily="34" charset="0"/>
            </a:endParaRPr>
          </a:p>
        </p:txBody>
      </p:sp>
      <p:sp>
        <p:nvSpPr>
          <p:cNvPr id="6" name="Titre 1"/>
          <p:cNvSpPr>
            <a:spLocks noGrp="1"/>
          </p:cNvSpPr>
          <p:nvPr>
            <p:ph idx="1"/>
          </p:nvPr>
        </p:nvSpPr>
        <p:spPr>
          <a:xfrm>
            <a:off x="1979712" y="1650504"/>
            <a:ext cx="6419056" cy="748680"/>
          </a:xfrm>
        </p:spPr>
        <p:txBody>
          <a:bodyPr>
            <a:noAutofit/>
          </a:bodyPr>
          <a:lstStyle/>
          <a:p>
            <a:pPr marL="0" lvl="0" indent="0" algn="l">
              <a:buNone/>
            </a:pPr>
            <a:r>
              <a:rPr lang="fr-FR" sz="3600" b="1" dirty="0" smtClean="0">
                <a:solidFill>
                  <a:schemeClr val="accent1"/>
                </a:solidFill>
                <a:latin typeface="Century Gothic" pitchFamily="34" charset="0"/>
              </a:rPr>
              <a:t>Les régimes « présidentiels »</a:t>
            </a:r>
            <a:endParaRPr lang="fr-FR" sz="3600" dirty="0">
              <a:solidFill>
                <a:schemeClr val="accent1"/>
              </a:solidFill>
              <a:latin typeface="Century Gothic" pitchFamily="34" charset="0"/>
            </a:endParaRPr>
          </a:p>
        </p:txBody>
      </p:sp>
    </p:spTree>
    <p:extLst>
      <p:ext uri="{BB962C8B-B14F-4D97-AF65-F5344CB8AC3E}">
        <p14:creationId xmlns:p14="http://schemas.microsoft.com/office/powerpoint/2010/main" val="3096883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827584" y="1556792"/>
            <a:ext cx="1008112" cy="936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latin typeface="Century Gothic" panose="020B0502020202020204" pitchFamily="34" charset="0"/>
              </a:rPr>
              <a:t>A</a:t>
            </a:r>
            <a:endParaRPr lang="fr-FR" sz="4400" b="1" dirty="0">
              <a:latin typeface="Century Gothic" panose="020B0502020202020204" pitchFamily="34" charset="0"/>
            </a:endParaRPr>
          </a:p>
        </p:txBody>
      </p:sp>
      <p:sp>
        <p:nvSpPr>
          <p:cNvPr id="6" name="Titre 1"/>
          <p:cNvSpPr>
            <a:spLocks noGrp="1"/>
          </p:cNvSpPr>
          <p:nvPr>
            <p:ph idx="1"/>
          </p:nvPr>
        </p:nvSpPr>
        <p:spPr>
          <a:xfrm>
            <a:off x="1979712" y="1650504"/>
            <a:ext cx="6419056" cy="748680"/>
          </a:xfrm>
        </p:spPr>
        <p:txBody>
          <a:bodyPr>
            <a:noAutofit/>
          </a:bodyPr>
          <a:lstStyle/>
          <a:p>
            <a:pPr marL="0" lvl="0" indent="0" algn="l">
              <a:buNone/>
            </a:pPr>
            <a:r>
              <a:rPr lang="fr-FR" sz="3600" b="1" dirty="0" smtClean="0">
                <a:solidFill>
                  <a:schemeClr val="accent1"/>
                </a:solidFill>
                <a:latin typeface="Century Gothic" pitchFamily="34" charset="0"/>
              </a:rPr>
              <a:t>Les régimes « présidentiels »</a:t>
            </a:r>
            <a:endParaRPr lang="fr-FR" sz="3600" dirty="0">
              <a:solidFill>
                <a:schemeClr val="accent1"/>
              </a:solidFill>
              <a:latin typeface="Century Gothic"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6975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109" y="276975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698022"/>
            <a:ext cx="104775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115616" y="4869160"/>
            <a:ext cx="1368152" cy="720080"/>
          </a:xfrm>
          <a:prstGeom prst="wedgeRectCallout">
            <a:avLst>
              <a:gd name="adj1" fmla="val -17043"/>
              <a:gd name="adj2" fmla="val -6137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Century Gothic" panose="020B0502020202020204" pitchFamily="34" charset="0"/>
              </a:rPr>
              <a:t>Etats-Unis</a:t>
            </a:r>
          </a:p>
          <a:p>
            <a:pPr algn="ctr"/>
            <a:r>
              <a:rPr lang="fr-FR" dirty="0" smtClean="0">
                <a:solidFill>
                  <a:schemeClr val="tx1"/>
                </a:solidFill>
                <a:latin typeface="Century Gothic" panose="020B0502020202020204" pitchFamily="34" charset="0"/>
              </a:rPr>
              <a:t>(1776)</a:t>
            </a:r>
            <a:endParaRPr lang="fr-FR" dirty="0">
              <a:solidFill>
                <a:schemeClr val="tx1"/>
              </a:solidFill>
              <a:latin typeface="Century Gothic" panose="020B0502020202020204" pitchFamily="34" charset="0"/>
            </a:endParaRPr>
          </a:p>
        </p:txBody>
      </p:sp>
      <p:sp>
        <p:nvSpPr>
          <p:cNvPr id="10" name="Rectangle 9"/>
          <p:cNvSpPr/>
          <p:nvPr/>
        </p:nvSpPr>
        <p:spPr>
          <a:xfrm>
            <a:off x="3923928" y="4924839"/>
            <a:ext cx="1368152" cy="720080"/>
          </a:xfrm>
          <a:prstGeom prst="wedgeRectCallout">
            <a:avLst>
              <a:gd name="adj1" fmla="val -17043"/>
              <a:gd name="adj2" fmla="val -61379"/>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Century Gothic" panose="020B0502020202020204" pitchFamily="34" charset="0"/>
              </a:rPr>
              <a:t>Brésil</a:t>
            </a:r>
          </a:p>
          <a:p>
            <a:pPr algn="ctr"/>
            <a:r>
              <a:rPr lang="fr-FR" dirty="0" smtClean="0">
                <a:solidFill>
                  <a:schemeClr val="tx1"/>
                </a:solidFill>
                <a:latin typeface="Century Gothic" panose="020B0502020202020204" pitchFamily="34" charset="0"/>
              </a:rPr>
              <a:t>(1988)</a:t>
            </a:r>
            <a:endParaRPr lang="fr-FR" dirty="0">
              <a:solidFill>
                <a:schemeClr val="tx1"/>
              </a:solidFill>
              <a:latin typeface="Century Gothic" panose="020B0502020202020204" pitchFamily="34" charset="0"/>
            </a:endParaRPr>
          </a:p>
        </p:txBody>
      </p:sp>
      <p:sp>
        <p:nvSpPr>
          <p:cNvPr id="11" name="Rectangle 10"/>
          <p:cNvSpPr/>
          <p:nvPr/>
        </p:nvSpPr>
        <p:spPr>
          <a:xfrm>
            <a:off x="7956376" y="3045684"/>
            <a:ext cx="923510" cy="720080"/>
          </a:xfrm>
          <a:prstGeom prst="wedgeRectCallout">
            <a:avLst>
              <a:gd name="adj1" fmla="val -62462"/>
              <a:gd name="adj2" fmla="val -275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Century Gothic" panose="020B0502020202020204" pitchFamily="34" charset="0"/>
              </a:rPr>
              <a:t>Chili</a:t>
            </a:r>
          </a:p>
          <a:p>
            <a:pPr algn="ctr"/>
            <a:r>
              <a:rPr lang="fr-FR" dirty="0" smtClean="0">
                <a:solidFill>
                  <a:schemeClr val="bg1"/>
                </a:solidFill>
                <a:latin typeface="Century Gothic" panose="020B0502020202020204" pitchFamily="34" charset="0"/>
              </a:rPr>
              <a:t>(1980)</a:t>
            </a:r>
            <a:endParaRPr lang="fr-FR" dirty="0">
              <a:solidFill>
                <a:schemeClr val="bg1"/>
              </a:solidFill>
              <a:latin typeface="Century Gothic" panose="020B0502020202020204" pitchFamily="34" charset="0"/>
            </a:endParaRPr>
          </a:p>
        </p:txBody>
      </p:sp>
      <p:pic>
        <p:nvPicPr>
          <p:cNvPr id="1030" name="Picture 6" descr="Drape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225643"/>
            <a:ext cx="1047750" cy="6572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668344" y="4924839"/>
            <a:ext cx="1287760" cy="720080"/>
          </a:xfrm>
          <a:prstGeom prst="wedgeRectCallout">
            <a:avLst>
              <a:gd name="adj1" fmla="val -61159"/>
              <a:gd name="adj2" fmla="val -392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Century Gothic" panose="020B0502020202020204" pitchFamily="34" charset="0"/>
              </a:rPr>
              <a:t>Argentine</a:t>
            </a:r>
          </a:p>
          <a:p>
            <a:pPr algn="ctr"/>
            <a:r>
              <a:rPr lang="fr-FR" dirty="0" smtClean="0">
                <a:solidFill>
                  <a:schemeClr val="bg1"/>
                </a:solidFill>
                <a:latin typeface="Century Gothic" panose="020B0502020202020204" pitchFamily="34" charset="0"/>
              </a:rPr>
              <a:t>(1853)</a:t>
            </a:r>
            <a:endParaRPr lang="fr-FR"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77496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Tree>
    <p:extLst>
      <p:ext uri="{BB962C8B-B14F-4D97-AF65-F5344CB8AC3E}">
        <p14:creationId xmlns:p14="http://schemas.microsoft.com/office/powerpoint/2010/main" val="3578529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solidFill>
                  <a:srgbClr val="FF0000"/>
                </a:solidFill>
                <a:latin typeface="Century Gothic" pitchFamily="34" charset="0"/>
              </a:rPr>
              <a:t>mono</a:t>
            </a:r>
            <a:r>
              <a:rPr lang="fr-FR" sz="2400" b="1" dirty="0" err="1" smtClean="0">
                <a:solidFill>
                  <a:schemeClr val="accent1">
                    <a:lumMod val="75000"/>
                  </a:schemeClr>
                </a:solidFill>
                <a:latin typeface="Century Gothic" pitchFamily="34" charset="0"/>
              </a:rPr>
              <a:t>céphale</a:t>
            </a:r>
            <a:endParaRPr lang="fr-FR" sz="2400" dirty="0">
              <a:solidFill>
                <a:schemeClr val="accent1">
                  <a:lumMod val="75000"/>
                </a:schemeClr>
              </a:solidFill>
            </a:endParaRPr>
          </a:p>
        </p:txBody>
      </p:sp>
      <p:cxnSp>
        <p:nvCxnSpPr>
          <p:cNvPr id="11" name="Connecteur droit avec flèche 10"/>
          <p:cNvCxnSpPr/>
          <p:nvPr/>
        </p:nvCxnSpPr>
        <p:spPr>
          <a:xfrm flipH="1">
            <a:off x="4568166" y="2516680"/>
            <a:ext cx="1" cy="36004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5292080" y="2907497"/>
            <a:ext cx="925618" cy="461665"/>
          </a:xfrm>
          <a:prstGeom prst="rect">
            <a:avLst/>
          </a:prstGeom>
        </p:spPr>
        <p:txBody>
          <a:bodyPr wrap="square">
            <a:spAutoFit/>
          </a:bodyPr>
          <a:lstStyle/>
          <a:p>
            <a:pPr algn="ctr"/>
            <a:r>
              <a:rPr lang="fr-FR" sz="2400" b="1" i="1" dirty="0" smtClean="0">
                <a:solidFill>
                  <a:schemeClr val="accent1">
                    <a:lumMod val="75000"/>
                  </a:schemeClr>
                </a:solidFill>
                <a:latin typeface="Century Gothic" pitchFamily="34" charset="0"/>
              </a:rPr>
              <a:t>tête</a:t>
            </a:r>
            <a:endParaRPr lang="fr-FR" sz="2400" b="1" i="1" dirty="0">
              <a:solidFill>
                <a:schemeClr val="accent1">
                  <a:lumMod val="75000"/>
                </a:schemeClr>
              </a:solidFill>
            </a:endParaRPr>
          </a:p>
        </p:txBody>
      </p:sp>
      <p:sp>
        <p:nvSpPr>
          <p:cNvPr id="8" name="Rectangle 7"/>
          <p:cNvSpPr/>
          <p:nvPr/>
        </p:nvSpPr>
        <p:spPr>
          <a:xfrm>
            <a:off x="4303630" y="2876720"/>
            <a:ext cx="486030" cy="523220"/>
          </a:xfrm>
          <a:prstGeom prst="rect">
            <a:avLst/>
          </a:prstGeom>
        </p:spPr>
        <p:txBody>
          <a:bodyPr wrap="none">
            <a:spAutoFit/>
          </a:bodyPr>
          <a:lstStyle/>
          <a:p>
            <a:pPr algn="ctr"/>
            <a:r>
              <a:rPr lang="fr-FR" sz="2800" b="1" i="1" dirty="0">
                <a:solidFill>
                  <a:srgbClr val="FF0000"/>
                </a:solidFill>
                <a:latin typeface="Century Gothic" pitchFamily="34" charset="0"/>
              </a:rPr>
              <a:t>1 </a:t>
            </a:r>
            <a:endParaRPr lang="fr-FR" sz="2000" dirty="0">
              <a:solidFill>
                <a:srgbClr val="FF0000"/>
              </a:solidFill>
            </a:endParaRPr>
          </a:p>
        </p:txBody>
      </p:sp>
      <p:cxnSp>
        <p:nvCxnSpPr>
          <p:cNvPr id="13" name="Connecteur droit avec flèche 12"/>
          <p:cNvCxnSpPr/>
          <p:nvPr/>
        </p:nvCxnSpPr>
        <p:spPr>
          <a:xfrm flipH="1">
            <a:off x="5714001" y="2489060"/>
            <a:ext cx="1" cy="360040"/>
          </a:xfrm>
          <a:prstGeom prst="straightConnector1">
            <a:avLst/>
          </a:prstGeom>
          <a:ln>
            <a:solidFill>
              <a:schemeClr val="tx2"/>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6222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solidFill>
                  <a:srgbClr val="FF0000"/>
                </a:solidFill>
                <a:latin typeface="Century Gothic" pitchFamily="34" charset="0"/>
              </a:rPr>
              <a:t>mono</a:t>
            </a:r>
            <a:r>
              <a:rPr lang="fr-FR" sz="2400" b="1" dirty="0" err="1" smtClean="0">
                <a:solidFill>
                  <a:schemeClr val="accent1">
                    <a:lumMod val="75000"/>
                  </a:schemeClr>
                </a:solidFill>
                <a:latin typeface="Century Gothic" pitchFamily="34" charset="0"/>
              </a:rPr>
              <a:t>céphale</a:t>
            </a:r>
            <a:endParaRPr lang="fr-FR" sz="2400" dirty="0">
              <a:solidFill>
                <a:schemeClr val="accent1">
                  <a:lumMod val="75000"/>
                </a:schemeClr>
              </a:solidFill>
            </a:endParaRPr>
          </a:p>
        </p:txBody>
      </p:sp>
      <p:cxnSp>
        <p:nvCxnSpPr>
          <p:cNvPr id="11" name="Connecteur droit avec flèche 10"/>
          <p:cNvCxnSpPr/>
          <p:nvPr/>
        </p:nvCxnSpPr>
        <p:spPr>
          <a:xfrm flipH="1">
            <a:off x="4568166" y="2516680"/>
            <a:ext cx="1" cy="36004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5292080" y="2907497"/>
            <a:ext cx="925618" cy="461665"/>
          </a:xfrm>
          <a:prstGeom prst="rect">
            <a:avLst/>
          </a:prstGeom>
        </p:spPr>
        <p:txBody>
          <a:bodyPr wrap="square">
            <a:spAutoFit/>
          </a:bodyPr>
          <a:lstStyle/>
          <a:p>
            <a:pPr algn="ctr"/>
            <a:r>
              <a:rPr lang="fr-FR" sz="2400" b="1" i="1" dirty="0" smtClean="0">
                <a:solidFill>
                  <a:schemeClr val="accent1">
                    <a:lumMod val="75000"/>
                  </a:schemeClr>
                </a:solidFill>
                <a:latin typeface="Century Gothic" pitchFamily="34" charset="0"/>
              </a:rPr>
              <a:t>tête</a:t>
            </a:r>
            <a:endParaRPr lang="fr-FR" sz="2400" b="1" i="1" dirty="0">
              <a:solidFill>
                <a:schemeClr val="accent1">
                  <a:lumMod val="75000"/>
                </a:schemeClr>
              </a:solidFill>
            </a:endParaRPr>
          </a:p>
        </p:txBody>
      </p:sp>
      <p:sp>
        <p:nvSpPr>
          <p:cNvPr id="8" name="Rectangle 7"/>
          <p:cNvSpPr/>
          <p:nvPr/>
        </p:nvSpPr>
        <p:spPr>
          <a:xfrm>
            <a:off x="4303630" y="2876720"/>
            <a:ext cx="486030" cy="523220"/>
          </a:xfrm>
          <a:prstGeom prst="rect">
            <a:avLst/>
          </a:prstGeom>
        </p:spPr>
        <p:txBody>
          <a:bodyPr wrap="none">
            <a:spAutoFit/>
          </a:bodyPr>
          <a:lstStyle/>
          <a:p>
            <a:pPr algn="ctr"/>
            <a:r>
              <a:rPr lang="fr-FR" sz="2800" b="1" i="1" dirty="0">
                <a:solidFill>
                  <a:srgbClr val="FF0000"/>
                </a:solidFill>
                <a:latin typeface="Century Gothic" pitchFamily="34" charset="0"/>
              </a:rPr>
              <a:t>1 </a:t>
            </a:r>
            <a:endParaRPr lang="fr-FR" sz="2000" dirty="0">
              <a:solidFill>
                <a:srgbClr val="FF0000"/>
              </a:solidFill>
            </a:endParaRPr>
          </a:p>
        </p:txBody>
      </p:sp>
      <p:cxnSp>
        <p:nvCxnSpPr>
          <p:cNvPr id="13" name="Connecteur droit avec flèche 12"/>
          <p:cNvCxnSpPr/>
          <p:nvPr/>
        </p:nvCxnSpPr>
        <p:spPr>
          <a:xfrm flipH="1">
            <a:off x="5714001" y="2489060"/>
            <a:ext cx="1" cy="360040"/>
          </a:xfrm>
          <a:prstGeom prst="straightConnector1">
            <a:avLst/>
          </a:prstGeom>
          <a:ln>
            <a:solidFill>
              <a:schemeClr val="tx2"/>
            </a:solidFill>
            <a:tailEnd type="arrow"/>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68150" y="4581128"/>
            <a:ext cx="4104456" cy="1954381"/>
          </a:xfrm>
          <a:prstGeom prst="rect">
            <a:avLst/>
          </a:prstGeom>
          <a:solidFill>
            <a:schemeClr val="accent1">
              <a:lumMod val="40000"/>
              <a:lumOff val="6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pouvoir exécutif sera confié à un président des États-Unis </a:t>
            </a:r>
            <a:r>
              <a:rPr lang="fr-FR" sz="2800" dirty="0" smtClean="0">
                <a:latin typeface="Times New Roman" panose="02020603050405020304" pitchFamily="18" charset="0"/>
                <a:cs typeface="Times New Roman" panose="02020603050405020304" pitchFamily="18" charset="0"/>
              </a:rPr>
              <a:t>d'Amérique</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1.)</a:t>
            </a:r>
            <a:endParaRPr lang="fr-FR" sz="2000" dirty="0"/>
          </a:p>
        </p:txBody>
      </p:sp>
    </p:spTree>
    <p:extLst>
      <p:ext uri="{BB962C8B-B14F-4D97-AF65-F5344CB8AC3E}">
        <p14:creationId xmlns:p14="http://schemas.microsoft.com/office/powerpoint/2010/main" val="2830200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7"/>
          <a:stretch/>
        </p:blipFill>
        <p:spPr bwMode="auto">
          <a:xfrm>
            <a:off x="-11852" y="0"/>
            <a:ext cx="9085277" cy="5012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8150" y="4581128"/>
            <a:ext cx="4104456" cy="1954381"/>
          </a:xfrm>
          <a:prstGeom prst="rect">
            <a:avLst/>
          </a:prstGeom>
          <a:solidFill>
            <a:schemeClr val="accent1">
              <a:lumMod val="40000"/>
              <a:lumOff val="6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pouvoir exécutif sera confié à un président des États-Unis </a:t>
            </a:r>
            <a:r>
              <a:rPr lang="fr-FR" sz="2800" dirty="0" smtClean="0">
                <a:latin typeface="Times New Roman" panose="02020603050405020304" pitchFamily="18" charset="0"/>
                <a:cs typeface="Times New Roman" panose="02020603050405020304" pitchFamily="18" charset="0"/>
              </a:rPr>
              <a:t>d'Amérique</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1.)</a:t>
            </a:r>
            <a:endParaRPr lang="fr-FR" sz="20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253227"/>
            <a:ext cx="4032448" cy="256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08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0" name="Rectangle 9"/>
          <p:cNvSpPr/>
          <p:nvPr/>
        </p:nvSpPr>
        <p:spPr>
          <a:xfrm>
            <a:off x="4499992" y="2639234"/>
            <a:ext cx="4536504" cy="4108817"/>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En cas de destitution, de mort ou de démission du président, ou de son incapacité à exercer les pouvoirs et à remplir les devoirs de sa charge, ceux-ci seront dévolus au vice-président</a:t>
            </a:r>
            <a:r>
              <a:rPr lang="fr-FR" sz="3200" dirty="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6.)</a:t>
            </a:r>
            <a:endParaRPr lang="fr-FR" sz="2000" dirty="0"/>
          </a:p>
        </p:txBody>
      </p:sp>
      <p:sp>
        <p:nvSpPr>
          <p:cNvPr id="11" name="Rectangle 10"/>
          <p:cNvSpPr/>
          <p:nvPr/>
        </p:nvSpPr>
        <p:spPr>
          <a:xfrm>
            <a:off x="68150" y="4581128"/>
            <a:ext cx="4104456" cy="1954381"/>
          </a:xfrm>
          <a:prstGeom prst="rect">
            <a:avLst/>
          </a:prstGeom>
          <a:solidFill>
            <a:schemeClr val="accent1">
              <a:lumMod val="40000"/>
              <a:lumOff val="6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pouvoir exécutif sera confié à un président des États-Unis </a:t>
            </a:r>
            <a:r>
              <a:rPr lang="fr-FR" sz="2800" dirty="0" smtClean="0">
                <a:latin typeface="Times New Roman" panose="02020603050405020304" pitchFamily="18" charset="0"/>
                <a:cs typeface="Times New Roman" panose="02020603050405020304" pitchFamily="18" charset="0"/>
              </a:rPr>
              <a:t>d'Amérique</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1.)</a:t>
            </a:r>
            <a:endParaRPr lang="fr-FR" sz="2000" dirty="0"/>
          </a:p>
        </p:txBody>
      </p:sp>
    </p:spTree>
    <p:extLst>
      <p:ext uri="{BB962C8B-B14F-4D97-AF65-F5344CB8AC3E}">
        <p14:creationId xmlns:p14="http://schemas.microsoft.com/office/powerpoint/2010/main" val="78583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116632"/>
            <a:ext cx="8215338" cy="1080120"/>
          </a:xfrm>
        </p:spPr>
        <p:txBody>
          <a:bodyPr>
            <a:noAutofit/>
          </a:bodyPr>
          <a:lstStyle/>
          <a:p>
            <a:pPr lvl="0" algn="l"/>
            <a:r>
              <a:rPr lang="fr-FR" sz="3200" b="1" dirty="0" smtClean="0">
                <a:latin typeface="Century Gothic" pitchFamily="34" charset="0"/>
              </a:rPr>
              <a:t> Qu’est-ce qu’un </a:t>
            </a:r>
            <a:r>
              <a:rPr lang="fr-FR" sz="3200" b="1" dirty="0" smtClean="0">
                <a:solidFill>
                  <a:schemeClr val="accent1"/>
                </a:solidFill>
                <a:latin typeface="Century Gothic" pitchFamily="34" charset="0"/>
              </a:rPr>
              <a:t>régime politique </a:t>
            </a:r>
            <a:r>
              <a:rPr lang="fr-FR" sz="3200" b="1" dirty="0" smtClean="0">
                <a:latin typeface="Century Gothic" pitchFamily="34" charset="0"/>
              </a:rPr>
              <a:t>démocratique ?</a:t>
            </a:r>
            <a:endParaRPr lang="fr-FR" sz="3200" dirty="0">
              <a:latin typeface="Century Gothic" pitchFamily="34" charset="0"/>
            </a:endParaRPr>
          </a:p>
        </p:txBody>
      </p:sp>
      <p:sp>
        <p:nvSpPr>
          <p:cNvPr id="3" name="Espace réservé du contenu 2"/>
          <p:cNvSpPr>
            <a:spLocks noGrp="1"/>
          </p:cNvSpPr>
          <p:nvPr>
            <p:ph idx="1"/>
          </p:nvPr>
        </p:nvSpPr>
        <p:spPr>
          <a:xfrm>
            <a:off x="457200" y="2132857"/>
            <a:ext cx="8229600" cy="1080119"/>
          </a:xfrm>
        </p:spPr>
        <p:txBody>
          <a:bodyPr/>
          <a:lstStyle/>
          <a:p>
            <a:pPr marL="0" indent="0">
              <a:buNone/>
            </a:pPr>
            <a:r>
              <a:rPr lang="fr-FR" b="1" dirty="0" smtClean="0">
                <a:solidFill>
                  <a:schemeClr val="accent1"/>
                </a:solidFill>
                <a:latin typeface="Century Gothic" panose="020B0502020202020204" pitchFamily="34" charset="0"/>
              </a:rPr>
              <a:t>régime politique </a:t>
            </a:r>
            <a:r>
              <a:rPr lang="fr-FR" dirty="0" smtClean="0">
                <a:latin typeface="Century Gothic" panose="020B0502020202020204" pitchFamily="34" charset="0"/>
              </a:rPr>
              <a:t>= mode </a:t>
            </a:r>
            <a:r>
              <a:rPr lang="fr-FR" dirty="0">
                <a:latin typeface="Century Gothic" panose="020B0502020202020204" pitchFamily="34" charset="0"/>
              </a:rPr>
              <a:t>d’organisation </a:t>
            </a:r>
            <a:r>
              <a:rPr lang="fr-FR" dirty="0" smtClean="0">
                <a:latin typeface="Century Gothic" panose="020B0502020202020204" pitchFamily="34" charset="0"/>
              </a:rPr>
              <a:t>et </a:t>
            </a:r>
            <a:r>
              <a:rPr lang="fr-FR" dirty="0">
                <a:latin typeface="Century Gothic" panose="020B0502020202020204" pitchFamily="34" charset="0"/>
              </a:rPr>
              <a:t>de gouvernement d’un </a:t>
            </a:r>
            <a:r>
              <a:rPr lang="fr-FR" dirty="0" smtClean="0">
                <a:latin typeface="Century Gothic" panose="020B0502020202020204" pitchFamily="34" charset="0"/>
              </a:rPr>
              <a:t>Etat</a:t>
            </a:r>
            <a:endParaRPr lang="fr-FR" dirty="0">
              <a:latin typeface="Century Gothic" panose="020B0502020202020204" pitchFamily="34" charset="0"/>
            </a:endParaRPr>
          </a:p>
        </p:txBody>
      </p:sp>
      <p:sp>
        <p:nvSpPr>
          <p:cNvPr id="5" name="Rectangle 4"/>
          <p:cNvSpPr/>
          <p:nvPr/>
        </p:nvSpPr>
        <p:spPr>
          <a:xfrm>
            <a:off x="228605" y="249985"/>
            <a:ext cx="644727"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r-FR" sz="4000" b="1" dirty="0" smtClean="0">
                <a:solidFill>
                  <a:schemeClr val="tx1"/>
                </a:solidFill>
                <a:latin typeface="Century Gothic" pitchFamily="34" charset="0"/>
              </a:rPr>
              <a:t>.</a:t>
            </a:r>
            <a:r>
              <a:rPr lang="fr-FR" sz="4800" b="1" dirty="0" smtClean="0">
                <a:solidFill>
                  <a:schemeClr val="bg1"/>
                </a:solidFill>
                <a:latin typeface="Century Gothic" pitchFamily="34" charset="0"/>
              </a:rPr>
              <a:t>I</a:t>
            </a:r>
            <a:r>
              <a:rPr lang="fr-FR" sz="4000" b="1" dirty="0" smtClean="0">
                <a:solidFill>
                  <a:schemeClr val="tx1"/>
                </a:solidFill>
                <a:latin typeface="Century Gothic" pitchFamily="34" charset="0"/>
              </a:rPr>
              <a:t>.</a:t>
            </a:r>
            <a:endParaRPr lang="fr-FR" sz="4000" dirty="0">
              <a:solidFill>
                <a:schemeClr val="tx1"/>
              </a:solidFill>
            </a:endParaRPr>
          </a:p>
        </p:txBody>
      </p:sp>
      <p:sp>
        <p:nvSpPr>
          <p:cNvPr id="6" name="ZoneTexte 5"/>
          <p:cNvSpPr txBox="1"/>
          <p:nvPr/>
        </p:nvSpPr>
        <p:spPr>
          <a:xfrm>
            <a:off x="550968" y="3284984"/>
            <a:ext cx="3315705"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classifications</a:t>
            </a:r>
            <a:endParaRPr lang="fr-FR" sz="3200" b="1" dirty="0">
              <a:solidFill>
                <a:schemeClr val="bg1"/>
              </a:solidFill>
              <a:latin typeface="Century Gothic" panose="020B0502020202020204" pitchFamily="34" charset="0"/>
            </a:endParaRPr>
          </a:p>
        </p:txBody>
      </p:sp>
      <p:sp>
        <p:nvSpPr>
          <p:cNvPr id="7" name="ZoneTexte 6"/>
          <p:cNvSpPr txBox="1"/>
          <p:nvPr/>
        </p:nvSpPr>
        <p:spPr>
          <a:xfrm>
            <a:off x="550968" y="1484784"/>
            <a:ext cx="2448272" cy="584775"/>
          </a:xfrm>
          <a:prstGeom prst="rect">
            <a:avLst/>
          </a:prstGeom>
          <a:solidFill>
            <a:schemeClr val="accent1"/>
          </a:solidFill>
        </p:spPr>
        <p:txBody>
          <a:bodyPr wrap="square" rtlCol="0">
            <a:spAutoFit/>
          </a:bodyPr>
          <a:lstStyle/>
          <a:p>
            <a:r>
              <a:rPr lang="fr-FR" sz="3200" b="1" dirty="0" smtClean="0">
                <a:solidFill>
                  <a:schemeClr val="bg1"/>
                </a:solidFill>
                <a:latin typeface="Century Gothic" panose="020B0502020202020204" pitchFamily="34" charset="0"/>
              </a:rPr>
              <a:t>définition</a:t>
            </a:r>
            <a:endParaRPr lang="fr-FR"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3739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0" name="Rectangle 9"/>
          <p:cNvSpPr/>
          <p:nvPr/>
        </p:nvSpPr>
        <p:spPr>
          <a:xfrm>
            <a:off x="4499992" y="2639234"/>
            <a:ext cx="4536504" cy="4108817"/>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En cas de destitution, de mort ou de démission du président, ou de son incapacité à exercer les pouvoirs et à remplir les devoirs de sa charge, ceux-ci seront dévolus au vice-président</a:t>
            </a:r>
            <a:r>
              <a:rPr lang="fr-FR" sz="3200" dirty="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6.)</a:t>
            </a:r>
            <a:endParaRPr lang="fr-FR"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44201"/>
            <a:ext cx="3895725"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917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0" name="Rectangle 9"/>
          <p:cNvSpPr/>
          <p:nvPr/>
        </p:nvSpPr>
        <p:spPr>
          <a:xfrm>
            <a:off x="4499992" y="2639234"/>
            <a:ext cx="4536504" cy="4108817"/>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En cas de destitution, de mort ou de démission du président, ou de son incapacité à exercer les pouvoirs et à remplir les devoirs de sa charge, ceux-ci seront dévolus au vice-président</a:t>
            </a:r>
            <a:r>
              <a:rPr lang="fr-FR" sz="3200" dirty="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6.)</a:t>
            </a:r>
            <a:endParaRPr lang="fr-FR"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 y="2957988"/>
            <a:ext cx="4504948" cy="3427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21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5" name="Ellipse 4"/>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6"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7" name="Rectangle 6"/>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0" name="Rectangle 9"/>
          <p:cNvSpPr/>
          <p:nvPr/>
        </p:nvSpPr>
        <p:spPr>
          <a:xfrm>
            <a:off x="4499992" y="2639234"/>
            <a:ext cx="4536504" cy="4108817"/>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En cas de destitution, de mort ou de démission du président, ou de son incapacité à exercer les pouvoirs et à remplir les devoirs de sa charge, ceux-ci seront dévolus au vice-président</a:t>
            </a:r>
            <a:r>
              <a:rPr lang="fr-FR" sz="3200" dirty="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II, section 1, 6.)</a:t>
            </a:r>
            <a:endParaRPr lang="fr-FR" sz="20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34" r="9817"/>
          <a:stretch/>
        </p:blipFill>
        <p:spPr bwMode="auto">
          <a:xfrm>
            <a:off x="323528" y="2708919"/>
            <a:ext cx="4002746" cy="315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27088" y="2275256"/>
            <a:ext cx="1512168" cy="576064"/>
          </a:xfrm>
          <a:prstGeom prst="wedgeRectCallout">
            <a:avLst>
              <a:gd name="adj1" fmla="val 42566"/>
              <a:gd name="adj2" fmla="val 235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1</a:t>
            </a:r>
            <a:r>
              <a:rPr lang="fr-FR" baseline="30000" dirty="0" smtClean="0">
                <a:solidFill>
                  <a:schemeClr val="tx1"/>
                </a:solidFill>
              </a:rPr>
              <a:t>er</a:t>
            </a:r>
            <a:r>
              <a:rPr lang="fr-FR" dirty="0" smtClean="0">
                <a:solidFill>
                  <a:schemeClr val="tx1"/>
                </a:solidFill>
              </a:rPr>
              <a:t> janv. 2011-</a:t>
            </a:r>
          </a:p>
          <a:p>
            <a:pPr algn="ctr"/>
            <a:r>
              <a:rPr lang="fr-FR" dirty="0" smtClean="0">
                <a:solidFill>
                  <a:schemeClr val="tx1"/>
                </a:solidFill>
              </a:rPr>
              <a:t>31 août 2016</a:t>
            </a:r>
            <a:endParaRPr lang="fr-FR" dirty="0">
              <a:solidFill>
                <a:schemeClr val="tx1"/>
              </a:solidFill>
            </a:endParaRPr>
          </a:p>
        </p:txBody>
      </p:sp>
      <p:sp>
        <p:nvSpPr>
          <p:cNvPr id="12" name="Explosion 1 11"/>
          <p:cNvSpPr/>
          <p:nvPr/>
        </p:nvSpPr>
        <p:spPr>
          <a:xfrm>
            <a:off x="407793" y="5798726"/>
            <a:ext cx="2868063" cy="940332"/>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rgbClr val="FF0000"/>
                </a:solidFill>
                <a:latin typeface="Gill Sans Ultra Bold" panose="020B0A02020104020203" pitchFamily="34" charset="0"/>
              </a:rPr>
              <a:t>destitution</a:t>
            </a:r>
            <a:endParaRPr lang="fr-FR" sz="1400" b="1" dirty="0">
              <a:solidFill>
                <a:srgbClr val="FF0000"/>
              </a:solidFill>
              <a:latin typeface="Gill Sans Ultra Bold" panose="020B0A02020104020203" pitchFamily="34" charset="0"/>
            </a:endParaRPr>
          </a:p>
        </p:txBody>
      </p:sp>
      <p:sp>
        <p:nvSpPr>
          <p:cNvPr id="13" name="Rectangle 12"/>
          <p:cNvSpPr/>
          <p:nvPr/>
        </p:nvSpPr>
        <p:spPr>
          <a:xfrm>
            <a:off x="127088" y="5029320"/>
            <a:ext cx="1131121" cy="576064"/>
          </a:xfrm>
          <a:prstGeom prst="wedgeRectCallout">
            <a:avLst>
              <a:gd name="adj1" fmla="val 42566"/>
              <a:gd name="adj2" fmla="val 235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Dilma</a:t>
            </a:r>
            <a:r>
              <a:rPr lang="fr-FR" dirty="0" smtClean="0"/>
              <a:t> </a:t>
            </a:r>
            <a:r>
              <a:rPr lang="fr-FR" dirty="0" err="1" smtClean="0"/>
              <a:t>Rousseff</a:t>
            </a:r>
            <a:endParaRPr lang="fr-FR" dirty="0"/>
          </a:p>
        </p:txBody>
      </p:sp>
      <p:sp>
        <p:nvSpPr>
          <p:cNvPr id="14" name="Rectangle 13"/>
          <p:cNvSpPr/>
          <p:nvPr/>
        </p:nvSpPr>
        <p:spPr>
          <a:xfrm>
            <a:off x="3275856" y="5032256"/>
            <a:ext cx="1131121" cy="576064"/>
          </a:xfrm>
          <a:prstGeom prst="wedgeRectCallout">
            <a:avLst>
              <a:gd name="adj1" fmla="val 42566"/>
              <a:gd name="adj2" fmla="val 2354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Michel </a:t>
            </a:r>
            <a:r>
              <a:rPr lang="fr-FR" dirty="0" err="1" smtClean="0"/>
              <a:t>Temer</a:t>
            </a:r>
            <a:endParaRPr lang="fr-FR" dirty="0"/>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5860156"/>
            <a:ext cx="100811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083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21" name="Rectangle 20"/>
          <p:cNvSpPr/>
          <p:nvPr/>
        </p:nvSpPr>
        <p:spPr>
          <a:xfrm>
            <a:off x="863588" y="2780928"/>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22" name="Rectangle 21"/>
          <p:cNvSpPr/>
          <p:nvPr/>
        </p:nvSpPr>
        <p:spPr>
          <a:xfrm>
            <a:off x="3923928" y="2744925"/>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24" name="Égal 23"/>
          <p:cNvSpPr/>
          <p:nvPr/>
        </p:nvSpPr>
        <p:spPr>
          <a:xfrm>
            <a:off x="3158380" y="2798930"/>
            <a:ext cx="576064" cy="353654"/>
          </a:xfrm>
          <a:prstGeom prst="math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9073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7" name="Rectangle 16"/>
          <p:cNvSpPr/>
          <p:nvPr/>
        </p:nvSpPr>
        <p:spPr>
          <a:xfrm>
            <a:off x="149173" y="6021288"/>
            <a:ext cx="8532852" cy="461665"/>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Mandat court (4 ans), renouvelable (1 fois) ou non</a:t>
            </a:r>
            <a:endParaRPr lang="fr-FR" sz="2400" dirty="0"/>
          </a:p>
        </p:txBody>
      </p:sp>
      <p:sp>
        <p:nvSpPr>
          <p:cNvPr id="18" name="Rectangle 17"/>
          <p:cNvSpPr/>
          <p:nvPr/>
        </p:nvSpPr>
        <p:spPr>
          <a:xfrm>
            <a:off x="142844" y="3314947"/>
            <a:ext cx="8565781" cy="830997"/>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Membres du gouvernements = « secrétaires » d’Etat</a:t>
            </a:r>
          </a:p>
          <a:p>
            <a:endParaRPr lang="fr-FR" sz="2400" dirty="0"/>
          </a:p>
        </p:txBody>
      </p:sp>
      <p:sp>
        <p:nvSpPr>
          <p:cNvPr id="19" name="Rectangle 18"/>
          <p:cNvSpPr/>
          <p:nvPr/>
        </p:nvSpPr>
        <p:spPr>
          <a:xfrm>
            <a:off x="142844" y="4145944"/>
            <a:ext cx="8821644" cy="830997"/>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Autorité qui résulte d’une élection au suffrage universel (direct ou indirect)</a:t>
            </a:r>
            <a:endParaRPr lang="fr-FR" sz="2400" dirty="0"/>
          </a:p>
        </p:txBody>
      </p:sp>
      <p:sp>
        <p:nvSpPr>
          <p:cNvPr id="21" name="Rectangle 20"/>
          <p:cNvSpPr/>
          <p:nvPr/>
        </p:nvSpPr>
        <p:spPr>
          <a:xfrm>
            <a:off x="863588" y="2780928"/>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22" name="Rectangle 21"/>
          <p:cNvSpPr/>
          <p:nvPr/>
        </p:nvSpPr>
        <p:spPr>
          <a:xfrm>
            <a:off x="3923928" y="2744925"/>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24" name="Égal 23"/>
          <p:cNvSpPr/>
          <p:nvPr/>
        </p:nvSpPr>
        <p:spPr>
          <a:xfrm>
            <a:off x="3158380" y="2798930"/>
            <a:ext cx="576064" cy="353654"/>
          </a:xfrm>
          <a:prstGeom prst="math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71" y="5094577"/>
            <a:ext cx="879016" cy="8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226" y="5176480"/>
            <a:ext cx="1008112" cy="75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avec flèche 4"/>
          <p:cNvCxnSpPr/>
          <p:nvPr/>
        </p:nvCxnSpPr>
        <p:spPr>
          <a:xfrm>
            <a:off x="1248357" y="4941168"/>
            <a:ext cx="0" cy="2160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Connecteur droit avec flèche 19"/>
          <p:cNvCxnSpPr/>
          <p:nvPr/>
        </p:nvCxnSpPr>
        <p:spPr>
          <a:xfrm>
            <a:off x="2699792" y="4941168"/>
            <a:ext cx="0" cy="2160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6246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6" y="260648"/>
            <a:ext cx="9070634" cy="599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012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Tree>
    <p:extLst>
      <p:ext uri="{BB962C8B-B14F-4D97-AF65-F5344CB8AC3E}">
        <p14:creationId xmlns:p14="http://schemas.microsoft.com/office/powerpoint/2010/main" val="899604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
        <p:nvSpPr>
          <p:cNvPr id="22" name="Rectangle 21"/>
          <p:cNvSpPr/>
          <p:nvPr/>
        </p:nvSpPr>
        <p:spPr>
          <a:xfrm>
            <a:off x="323528" y="3987853"/>
            <a:ext cx="5976664" cy="2816156"/>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altLang="fr-FR" sz="2800" dirty="0">
                <a:latin typeface="Times New Roman" panose="02020603050405020304" pitchFamily="18" charset="0"/>
                <a:cs typeface="Times New Roman" panose="02020603050405020304" pitchFamily="18" charset="0"/>
              </a:rPr>
              <a:t>Tous les pouvoirs législatifs accordés par la présente Constitution seront attribués à un Congrès des États-Unis, </a:t>
            </a:r>
            <a:endParaRPr lang="fr-FR" altLang="fr-FR" sz="2800" dirty="0" smtClean="0">
              <a:latin typeface="Times New Roman" panose="02020603050405020304" pitchFamily="18" charset="0"/>
              <a:cs typeface="Times New Roman" panose="02020603050405020304" pitchFamily="18" charset="0"/>
            </a:endParaRPr>
          </a:p>
          <a:p>
            <a:r>
              <a:rPr lang="fr-FR" altLang="fr-FR" sz="2800" dirty="0" smtClean="0">
                <a:latin typeface="Times New Roman" panose="02020603050405020304" pitchFamily="18" charset="0"/>
                <a:cs typeface="Times New Roman" panose="02020603050405020304" pitchFamily="18" charset="0"/>
              </a:rPr>
              <a:t>qui </a:t>
            </a:r>
            <a:r>
              <a:rPr lang="fr-FR" altLang="fr-FR" sz="2800" dirty="0">
                <a:latin typeface="Times New Roman" panose="02020603050405020304" pitchFamily="18" charset="0"/>
                <a:cs typeface="Times New Roman" panose="02020603050405020304" pitchFamily="18" charset="0"/>
              </a:rPr>
              <a:t>sera composé d'un Sénat et d'une Chambre des représentants</a:t>
            </a:r>
            <a:r>
              <a:rPr lang="fr-FR" sz="3200" dirty="0" smtClean="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 section 1)</a:t>
            </a:r>
            <a:endParaRPr lang="fr-FR" sz="2000" dirty="0"/>
          </a:p>
        </p:txBody>
      </p:sp>
    </p:spTree>
    <p:extLst>
      <p:ext uri="{BB962C8B-B14F-4D97-AF65-F5344CB8AC3E}">
        <p14:creationId xmlns:p14="http://schemas.microsoft.com/office/powerpoint/2010/main" val="2622625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753036"/>
            <a:ext cx="2160240"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Capitole</a:t>
            </a:r>
            <a:endParaRPr lang="fr-FR" sz="2800" b="1" dirty="0">
              <a:latin typeface="Century Gothic" panose="020B0502020202020204"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4"/>
          <a:stretch/>
        </p:blipFill>
        <p:spPr bwMode="auto">
          <a:xfrm>
            <a:off x="0" y="-1"/>
            <a:ext cx="9144000" cy="495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588224" y="5239686"/>
            <a:ext cx="2363606" cy="1368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Congrès au Capitole</a:t>
            </a:r>
          </a:p>
          <a:p>
            <a:pPr algn="ctr"/>
            <a:r>
              <a:rPr lang="fr-FR" sz="2800" b="1" i="1" dirty="0" smtClean="0">
                <a:latin typeface="Century Gothic" panose="020B0502020202020204" pitchFamily="34" charset="0"/>
              </a:rPr>
              <a:t>Washington</a:t>
            </a:r>
            <a:endParaRPr lang="fr-FR" sz="2800" b="1" i="1" dirty="0">
              <a:latin typeface="Century Gothic" panose="020B0502020202020204" pitchFamily="34" charset="0"/>
            </a:endParaRPr>
          </a:p>
        </p:txBody>
      </p:sp>
      <p:sp>
        <p:nvSpPr>
          <p:cNvPr id="11" name="Rectangle 10"/>
          <p:cNvSpPr/>
          <p:nvPr/>
        </p:nvSpPr>
        <p:spPr>
          <a:xfrm>
            <a:off x="323528" y="3987853"/>
            <a:ext cx="5976664" cy="2816156"/>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altLang="fr-FR" sz="2800" dirty="0">
                <a:latin typeface="Times New Roman" panose="02020603050405020304" pitchFamily="18" charset="0"/>
                <a:cs typeface="Times New Roman" panose="02020603050405020304" pitchFamily="18" charset="0"/>
              </a:rPr>
              <a:t>Tous les pouvoirs législatifs accordés par la présente Constitution seront attribués à un Congrès des États-Unis, </a:t>
            </a:r>
            <a:endParaRPr lang="fr-FR" altLang="fr-FR" sz="2800" dirty="0" smtClean="0">
              <a:latin typeface="Times New Roman" panose="02020603050405020304" pitchFamily="18" charset="0"/>
              <a:cs typeface="Times New Roman" panose="02020603050405020304" pitchFamily="18" charset="0"/>
            </a:endParaRPr>
          </a:p>
          <a:p>
            <a:r>
              <a:rPr lang="fr-FR" altLang="fr-FR" sz="2800" dirty="0" smtClean="0">
                <a:latin typeface="Times New Roman" panose="02020603050405020304" pitchFamily="18" charset="0"/>
                <a:cs typeface="Times New Roman" panose="02020603050405020304" pitchFamily="18" charset="0"/>
              </a:rPr>
              <a:t>qui </a:t>
            </a:r>
            <a:r>
              <a:rPr lang="fr-FR" altLang="fr-FR" sz="2800" dirty="0">
                <a:latin typeface="Times New Roman" panose="02020603050405020304" pitchFamily="18" charset="0"/>
                <a:cs typeface="Times New Roman" panose="02020603050405020304" pitchFamily="18" charset="0"/>
              </a:rPr>
              <a:t>sera composé d'un Sénat et d'une Chambre des représentants</a:t>
            </a:r>
            <a:r>
              <a:rPr lang="fr-FR" sz="3200" dirty="0" smtClean="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 section 1)</a:t>
            </a:r>
            <a:endParaRPr lang="fr-FR" sz="2000" dirty="0"/>
          </a:p>
        </p:txBody>
      </p:sp>
    </p:spTree>
    <p:extLst>
      <p:ext uri="{BB962C8B-B14F-4D97-AF65-F5344CB8AC3E}">
        <p14:creationId xmlns:p14="http://schemas.microsoft.com/office/powerpoint/2010/main" val="3912388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4"/>
          <a:stretch/>
        </p:blipFill>
        <p:spPr bwMode="auto">
          <a:xfrm>
            <a:off x="0" y="-1"/>
            <a:ext cx="9144000" cy="495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796136" y="3753036"/>
            <a:ext cx="2160240"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Capitole</a:t>
            </a:r>
            <a:endParaRPr lang="fr-FR" sz="2800" b="1" dirty="0">
              <a:latin typeface="Century Gothic" panose="020B0502020202020204"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4"/>
          <a:stretch/>
        </p:blipFill>
        <p:spPr bwMode="auto">
          <a:xfrm>
            <a:off x="0" y="-1"/>
            <a:ext cx="9144000" cy="495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4886" y="76620"/>
            <a:ext cx="2316083"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bg1"/>
                </a:solidFill>
                <a:latin typeface="Century Gothic" panose="020B0502020202020204" pitchFamily="34" charset="0"/>
              </a:rPr>
              <a:t>Sénat</a:t>
            </a:r>
            <a:endParaRPr lang="fr-FR" sz="3200" b="1" dirty="0">
              <a:solidFill>
                <a:schemeClr val="bg1"/>
              </a:solidFill>
              <a:latin typeface="Century Gothic" panose="020B0502020202020204" pitchFamily="34" charset="0"/>
            </a:endParaRPr>
          </a:p>
        </p:txBody>
      </p:sp>
      <p:sp>
        <p:nvSpPr>
          <p:cNvPr id="11" name="Rectangle 10"/>
          <p:cNvSpPr/>
          <p:nvPr/>
        </p:nvSpPr>
        <p:spPr>
          <a:xfrm>
            <a:off x="40755" y="764704"/>
            <a:ext cx="2316083"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100 sénateurs </a:t>
            </a:r>
          </a:p>
          <a:p>
            <a:pPr algn="ctr"/>
            <a:r>
              <a:rPr lang="fr-FR" b="1" dirty="0" smtClean="0">
                <a:solidFill>
                  <a:schemeClr val="tx1"/>
                </a:solidFill>
              </a:rPr>
              <a:t>(6 ans)</a:t>
            </a:r>
            <a:endParaRPr lang="fr-FR" b="1" dirty="0">
              <a:solidFill>
                <a:schemeClr val="tx1"/>
              </a:solidFill>
            </a:endParaRPr>
          </a:p>
        </p:txBody>
      </p:sp>
      <p:sp>
        <p:nvSpPr>
          <p:cNvPr id="12" name="Rectangle 11"/>
          <p:cNvSpPr/>
          <p:nvPr/>
        </p:nvSpPr>
        <p:spPr>
          <a:xfrm>
            <a:off x="6228184" y="115657"/>
            <a:ext cx="2821149" cy="865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1"/>
                </a:solidFill>
                <a:latin typeface="Century Gothic" panose="020B0502020202020204" pitchFamily="34" charset="0"/>
              </a:rPr>
              <a:t>Chambre des représentants</a:t>
            </a:r>
            <a:endParaRPr lang="fr-FR" sz="2800" b="1" dirty="0">
              <a:solidFill>
                <a:schemeClr val="bg1"/>
              </a:solidFill>
              <a:latin typeface="Century Gothic" panose="020B0502020202020204" pitchFamily="34" charset="0"/>
            </a:endParaRPr>
          </a:p>
        </p:txBody>
      </p:sp>
      <p:sp>
        <p:nvSpPr>
          <p:cNvPr id="13" name="Rectangle 12"/>
          <p:cNvSpPr/>
          <p:nvPr/>
        </p:nvSpPr>
        <p:spPr>
          <a:xfrm>
            <a:off x="6228184" y="1036393"/>
            <a:ext cx="2821149"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435 représentants </a:t>
            </a:r>
          </a:p>
          <a:p>
            <a:pPr algn="ctr"/>
            <a:r>
              <a:rPr lang="fr-FR" b="1" dirty="0" smtClean="0">
                <a:solidFill>
                  <a:schemeClr val="tx1"/>
                </a:solidFill>
              </a:rPr>
              <a:t>(2 ans)</a:t>
            </a:r>
            <a:endParaRPr lang="fr-FR" b="1" dirty="0">
              <a:solidFill>
                <a:schemeClr val="tx1"/>
              </a:solidFill>
            </a:endParaRPr>
          </a:p>
        </p:txBody>
      </p:sp>
      <p:sp>
        <p:nvSpPr>
          <p:cNvPr id="14" name="Rectangle 13"/>
          <p:cNvSpPr/>
          <p:nvPr/>
        </p:nvSpPr>
        <p:spPr>
          <a:xfrm>
            <a:off x="6588224" y="5239686"/>
            <a:ext cx="2363606" cy="1368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Congrès au Capitole</a:t>
            </a:r>
          </a:p>
          <a:p>
            <a:pPr algn="ctr"/>
            <a:r>
              <a:rPr lang="fr-FR" sz="2800" b="1" i="1" dirty="0" smtClean="0">
                <a:latin typeface="Century Gothic" panose="020B0502020202020204" pitchFamily="34" charset="0"/>
              </a:rPr>
              <a:t>Washington</a:t>
            </a:r>
            <a:endParaRPr lang="fr-FR" sz="2800" b="1" i="1" dirty="0">
              <a:latin typeface="Century Gothic" panose="020B0502020202020204" pitchFamily="34" charset="0"/>
            </a:endParaRPr>
          </a:p>
        </p:txBody>
      </p:sp>
      <p:sp>
        <p:nvSpPr>
          <p:cNvPr id="15" name="Rectangle 14"/>
          <p:cNvSpPr/>
          <p:nvPr/>
        </p:nvSpPr>
        <p:spPr>
          <a:xfrm>
            <a:off x="323528" y="3987853"/>
            <a:ext cx="5976664" cy="2816156"/>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altLang="fr-FR" sz="2800" dirty="0">
                <a:latin typeface="Times New Roman" panose="02020603050405020304" pitchFamily="18" charset="0"/>
                <a:cs typeface="Times New Roman" panose="02020603050405020304" pitchFamily="18" charset="0"/>
              </a:rPr>
              <a:t>Tous les pouvoirs législatifs accordés par la présente Constitution seront attribués à un Congrès des États-Unis, </a:t>
            </a:r>
            <a:endParaRPr lang="fr-FR" altLang="fr-FR" sz="2800" dirty="0" smtClean="0">
              <a:latin typeface="Times New Roman" panose="02020603050405020304" pitchFamily="18" charset="0"/>
              <a:cs typeface="Times New Roman" panose="02020603050405020304" pitchFamily="18" charset="0"/>
            </a:endParaRPr>
          </a:p>
          <a:p>
            <a:r>
              <a:rPr lang="fr-FR" altLang="fr-FR" sz="2800" dirty="0" smtClean="0">
                <a:latin typeface="Times New Roman" panose="02020603050405020304" pitchFamily="18" charset="0"/>
                <a:cs typeface="Times New Roman" panose="02020603050405020304" pitchFamily="18" charset="0"/>
              </a:rPr>
              <a:t>qui </a:t>
            </a:r>
            <a:r>
              <a:rPr lang="fr-FR" altLang="fr-FR" sz="2800" dirty="0">
                <a:latin typeface="Times New Roman" panose="02020603050405020304" pitchFamily="18" charset="0"/>
                <a:cs typeface="Times New Roman" panose="02020603050405020304" pitchFamily="18" charset="0"/>
              </a:rPr>
              <a:t>sera composé d'un Sénat et d'une Chambre des représentants</a:t>
            </a:r>
            <a:r>
              <a:rPr lang="fr-FR" sz="3200" dirty="0" smtClean="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 section 1)</a:t>
            </a:r>
            <a:endParaRPr lang="fr-FR" sz="2000" dirty="0"/>
          </a:p>
        </p:txBody>
      </p:sp>
    </p:spTree>
    <p:extLst>
      <p:ext uri="{BB962C8B-B14F-4D97-AF65-F5344CB8AC3E}">
        <p14:creationId xmlns:p14="http://schemas.microsoft.com/office/powerpoint/2010/main" val="2093922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54008"/>
            <a:ext cx="7128791" cy="3099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95536" y="332656"/>
            <a:ext cx="1728192" cy="923330"/>
          </a:xfrm>
          <a:prstGeom prst="rect">
            <a:avLst/>
          </a:prstGeom>
          <a:noFill/>
        </p:spPr>
        <p:txBody>
          <a:bodyPr wrap="square" rtlCol="0">
            <a:spAutoFit/>
          </a:bodyPr>
          <a:lstStyle/>
          <a:p>
            <a:r>
              <a:rPr lang="fr-FR" sz="3600" b="1" dirty="0" smtClean="0">
                <a:solidFill>
                  <a:schemeClr val="bg1"/>
                </a:solidFill>
              </a:rPr>
              <a:t>Aristote</a:t>
            </a:r>
            <a:endParaRPr lang="fr-FR" b="1" dirty="0" smtClean="0">
              <a:solidFill>
                <a:schemeClr val="bg1"/>
              </a:solidFill>
            </a:endParaRPr>
          </a:p>
          <a:p>
            <a:r>
              <a:rPr lang="fr-FR" b="1" dirty="0" smtClean="0">
                <a:solidFill>
                  <a:schemeClr val="bg1"/>
                </a:solidFill>
              </a:rPr>
              <a:t>IVe siècle av. JC</a:t>
            </a:r>
            <a:endParaRPr lang="fr-FR" b="1" dirty="0">
              <a:solidFill>
                <a:schemeClr val="bg1"/>
              </a:solidFill>
            </a:endParaRPr>
          </a:p>
        </p:txBody>
      </p:sp>
      <p:sp>
        <p:nvSpPr>
          <p:cNvPr id="6" name="ZoneTexte 5"/>
          <p:cNvSpPr txBox="1"/>
          <p:nvPr/>
        </p:nvSpPr>
        <p:spPr>
          <a:xfrm>
            <a:off x="395536" y="1383159"/>
            <a:ext cx="2376264" cy="461665"/>
          </a:xfrm>
          <a:prstGeom prst="rect">
            <a:avLst/>
          </a:prstGeom>
          <a:noFill/>
        </p:spPr>
        <p:txBody>
          <a:bodyPr wrap="square" rtlCol="0">
            <a:spAutoFit/>
          </a:bodyPr>
          <a:lstStyle/>
          <a:p>
            <a:r>
              <a:rPr lang="fr-FR" sz="2400" i="1" dirty="0" smtClean="0">
                <a:solidFill>
                  <a:schemeClr val="bg1"/>
                </a:solidFill>
              </a:rPr>
              <a:t>Disciple de Platon</a:t>
            </a:r>
            <a:endParaRPr lang="fr-FR" sz="1200" i="1" dirty="0">
              <a:solidFill>
                <a:schemeClr val="bg1"/>
              </a:solidFill>
            </a:endParaRPr>
          </a:p>
        </p:txBody>
      </p:sp>
    </p:spTree>
    <p:extLst>
      <p:ext uri="{BB962C8B-B14F-4D97-AF65-F5344CB8AC3E}">
        <p14:creationId xmlns:p14="http://schemas.microsoft.com/office/powerpoint/2010/main" val="2846397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753036"/>
            <a:ext cx="2160240"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Capitole</a:t>
            </a:r>
            <a:endParaRPr lang="fr-FR" sz="2800" b="1" dirty="0">
              <a:latin typeface="Century Gothic" panose="020B0502020202020204"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4"/>
          <a:stretch/>
        </p:blipFill>
        <p:spPr bwMode="auto">
          <a:xfrm>
            <a:off x="0" y="-1"/>
            <a:ext cx="9144000" cy="495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886" y="76620"/>
            <a:ext cx="2316083"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bg1"/>
                </a:solidFill>
                <a:latin typeface="Century Gothic" panose="020B0502020202020204" pitchFamily="34" charset="0"/>
              </a:rPr>
              <a:t>Sénat</a:t>
            </a:r>
            <a:endParaRPr lang="fr-FR" sz="3200" b="1" dirty="0">
              <a:solidFill>
                <a:schemeClr val="bg1"/>
              </a:solidFill>
              <a:latin typeface="Century Gothic" panose="020B0502020202020204" pitchFamily="34" charset="0"/>
            </a:endParaRPr>
          </a:p>
        </p:txBody>
      </p:sp>
      <p:sp>
        <p:nvSpPr>
          <p:cNvPr id="11" name="Rectangle 10"/>
          <p:cNvSpPr/>
          <p:nvPr/>
        </p:nvSpPr>
        <p:spPr>
          <a:xfrm>
            <a:off x="40755" y="764704"/>
            <a:ext cx="2316083"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100 sénateurs </a:t>
            </a:r>
          </a:p>
          <a:p>
            <a:pPr algn="ctr"/>
            <a:r>
              <a:rPr lang="fr-FR" b="1" dirty="0" smtClean="0">
                <a:solidFill>
                  <a:schemeClr val="tx1"/>
                </a:solidFill>
              </a:rPr>
              <a:t>(6 ans)</a:t>
            </a:r>
            <a:endParaRPr lang="fr-FR" b="1" dirty="0">
              <a:solidFill>
                <a:schemeClr val="tx1"/>
              </a:solidFill>
            </a:endParaRPr>
          </a:p>
        </p:txBody>
      </p:sp>
      <p:sp>
        <p:nvSpPr>
          <p:cNvPr id="13" name="Rectangle 12"/>
          <p:cNvSpPr/>
          <p:nvPr/>
        </p:nvSpPr>
        <p:spPr>
          <a:xfrm>
            <a:off x="6228184" y="115657"/>
            <a:ext cx="2821149" cy="865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1"/>
                </a:solidFill>
                <a:latin typeface="Century Gothic" panose="020B0502020202020204" pitchFamily="34" charset="0"/>
              </a:rPr>
              <a:t>Chambre des représentants</a:t>
            </a:r>
            <a:endParaRPr lang="fr-FR" sz="2800" b="1" dirty="0">
              <a:solidFill>
                <a:schemeClr val="bg1"/>
              </a:solidFill>
              <a:latin typeface="Century Gothic" panose="020B0502020202020204" pitchFamily="34" charset="0"/>
            </a:endParaRPr>
          </a:p>
        </p:txBody>
      </p:sp>
      <p:sp>
        <p:nvSpPr>
          <p:cNvPr id="14" name="Rectangle 13"/>
          <p:cNvSpPr/>
          <p:nvPr/>
        </p:nvSpPr>
        <p:spPr>
          <a:xfrm>
            <a:off x="6228184" y="1036393"/>
            <a:ext cx="2821149"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435 représentants </a:t>
            </a:r>
          </a:p>
          <a:p>
            <a:pPr algn="ctr"/>
            <a:r>
              <a:rPr lang="fr-FR" b="1" dirty="0" smtClean="0">
                <a:solidFill>
                  <a:schemeClr val="tx1"/>
                </a:solidFill>
              </a:rPr>
              <a:t>(2 ans)</a:t>
            </a:r>
            <a:endParaRPr lang="fr-FR" b="1" dirty="0">
              <a:solidFill>
                <a:schemeClr val="tx1"/>
              </a:solidFill>
            </a:endParaRPr>
          </a:p>
        </p:txBody>
      </p:sp>
      <p:sp>
        <p:nvSpPr>
          <p:cNvPr id="10" name="Rectangle 9"/>
          <p:cNvSpPr/>
          <p:nvPr/>
        </p:nvSpPr>
        <p:spPr>
          <a:xfrm>
            <a:off x="107504" y="3930947"/>
            <a:ext cx="4924084" cy="2816156"/>
          </a:xfrm>
          <a:prstGeom prst="rect">
            <a:avLst/>
          </a:prstGeom>
          <a:solidFill>
            <a:schemeClr val="accent1">
              <a:lumMod val="20000"/>
              <a:lumOff val="80000"/>
            </a:schemeClr>
          </a:solidFill>
        </p:spPr>
        <p:txBody>
          <a:bodyPr wrap="square">
            <a:spAutoFit/>
          </a:bodyPr>
          <a:lstStyle/>
          <a:p>
            <a:r>
              <a:rPr lang="fr-FR" sz="3200" b="1"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Le vice-président des États-Unis sera président du Sénat, mais n'aura pas de droit de vote, à moins d'égal partage des voix du </a:t>
            </a:r>
            <a:r>
              <a:rPr lang="fr-FR" sz="2800" dirty="0" smtClean="0">
                <a:latin typeface="Times New Roman" panose="02020603050405020304" pitchFamily="18" charset="0"/>
                <a:cs typeface="Times New Roman" panose="02020603050405020304" pitchFamily="18" charset="0"/>
              </a:rPr>
              <a:t>Sénat</a:t>
            </a:r>
            <a:r>
              <a:rPr lang="fr-FR" sz="3200" dirty="0" smtClean="0">
                <a:latin typeface="Times New Roman" panose="02020603050405020304" pitchFamily="18" charset="0"/>
                <a:cs typeface="Times New Roman" panose="02020603050405020304" pitchFamily="18" charset="0"/>
              </a:rPr>
              <a:t>.</a:t>
            </a:r>
            <a:r>
              <a:rPr lang="fr-FR" sz="3200" b="1" dirty="0" smtClean="0">
                <a:latin typeface="Times New Roman" panose="02020603050405020304" pitchFamily="18" charset="0"/>
                <a:cs typeface="Times New Roman" panose="02020603050405020304" pitchFamily="18" charset="0"/>
              </a:rPr>
              <a:t>”</a:t>
            </a:r>
          </a:p>
          <a:p>
            <a:endParaRPr lang="fr-FR" sz="900" b="1" dirty="0" smtClean="0">
              <a:latin typeface="Times New Roman" panose="02020603050405020304" pitchFamily="18" charset="0"/>
              <a:cs typeface="Times New Roman" panose="02020603050405020304" pitchFamily="18" charset="0"/>
            </a:endParaRPr>
          </a:p>
          <a:p>
            <a:r>
              <a:rPr lang="fr-FR" sz="2000" dirty="0" smtClean="0">
                <a:latin typeface="Times New Roman" panose="02020603050405020304" pitchFamily="18" charset="0"/>
                <a:cs typeface="Times New Roman" panose="02020603050405020304" pitchFamily="18" charset="0"/>
              </a:rPr>
              <a:t>(Constitution, article I, section 3)</a:t>
            </a:r>
            <a:endParaRPr lang="fr-FR" sz="2000" dirty="0"/>
          </a:p>
        </p:txBody>
      </p:sp>
      <p:pic>
        <p:nvPicPr>
          <p:cNvPr id="12" name="Picture 3" descr="Mike Pence en 2016."/>
          <p:cNvPicPr>
            <a:picLocks noChangeAspect="1" noChangeArrowheads="1"/>
          </p:cNvPicPr>
          <p:nvPr/>
        </p:nvPicPr>
        <p:blipFill rotWithShape="1">
          <a:blip r:embed="rId3">
            <a:extLst>
              <a:ext uri="{28A0092B-C50C-407E-A947-70E740481C1C}">
                <a14:useLocalDpi xmlns:a14="http://schemas.microsoft.com/office/drawing/2010/main" val="0"/>
              </a:ext>
            </a:extLst>
          </a:blip>
          <a:srcRect b="6348"/>
          <a:stretch/>
        </p:blipFill>
        <p:spPr bwMode="auto">
          <a:xfrm>
            <a:off x="5039350" y="3930947"/>
            <a:ext cx="2029295" cy="281615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39350" y="6377770"/>
            <a:ext cx="2029295" cy="369332"/>
          </a:xfrm>
          <a:prstGeom prst="rect">
            <a:avLst/>
          </a:prstGeom>
          <a:solidFill>
            <a:schemeClr val="tx2"/>
          </a:solidFill>
        </p:spPr>
        <p:txBody>
          <a:bodyPr wrap="square">
            <a:spAutoFit/>
          </a:bodyPr>
          <a:lstStyle/>
          <a:p>
            <a:pPr algn="ctr"/>
            <a:r>
              <a:rPr lang="fr-FR" b="1" dirty="0">
                <a:solidFill>
                  <a:schemeClr val="bg1"/>
                </a:solidFill>
                <a:latin typeface="Century Gothic" panose="020B0502020202020204" pitchFamily="34" charset="0"/>
              </a:rPr>
              <a:t>Mike Pence</a:t>
            </a:r>
            <a:endParaRPr lang="fr-FR"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76876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753036"/>
            <a:ext cx="2160240"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entury Gothic" panose="020B0502020202020204" pitchFamily="34" charset="0"/>
              </a:rPr>
              <a:t>Le Capitole</a:t>
            </a:r>
            <a:endParaRPr lang="fr-FR" sz="2800" b="1" dirty="0">
              <a:latin typeface="Century Gothic" panose="020B0502020202020204"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4"/>
          <a:stretch/>
        </p:blipFill>
        <p:spPr bwMode="auto">
          <a:xfrm>
            <a:off x="0" y="-1"/>
            <a:ext cx="9144000" cy="495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886" y="76620"/>
            <a:ext cx="2316083"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bg1"/>
                </a:solidFill>
                <a:latin typeface="Century Gothic" panose="020B0502020202020204" pitchFamily="34" charset="0"/>
              </a:rPr>
              <a:t>Sénat</a:t>
            </a:r>
            <a:endParaRPr lang="fr-FR" sz="3200" b="1" dirty="0">
              <a:solidFill>
                <a:schemeClr val="bg1"/>
              </a:solidFill>
              <a:latin typeface="Century Gothic" panose="020B0502020202020204" pitchFamily="34" charset="0"/>
            </a:endParaRPr>
          </a:p>
        </p:txBody>
      </p:sp>
      <p:sp>
        <p:nvSpPr>
          <p:cNvPr id="11" name="Rectangle 10"/>
          <p:cNvSpPr/>
          <p:nvPr/>
        </p:nvSpPr>
        <p:spPr>
          <a:xfrm>
            <a:off x="40755" y="764704"/>
            <a:ext cx="2316083"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100 sénateurs </a:t>
            </a:r>
          </a:p>
          <a:p>
            <a:pPr algn="ctr"/>
            <a:r>
              <a:rPr lang="fr-FR" b="1" dirty="0" smtClean="0">
                <a:solidFill>
                  <a:schemeClr val="tx1"/>
                </a:solidFill>
              </a:rPr>
              <a:t>(6 ans)</a:t>
            </a:r>
            <a:endParaRPr lang="fr-FR" b="1" dirty="0">
              <a:solidFill>
                <a:schemeClr val="tx1"/>
              </a:solidFill>
            </a:endParaRPr>
          </a:p>
        </p:txBody>
      </p:sp>
      <p:sp>
        <p:nvSpPr>
          <p:cNvPr id="13" name="Rectangle 12"/>
          <p:cNvSpPr/>
          <p:nvPr/>
        </p:nvSpPr>
        <p:spPr>
          <a:xfrm>
            <a:off x="6228184" y="115657"/>
            <a:ext cx="2821149" cy="865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1"/>
                </a:solidFill>
                <a:latin typeface="Century Gothic" panose="020B0502020202020204" pitchFamily="34" charset="0"/>
              </a:rPr>
              <a:t>Chambre des représentants</a:t>
            </a:r>
            <a:endParaRPr lang="fr-FR" sz="2800" b="1" dirty="0">
              <a:solidFill>
                <a:schemeClr val="bg1"/>
              </a:solidFill>
              <a:latin typeface="Century Gothic" panose="020B0502020202020204" pitchFamily="34" charset="0"/>
            </a:endParaRPr>
          </a:p>
        </p:txBody>
      </p:sp>
      <p:sp>
        <p:nvSpPr>
          <p:cNvPr id="14" name="Rectangle 13"/>
          <p:cNvSpPr/>
          <p:nvPr/>
        </p:nvSpPr>
        <p:spPr>
          <a:xfrm>
            <a:off x="6228184" y="1036393"/>
            <a:ext cx="2821149" cy="64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435 représentants </a:t>
            </a:r>
          </a:p>
          <a:p>
            <a:pPr algn="ctr"/>
            <a:r>
              <a:rPr lang="fr-FR" b="1" dirty="0" smtClean="0">
                <a:solidFill>
                  <a:schemeClr val="tx1"/>
                </a:solidFill>
              </a:rPr>
              <a:t>(2 ans)</a:t>
            </a:r>
            <a:endParaRPr lang="fr-FR" b="1" dirty="0">
              <a:solidFill>
                <a:schemeClr val="tx1"/>
              </a:solidFill>
            </a:endParaRPr>
          </a:p>
        </p:txBody>
      </p:sp>
      <p:sp>
        <p:nvSpPr>
          <p:cNvPr id="9" name="Rectangle 8"/>
          <p:cNvSpPr/>
          <p:nvPr/>
        </p:nvSpPr>
        <p:spPr>
          <a:xfrm>
            <a:off x="2830522" y="4954118"/>
            <a:ext cx="3757702" cy="19038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FR" sz="2400" b="1" dirty="0" smtClean="0">
                <a:solidFill>
                  <a:schemeClr val="tx1"/>
                </a:solidFill>
                <a:latin typeface="Century Gothic" panose="020B0502020202020204" pitchFamily="34" charset="0"/>
              </a:rPr>
              <a:t>Vote lois et budget</a:t>
            </a:r>
          </a:p>
          <a:p>
            <a:pPr marL="285750" indent="-285750">
              <a:buFontTx/>
              <a:buChar char="-"/>
            </a:pPr>
            <a:r>
              <a:rPr lang="fr-FR" sz="2400" b="1" dirty="0" smtClean="0">
                <a:solidFill>
                  <a:schemeClr val="tx1"/>
                </a:solidFill>
                <a:latin typeface="Century Gothic" panose="020B0502020202020204" pitchFamily="34" charset="0"/>
              </a:rPr>
              <a:t>Amendements à la Constitution (2/3 des voix)</a:t>
            </a:r>
          </a:p>
        </p:txBody>
      </p:sp>
    </p:spTree>
    <p:extLst>
      <p:ext uri="{BB962C8B-B14F-4D97-AF65-F5344CB8AC3E}">
        <p14:creationId xmlns:p14="http://schemas.microsoft.com/office/powerpoint/2010/main" val="30396687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
        <p:nvSpPr>
          <p:cNvPr id="9" name="Rectangle 8"/>
          <p:cNvSpPr/>
          <p:nvPr/>
        </p:nvSpPr>
        <p:spPr>
          <a:xfrm>
            <a:off x="114124" y="3356992"/>
            <a:ext cx="9036496" cy="3477875"/>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Président et les membres du Congrès sont élus pour une durée déterminée, qui ne peut être raccourcie : </a:t>
            </a:r>
          </a:p>
          <a:p>
            <a:pPr marL="342900" indent="-342900">
              <a:buFontTx/>
              <a:buChar char="-"/>
            </a:pPr>
            <a:r>
              <a:rPr lang="fr-FR" sz="2000" i="1" dirty="0" smtClean="0">
                <a:latin typeface="Century Gothic" pitchFamily="34" charset="0"/>
              </a:rPr>
              <a:t>Le Président ne peut dissoudre la Chambre des représentants</a:t>
            </a:r>
          </a:p>
          <a:p>
            <a:pPr marL="342900" indent="-342900">
              <a:buFontTx/>
              <a:buChar char="-"/>
            </a:pPr>
            <a:r>
              <a:rPr lang="fr-FR" sz="2000" i="1" dirty="0" smtClean="0">
                <a:latin typeface="Century Gothic" pitchFamily="34" charset="0"/>
              </a:rPr>
              <a:t>Le Congrès ne peut pas renverser le gouvernement du Président (sauf cas exceptionnel de l’impeachment en cas de haute trahison)</a:t>
            </a:r>
          </a:p>
          <a:p>
            <a:pPr marL="342900" indent="-342900">
              <a:buFontTx/>
              <a:buChar char="-"/>
            </a:pPr>
            <a:endParaRPr lang="fr-FR" sz="2000" i="1" dirty="0">
              <a:latin typeface="Century Gothic" pitchFamily="34" charset="0"/>
            </a:endParaRPr>
          </a:p>
          <a:p>
            <a:pPr marL="342900" indent="-342900">
              <a:buFont typeface="Arial" charset="0"/>
              <a:buChar char="•"/>
            </a:pPr>
            <a:r>
              <a:rPr lang="fr-FR" sz="2000" b="1" i="1" dirty="0" smtClean="0">
                <a:latin typeface="Century Gothic" pitchFamily="34" charset="0"/>
              </a:rPr>
              <a:t>Le Président et les membres du Congrès ont tous une légitimité populaire qui résulte de leur élection </a:t>
            </a:r>
            <a:r>
              <a:rPr lang="fr-FR" sz="2000" i="1" dirty="0" smtClean="0">
                <a:latin typeface="Century Gothic" pitchFamily="34" charset="0"/>
              </a:rPr>
              <a:t>: ils ont un pouvoir propre qui ne les lie pas directement les uns aux autres (le gouvernement ne dépend pas du Congrès, et le Congrès n’est pas soumis au programme du Président).</a:t>
            </a:r>
          </a:p>
        </p:txBody>
      </p:sp>
    </p:spTree>
    <p:extLst>
      <p:ext uri="{BB962C8B-B14F-4D97-AF65-F5344CB8AC3E}">
        <p14:creationId xmlns:p14="http://schemas.microsoft.com/office/powerpoint/2010/main" val="22175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
        <p:nvSpPr>
          <p:cNvPr id="8" name="Rectangle 7"/>
          <p:cNvSpPr/>
          <p:nvPr/>
        </p:nvSpPr>
        <p:spPr>
          <a:xfrm>
            <a:off x="2102740" y="3302241"/>
            <a:ext cx="7044006" cy="830997"/>
          </a:xfrm>
          <a:prstGeom prst="rect">
            <a:avLst/>
          </a:prstGeom>
        </p:spPr>
        <p:txBody>
          <a:bodyPr wrap="square">
            <a:spAutoFit/>
          </a:bodyPr>
          <a:lstStyle/>
          <a:p>
            <a:r>
              <a:rPr lang="fr-FR" sz="2400" b="1" dirty="0" smtClean="0">
                <a:latin typeface="Century Gothic" pitchFamily="34" charset="0"/>
              </a:rPr>
              <a:t>3. Un système d’équilibre et de collaboration des pouvoirs</a:t>
            </a:r>
            <a:endParaRPr lang="fr-FR" sz="2400" dirty="0"/>
          </a:p>
        </p:txBody>
      </p:sp>
      <p:sp>
        <p:nvSpPr>
          <p:cNvPr id="9" name="Rectangle 8"/>
          <p:cNvSpPr/>
          <p:nvPr/>
        </p:nvSpPr>
        <p:spPr>
          <a:xfrm>
            <a:off x="110250" y="4221088"/>
            <a:ext cx="9036496" cy="2246769"/>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Congrès limite les pouvoirs du Président</a:t>
            </a:r>
          </a:p>
          <a:p>
            <a:pPr marL="342900" indent="-342900">
              <a:buFontTx/>
              <a:buChar char="-"/>
            </a:pPr>
            <a:r>
              <a:rPr lang="fr-FR" sz="2000" dirty="0" smtClean="0">
                <a:latin typeface="Century Gothic" pitchFamily="34" charset="0"/>
              </a:rPr>
              <a:t>Sénat doit donner un avis favorable aux nominations du Président</a:t>
            </a:r>
          </a:p>
          <a:p>
            <a:pPr marL="342900" indent="-342900">
              <a:buFontTx/>
              <a:buChar char="-"/>
            </a:pPr>
            <a:r>
              <a:rPr lang="fr-FR" sz="2000" dirty="0" smtClean="0">
                <a:latin typeface="Century Gothic" pitchFamily="34" charset="0"/>
              </a:rPr>
              <a:t>Sénat doit voter aux 2/3 les traités signés par le Président</a:t>
            </a:r>
          </a:p>
          <a:p>
            <a:pPr marL="342900" indent="-342900">
              <a:buFontTx/>
              <a:buChar char="-"/>
            </a:pPr>
            <a:r>
              <a:rPr lang="fr-FR" sz="2000" dirty="0" smtClean="0">
                <a:latin typeface="Century Gothic" pitchFamily="34" charset="0"/>
              </a:rPr>
              <a:t>Contrôle du budget donc des dépenses du gouvernement (« mur budgétaire »)</a:t>
            </a:r>
          </a:p>
          <a:p>
            <a:pPr marL="342900" indent="-342900">
              <a:buFontTx/>
              <a:buChar char="-"/>
            </a:pPr>
            <a:r>
              <a:rPr lang="fr-FR" sz="2000" dirty="0" smtClean="0">
                <a:latin typeface="Century Gothic" pitchFamily="34" charset="0"/>
              </a:rPr>
              <a:t>Contrôle de l’exécutif (commissions d’enquêtes)</a:t>
            </a:r>
          </a:p>
          <a:p>
            <a:pPr marL="342900" indent="-342900">
              <a:buFontTx/>
              <a:buChar char="-"/>
            </a:pPr>
            <a:r>
              <a:rPr lang="fr-FR" sz="2000" dirty="0" smtClean="0">
                <a:latin typeface="Century Gothic" pitchFamily="34" charset="0"/>
              </a:rPr>
              <a:t>Si raison grave, possibilité de destituer le Président (« impeachment ») </a:t>
            </a:r>
            <a:endParaRPr lang="fr-FR" sz="2000" dirty="0"/>
          </a:p>
        </p:txBody>
      </p:sp>
    </p:spTree>
    <p:extLst>
      <p:ext uri="{BB962C8B-B14F-4D97-AF65-F5344CB8AC3E}">
        <p14:creationId xmlns:p14="http://schemas.microsoft.com/office/powerpoint/2010/main" val="21179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
        <p:nvSpPr>
          <p:cNvPr id="8" name="Rectangle 7"/>
          <p:cNvSpPr/>
          <p:nvPr/>
        </p:nvSpPr>
        <p:spPr>
          <a:xfrm>
            <a:off x="2102740" y="3302241"/>
            <a:ext cx="7044006" cy="830997"/>
          </a:xfrm>
          <a:prstGeom prst="rect">
            <a:avLst/>
          </a:prstGeom>
        </p:spPr>
        <p:txBody>
          <a:bodyPr wrap="square">
            <a:spAutoFit/>
          </a:bodyPr>
          <a:lstStyle/>
          <a:p>
            <a:r>
              <a:rPr lang="fr-FR" sz="2400" b="1" dirty="0" smtClean="0">
                <a:latin typeface="Century Gothic" pitchFamily="34" charset="0"/>
              </a:rPr>
              <a:t>3. Un système d’équilibre et de collaboration des pouvoirs</a:t>
            </a:r>
            <a:endParaRPr lang="fr-FR" sz="2400" dirty="0"/>
          </a:p>
        </p:txBody>
      </p:sp>
      <p:sp>
        <p:nvSpPr>
          <p:cNvPr id="9" name="Rectangle 8"/>
          <p:cNvSpPr/>
          <p:nvPr/>
        </p:nvSpPr>
        <p:spPr>
          <a:xfrm>
            <a:off x="107504" y="4365104"/>
            <a:ext cx="8969231" cy="400110"/>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Congrès limite les pouvoirs du Président</a:t>
            </a:r>
          </a:p>
        </p:txBody>
      </p:sp>
      <p:sp>
        <p:nvSpPr>
          <p:cNvPr id="10" name="Rectangle 9"/>
          <p:cNvSpPr/>
          <p:nvPr/>
        </p:nvSpPr>
        <p:spPr>
          <a:xfrm>
            <a:off x="107504" y="4894112"/>
            <a:ext cx="9003567" cy="707886"/>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Président peut limiter les pouvoirs du Congrès</a:t>
            </a:r>
          </a:p>
          <a:p>
            <a:pPr marL="342900" indent="-342900">
              <a:buFontTx/>
              <a:buChar char="-"/>
            </a:pPr>
            <a:r>
              <a:rPr lang="fr-FR" sz="2000" i="1" dirty="0" smtClean="0">
                <a:latin typeface="Century Gothic" pitchFamily="34" charset="0"/>
              </a:rPr>
              <a:t>Droit de veto sur une loi du Congrès qui ralentit de fait son adoption</a:t>
            </a:r>
          </a:p>
        </p:txBody>
      </p:sp>
    </p:spTree>
    <p:extLst>
      <p:ext uri="{BB962C8B-B14F-4D97-AF65-F5344CB8AC3E}">
        <p14:creationId xmlns:p14="http://schemas.microsoft.com/office/powerpoint/2010/main" val="11427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051720" y="2101623"/>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err="1" smtClean="0">
                <a:latin typeface="Century Gothic" pitchFamily="34" charset="0"/>
              </a:rPr>
              <a:t>monocéphale</a:t>
            </a:r>
            <a:endParaRPr lang="fr-FR" sz="2400" dirty="0"/>
          </a:p>
        </p:txBody>
      </p:sp>
      <p:sp>
        <p:nvSpPr>
          <p:cNvPr id="14" name="Rectangle 13"/>
          <p:cNvSpPr/>
          <p:nvPr/>
        </p:nvSpPr>
        <p:spPr>
          <a:xfrm>
            <a:off x="2067065" y="2688176"/>
            <a:ext cx="7044006" cy="461665"/>
          </a:xfrm>
          <a:prstGeom prst="rect">
            <a:avLst/>
          </a:prstGeom>
        </p:spPr>
        <p:txBody>
          <a:bodyPr wrap="square">
            <a:spAutoFit/>
          </a:bodyPr>
          <a:lstStyle/>
          <a:p>
            <a:r>
              <a:rPr lang="fr-FR" sz="2400" b="1" dirty="0" smtClean="0">
                <a:latin typeface="Century Gothic" pitchFamily="34" charset="0"/>
              </a:rPr>
              <a:t>2. Une séparation dite « rigide » des pouvoirs</a:t>
            </a:r>
            <a:endParaRPr lang="fr-FR" sz="2400" dirty="0"/>
          </a:p>
        </p:txBody>
      </p:sp>
      <p:sp>
        <p:nvSpPr>
          <p:cNvPr id="8" name="Rectangle 7"/>
          <p:cNvSpPr/>
          <p:nvPr/>
        </p:nvSpPr>
        <p:spPr>
          <a:xfrm>
            <a:off x="2102740" y="3302241"/>
            <a:ext cx="7044006" cy="830997"/>
          </a:xfrm>
          <a:prstGeom prst="rect">
            <a:avLst/>
          </a:prstGeom>
        </p:spPr>
        <p:txBody>
          <a:bodyPr wrap="square">
            <a:spAutoFit/>
          </a:bodyPr>
          <a:lstStyle/>
          <a:p>
            <a:r>
              <a:rPr lang="fr-FR" sz="2400" b="1" dirty="0" smtClean="0">
                <a:latin typeface="Century Gothic" pitchFamily="34" charset="0"/>
              </a:rPr>
              <a:t>3. Un système d’équilibre et de collaboration des pouvoirs</a:t>
            </a:r>
            <a:endParaRPr lang="fr-FR" sz="2400" dirty="0"/>
          </a:p>
        </p:txBody>
      </p:sp>
      <p:sp>
        <p:nvSpPr>
          <p:cNvPr id="9" name="Rectangle 8"/>
          <p:cNvSpPr/>
          <p:nvPr/>
        </p:nvSpPr>
        <p:spPr>
          <a:xfrm>
            <a:off x="107504" y="4365104"/>
            <a:ext cx="8969231" cy="400110"/>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Congrès limite les pouvoirs du Président</a:t>
            </a:r>
          </a:p>
        </p:txBody>
      </p:sp>
      <p:sp>
        <p:nvSpPr>
          <p:cNvPr id="10" name="Rectangle 9"/>
          <p:cNvSpPr/>
          <p:nvPr/>
        </p:nvSpPr>
        <p:spPr>
          <a:xfrm>
            <a:off x="107504" y="4894112"/>
            <a:ext cx="9003567" cy="400110"/>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 Président peut limiter les pouvoirs du Congrès</a:t>
            </a:r>
          </a:p>
        </p:txBody>
      </p:sp>
      <p:sp>
        <p:nvSpPr>
          <p:cNvPr id="15" name="Rectangle 14"/>
          <p:cNvSpPr/>
          <p:nvPr/>
        </p:nvSpPr>
        <p:spPr>
          <a:xfrm>
            <a:off x="90335" y="5445224"/>
            <a:ext cx="9003567" cy="1323439"/>
          </a:xfrm>
          <a:prstGeom prst="rect">
            <a:avLst/>
          </a:prstGeom>
        </p:spPr>
        <p:txBody>
          <a:bodyPr wrap="square">
            <a:spAutoFit/>
          </a:bodyPr>
          <a:lstStyle/>
          <a:p>
            <a:pPr marL="342900" indent="-342900">
              <a:buFont typeface="Arial" charset="0"/>
              <a:buChar char="•"/>
            </a:pPr>
            <a:r>
              <a:rPr lang="fr-FR" sz="2000" b="1" i="1" dirty="0" smtClean="0">
                <a:latin typeface="Century Gothic" pitchFamily="34" charset="0"/>
              </a:rPr>
              <a:t>Les risques de blocages institutionnels sont réduits</a:t>
            </a:r>
          </a:p>
          <a:p>
            <a:pPr marL="342900" indent="-342900">
              <a:buFontTx/>
              <a:buChar char="-"/>
            </a:pPr>
            <a:r>
              <a:rPr lang="fr-FR" sz="2000" i="1" dirty="0" smtClean="0">
                <a:latin typeface="Century Gothic" pitchFamily="34" charset="0"/>
              </a:rPr>
              <a:t>Le veto présidentiel peut être contourné par un nouveau vote</a:t>
            </a:r>
          </a:p>
          <a:p>
            <a:pPr marL="342900" indent="-342900">
              <a:buFontTx/>
              <a:buChar char="-"/>
            </a:pPr>
            <a:r>
              <a:rPr lang="fr-FR" sz="2000" i="1" dirty="0" smtClean="0">
                <a:latin typeface="Century Gothic" pitchFamily="34" charset="0"/>
              </a:rPr>
              <a:t>Les élections de mi-mandat présidentiel ne permettent qu’une « cohabitation » courte (2 ans)</a:t>
            </a:r>
            <a:endParaRPr lang="fr-FR" sz="2000" b="1" i="1" dirty="0" smtClean="0">
              <a:latin typeface="Century Gothic" pitchFamily="34" charset="0"/>
            </a:endParaRPr>
          </a:p>
        </p:txBody>
      </p:sp>
    </p:spTree>
    <p:extLst>
      <p:ext uri="{BB962C8B-B14F-4D97-AF65-F5344CB8AC3E}">
        <p14:creationId xmlns:p14="http://schemas.microsoft.com/office/powerpoint/2010/main" val="41421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10"/>
          <a:stretch/>
        </p:blipFill>
        <p:spPr bwMode="auto">
          <a:xfrm>
            <a:off x="1403648" y="0"/>
            <a:ext cx="59119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776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16631"/>
            <a:ext cx="4464496" cy="669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2122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452438"/>
            <a:ext cx="714375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1600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3250" name="Picture 2" descr="a.jpg"/>
          <p:cNvPicPr>
            <a:picLocks noChangeAspect="1" noChangeArrowheads="1"/>
          </p:cNvPicPr>
          <p:nvPr/>
        </p:nvPicPr>
        <p:blipFill>
          <a:blip r:embed="rId2"/>
          <a:srcRect/>
          <a:stretch>
            <a:fillRect/>
          </a:stretch>
        </p:blipFill>
        <p:spPr bwMode="auto">
          <a:xfrm>
            <a:off x="0" y="250054"/>
            <a:ext cx="9144000" cy="6465094"/>
          </a:xfrm>
          <a:prstGeom prst="rect">
            <a:avLst/>
          </a:prstGeom>
          <a:noFill/>
        </p:spPr>
      </p:pic>
      <p:pic>
        <p:nvPicPr>
          <p:cNvPr id="53252" name="Picture 4" descr="Résultat de recherche d'images pour &quot;nkm&quot;"/>
          <p:cNvPicPr>
            <a:picLocks noChangeAspect="1" noChangeArrowheads="1"/>
          </p:cNvPicPr>
          <p:nvPr/>
        </p:nvPicPr>
        <p:blipFill>
          <a:blip r:embed="rId3"/>
          <a:srcRect/>
          <a:stretch>
            <a:fillRect/>
          </a:stretch>
        </p:blipFill>
        <p:spPr bwMode="auto">
          <a:xfrm>
            <a:off x="0" y="0"/>
            <a:ext cx="1895810" cy="107154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54008"/>
            <a:ext cx="7128791" cy="3099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2304804361"/>
              </p:ext>
            </p:extLst>
          </p:nvPr>
        </p:nvGraphicFramePr>
        <p:xfrm>
          <a:off x="251520" y="3284984"/>
          <a:ext cx="8640960" cy="1584960"/>
        </p:xfrm>
        <a:graphic>
          <a:graphicData uri="http://schemas.openxmlformats.org/drawingml/2006/table">
            <a:tbl>
              <a:tblPr firstRow="1" bandRow="1">
                <a:tableStyleId>{69012ECD-51FC-41F1-AA8D-1B2483CD663E}</a:tableStyleId>
              </a:tblPr>
              <a:tblGrid>
                <a:gridCol w="2658757"/>
                <a:gridCol w="2732611"/>
                <a:gridCol w="3249592"/>
              </a:tblGrid>
              <a:tr h="370840">
                <a:tc>
                  <a:txBody>
                    <a:bodyPr/>
                    <a:lstStyle/>
                    <a:p>
                      <a:pPr algn="ctr"/>
                      <a:r>
                        <a:rPr lang="fr-FR" sz="2000" dirty="0" smtClean="0"/>
                        <a:t>Qui gouverne ?</a:t>
                      </a:r>
                      <a:endParaRPr lang="fr-FR"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Pour le bien commun</a:t>
                      </a:r>
                      <a:endParaRPr lang="fr-FR"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Formes</a:t>
                      </a:r>
                      <a:r>
                        <a:rPr lang="fr-FR" sz="2000" baseline="0" dirty="0" smtClean="0"/>
                        <a:t> déviantes</a:t>
                      </a:r>
                      <a:endParaRPr lang="fr-FR"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370840">
                <a:tc>
                  <a:txBody>
                    <a:bodyPr/>
                    <a:lstStyle/>
                    <a:p>
                      <a:pPr algn="ctr"/>
                      <a:r>
                        <a:rPr lang="fr-FR" sz="2000" dirty="0" smtClean="0">
                          <a:solidFill>
                            <a:schemeClr val="bg1"/>
                          </a:solidFill>
                        </a:rPr>
                        <a:t>(nb</a:t>
                      </a:r>
                      <a:r>
                        <a:rPr lang="fr-FR" sz="2000" baseline="0" dirty="0" smtClean="0">
                          <a:solidFill>
                            <a:schemeClr val="bg1"/>
                          </a:solidFill>
                        </a:rPr>
                        <a:t> de magistrats)</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fr-FR" sz="2000" dirty="0" smtClean="0">
                          <a:solidFill>
                            <a:schemeClr val="bg1"/>
                          </a:solidFill>
                        </a:rPr>
                        <a:t>(pouvoir juste)</a:t>
                      </a:r>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fr-FR" sz="2000" b="0" dirty="0" smtClean="0">
                          <a:solidFill>
                            <a:schemeClr val="bg1"/>
                          </a:solidFill>
                        </a:rPr>
                        <a:t>(pouvoir injuste)</a:t>
                      </a:r>
                      <a:endParaRPr lang="fr-FR" sz="2000" b="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b="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4" name="ZoneTexte 3"/>
          <p:cNvSpPr txBox="1"/>
          <p:nvPr/>
        </p:nvSpPr>
        <p:spPr>
          <a:xfrm>
            <a:off x="395536" y="332656"/>
            <a:ext cx="1728192" cy="923330"/>
          </a:xfrm>
          <a:prstGeom prst="rect">
            <a:avLst/>
          </a:prstGeom>
          <a:noFill/>
        </p:spPr>
        <p:txBody>
          <a:bodyPr wrap="square" rtlCol="0">
            <a:spAutoFit/>
          </a:bodyPr>
          <a:lstStyle/>
          <a:p>
            <a:r>
              <a:rPr lang="fr-FR" sz="3600" b="1" dirty="0" smtClean="0">
                <a:solidFill>
                  <a:schemeClr val="bg1"/>
                </a:solidFill>
              </a:rPr>
              <a:t>Aristote</a:t>
            </a:r>
            <a:endParaRPr lang="fr-FR" b="1" dirty="0" smtClean="0">
              <a:solidFill>
                <a:schemeClr val="bg1"/>
              </a:solidFill>
            </a:endParaRPr>
          </a:p>
          <a:p>
            <a:r>
              <a:rPr lang="fr-FR" b="1" dirty="0" smtClean="0">
                <a:solidFill>
                  <a:schemeClr val="bg1"/>
                </a:solidFill>
              </a:rPr>
              <a:t>IVe siècle av. JC</a:t>
            </a:r>
            <a:endParaRPr lang="fr-FR" b="1" dirty="0">
              <a:solidFill>
                <a:schemeClr val="bg1"/>
              </a:solidFill>
            </a:endParaRPr>
          </a:p>
        </p:txBody>
      </p:sp>
      <p:sp>
        <p:nvSpPr>
          <p:cNvPr id="6" name="ZoneTexte 5"/>
          <p:cNvSpPr txBox="1"/>
          <p:nvPr/>
        </p:nvSpPr>
        <p:spPr>
          <a:xfrm>
            <a:off x="395536" y="1383159"/>
            <a:ext cx="2376264" cy="461665"/>
          </a:xfrm>
          <a:prstGeom prst="rect">
            <a:avLst/>
          </a:prstGeom>
          <a:noFill/>
        </p:spPr>
        <p:txBody>
          <a:bodyPr wrap="square" rtlCol="0">
            <a:spAutoFit/>
          </a:bodyPr>
          <a:lstStyle/>
          <a:p>
            <a:r>
              <a:rPr lang="fr-FR" sz="2400" i="1" dirty="0" smtClean="0">
                <a:solidFill>
                  <a:schemeClr val="bg1"/>
                </a:solidFill>
              </a:rPr>
              <a:t>Disciple de Platon</a:t>
            </a:r>
            <a:endParaRPr lang="fr-FR" sz="1200" i="1" dirty="0">
              <a:solidFill>
                <a:schemeClr val="bg1"/>
              </a:solidFill>
            </a:endParaRPr>
          </a:p>
        </p:txBody>
      </p:sp>
      <p:cxnSp>
        <p:nvCxnSpPr>
          <p:cNvPr id="3" name="Connecteur droit avec flèche 2"/>
          <p:cNvCxnSpPr/>
          <p:nvPr/>
        </p:nvCxnSpPr>
        <p:spPr>
          <a:xfrm>
            <a:off x="7236296" y="4077072"/>
            <a:ext cx="0" cy="7200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6300192" y="4869160"/>
            <a:ext cx="1872208" cy="1584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Sociétés despotiques</a:t>
            </a:r>
          </a:p>
          <a:p>
            <a:pPr algn="ctr"/>
            <a:r>
              <a:rPr lang="fr-FR" sz="2400" dirty="0" smtClean="0"/>
              <a:t>(= intérêts particuliers)</a:t>
            </a:r>
            <a:endParaRPr lang="fr-FR" sz="2400" dirty="0"/>
          </a:p>
        </p:txBody>
      </p:sp>
      <p:cxnSp>
        <p:nvCxnSpPr>
          <p:cNvPr id="10" name="Connecteur droit avec flèche 9"/>
          <p:cNvCxnSpPr/>
          <p:nvPr/>
        </p:nvCxnSpPr>
        <p:spPr>
          <a:xfrm>
            <a:off x="4211960" y="4077072"/>
            <a:ext cx="0" cy="7200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Rectangle 10"/>
          <p:cNvSpPr/>
          <p:nvPr/>
        </p:nvSpPr>
        <p:spPr>
          <a:xfrm>
            <a:off x="3375837" y="4847738"/>
            <a:ext cx="1872208"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Sociétés républicaines</a:t>
            </a:r>
            <a:endParaRPr lang="fr-FR" sz="2400" dirty="0"/>
          </a:p>
        </p:txBody>
      </p:sp>
    </p:spTree>
    <p:extLst>
      <p:ext uri="{BB962C8B-B14F-4D97-AF65-F5344CB8AC3E}">
        <p14:creationId xmlns:p14="http://schemas.microsoft.com/office/powerpoint/2010/main" val="179967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5298" name="Picture 2" descr="c.jpg"/>
          <p:cNvPicPr>
            <a:picLocks noChangeAspect="1" noChangeArrowheads="1"/>
          </p:cNvPicPr>
          <p:nvPr/>
        </p:nvPicPr>
        <p:blipFill>
          <a:blip r:embed="rId2"/>
          <a:srcRect/>
          <a:stretch>
            <a:fillRect/>
          </a:stretch>
        </p:blipFill>
        <p:spPr bwMode="auto">
          <a:xfrm>
            <a:off x="0" y="1207178"/>
            <a:ext cx="9143999" cy="482212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Tree>
    <p:extLst>
      <p:ext uri="{BB962C8B-B14F-4D97-AF65-F5344CB8AC3E}">
        <p14:creationId xmlns:p14="http://schemas.microsoft.com/office/powerpoint/2010/main" val="8733286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Tree>
    <p:extLst>
      <p:ext uri="{BB962C8B-B14F-4D97-AF65-F5344CB8AC3E}">
        <p14:creationId xmlns:p14="http://schemas.microsoft.com/office/powerpoint/2010/main" val="3053735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a:t>
            </a:r>
            <a:r>
              <a:rPr lang="fr-FR" sz="2400" b="1" dirty="0" smtClean="0">
                <a:solidFill>
                  <a:srgbClr val="FF0000"/>
                </a:solidFill>
                <a:latin typeface="Century Gothic" pitchFamily="34" charset="0"/>
              </a:rPr>
              <a:t>bi</a:t>
            </a:r>
            <a:r>
              <a:rPr lang="fr-FR" sz="2400" b="1" dirty="0" smtClean="0">
                <a:solidFill>
                  <a:schemeClr val="accent1"/>
                </a:solidFill>
                <a:latin typeface="Century Gothic" pitchFamily="34" charset="0"/>
              </a:rPr>
              <a:t>céphale</a:t>
            </a:r>
            <a:endParaRPr lang="fr-FR" sz="2400" dirty="0">
              <a:solidFill>
                <a:schemeClr val="accent1"/>
              </a:solidFill>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cxnSp>
        <p:nvCxnSpPr>
          <p:cNvPr id="9" name="Connecteur droit avec flèche 8"/>
          <p:cNvCxnSpPr/>
          <p:nvPr/>
        </p:nvCxnSpPr>
        <p:spPr>
          <a:xfrm flipH="1">
            <a:off x="4415022" y="3179515"/>
            <a:ext cx="1" cy="36004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5138936" y="3570332"/>
            <a:ext cx="925618" cy="461665"/>
          </a:xfrm>
          <a:prstGeom prst="rect">
            <a:avLst/>
          </a:prstGeom>
        </p:spPr>
        <p:txBody>
          <a:bodyPr wrap="square">
            <a:spAutoFit/>
          </a:bodyPr>
          <a:lstStyle/>
          <a:p>
            <a:pPr algn="ctr"/>
            <a:r>
              <a:rPr lang="fr-FR" sz="2400" b="1" i="1" dirty="0" smtClean="0">
                <a:solidFill>
                  <a:schemeClr val="accent1">
                    <a:lumMod val="75000"/>
                  </a:schemeClr>
                </a:solidFill>
                <a:latin typeface="Century Gothic" pitchFamily="34" charset="0"/>
              </a:rPr>
              <a:t>tête</a:t>
            </a:r>
            <a:endParaRPr lang="fr-FR" sz="2400" b="1" i="1" dirty="0">
              <a:solidFill>
                <a:schemeClr val="accent1">
                  <a:lumMod val="75000"/>
                </a:schemeClr>
              </a:solidFill>
            </a:endParaRPr>
          </a:p>
        </p:txBody>
      </p:sp>
      <p:sp>
        <p:nvSpPr>
          <p:cNvPr id="16" name="Rectangle 15"/>
          <p:cNvSpPr/>
          <p:nvPr/>
        </p:nvSpPr>
        <p:spPr>
          <a:xfrm>
            <a:off x="4150486" y="3539555"/>
            <a:ext cx="486030" cy="523220"/>
          </a:xfrm>
          <a:prstGeom prst="rect">
            <a:avLst/>
          </a:prstGeom>
        </p:spPr>
        <p:txBody>
          <a:bodyPr wrap="none">
            <a:spAutoFit/>
          </a:bodyPr>
          <a:lstStyle/>
          <a:p>
            <a:pPr algn="ctr"/>
            <a:r>
              <a:rPr lang="fr-FR" sz="2800" b="1" i="1" dirty="0">
                <a:solidFill>
                  <a:srgbClr val="FF0000"/>
                </a:solidFill>
                <a:latin typeface="Century Gothic" pitchFamily="34" charset="0"/>
              </a:rPr>
              <a:t>1 </a:t>
            </a:r>
            <a:endParaRPr lang="fr-FR" sz="2000" dirty="0">
              <a:solidFill>
                <a:srgbClr val="FF0000"/>
              </a:solidFill>
            </a:endParaRPr>
          </a:p>
        </p:txBody>
      </p:sp>
      <p:cxnSp>
        <p:nvCxnSpPr>
          <p:cNvPr id="17" name="Connecteur droit avec flèche 16"/>
          <p:cNvCxnSpPr/>
          <p:nvPr/>
        </p:nvCxnSpPr>
        <p:spPr>
          <a:xfrm flipH="1">
            <a:off x="5560857" y="3151895"/>
            <a:ext cx="1" cy="360040"/>
          </a:xfrm>
          <a:prstGeom prst="straightConnector1">
            <a:avLst/>
          </a:prstGeom>
          <a:ln>
            <a:solidFill>
              <a:schemeClr val="tx2"/>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6914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9" name="Rectangle 8"/>
          <p:cNvSpPr/>
          <p:nvPr/>
        </p:nvSpPr>
        <p:spPr>
          <a:xfrm>
            <a:off x="1277017" y="3609019"/>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3" name="Rectangle 2"/>
          <p:cNvSpPr/>
          <p:nvPr/>
        </p:nvSpPr>
        <p:spPr>
          <a:xfrm>
            <a:off x="4716016" y="3573016"/>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5" name="Différent de 4"/>
          <p:cNvSpPr/>
          <p:nvPr/>
        </p:nvSpPr>
        <p:spPr>
          <a:xfrm>
            <a:off x="3851920" y="3645024"/>
            <a:ext cx="720080" cy="389656"/>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 name="Connecteur droit avec flèche 6"/>
          <p:cNvCxnSpPr/>
          <p:nvPr/>
        </p:nvCxnSpPr>
        <p:spPr>
          <a:xfrm>
            <a:off x="2267744" y="4034680"/>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Connecteur droit avec flèche 13"/>
          <p:cNvCxnSpPr/>
          <p:nvPr/>
        </p:nvCxnSpPr>
        <p:spPr>
          <a:xfrm>
            <a:off x="6300192" y="4028663"/>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899592" y="4581128"/>
            <a:ext cx="2809735" cy="1200329"/>
          </a:xfrm>
          <a:prstGeom prst="rect">
            <a:avLst/>
          </a:prstGeom>
        </p:spPr>
        <p:txBody>
          <a:bodyPr wrap="square">
            <a:spAutoFit/>
          </a:bodyPr>
          <a:lstStyle/>
          <a:p>
            <a:pPr algn="ctr"/>
            <a:r>
              <a:rPr lang="fr-FR" sz="2400" dirty="0" smtClean="0">
                <a:latin typeface="Century Gothic" pitchFamily="34" charset="0"/>
              </a:rPr>
              <a:t>Élu (Président)</a:t>
            </a:r>
          </a:p>
          <a:p>
            <a:pPr algn="ctr"/>
            <a:r>
              <a:rPr lang="fr-FR" sz="2400" dirty="0" smtClean="0">
                <a:latin typeface="Century Gothic" pitchFamily="34" charset="0"/>
              </a:rPr>
              <a:t>ou non (Monarque)</a:t>
            </a:r>
            <a:endParaRPr lang="fr-FR" sz="2400" dirty="0"/>
          </a:p>
        </p:txBody>
      </p:sp>
      <p:sp>
        <p:nvSpPr>
          <p:cNvPr id="17" name="Rectangle 16"/>
          <p:cNvSpPr/>
          <p:nvPr/>
        </p:nvSpPr>
        <p:spPr>
          <a:xfrm>
            <a:off x="5955845" y="4653136"/>
            <a:ext cx="848404" cy="461665"/>
          </a:xfrm>
          <a:prstGeom prst="rect">
            <a:avLst/>
          </a:prstGeom>
        </p:spPr>
        <p:txBody>
          <a:bodyPr wrap="square">
            <a:spAutoFit/>
          </a:bodyPr>
          <a:lstStyle/>
          <a:p>
            <a:pPr algn="ctr"/>
            <a:r>
              <a:rPr lang="fr-FR" sz="2400" dirty="0" smtClean="0">
                <a:latin typeface="Century Gothic" pitchFamily="34" charset="0"/>
              </a:rPr>
              <a:t>Élu</a:t>
            </a:r>
            <a:endParaRPr lang="fr-FR" sz="2400" dirty="0"/>
          </a:p>
        </p:txBody>
      </p:sp>
    </p:spTree>
    <p:extLst>
      <p:ext uri="{BB962C8B-B14F-4D97-AF65-F5344CB8AC3E}">
        <p14:creationId xmlns:p14="http://schemas.microsoft.com/office/powerpoint/2010/main" val="5190823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57" b="16169"/>
          <a:stretch/>
        </p:blipFill>
        <p:spPr bwMode="auto">
          <a:xfrm>
            <a:off x="44604" y="3811362"/>
            <a:ext cx="1071563" cy="7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236" b="13817"/>
          <a:stretch/>
        </p:blipFill>
        <p:spPr bwMode="auto">
          <a:xfrm>
            <a:off x="74895" y="5142112"/>
            <a:ext cx="1045286" cy="752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4" y="2220594"/>
            <a:ext cx="1077567" cy="7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16327"/>
          <a:stretch/>
        </p:blipFill>
        <p:spPr bwMode="auto">
          <a:xfrm>
            <a:off x="42199" y="804537"/>
            <a:ext cx="1058425" cy="71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5298" r="13793" b="20565"/>
          <a:stretch/>
        </p:blipFill>
        <p:spPr bwMode="auto">
          <a:xfrm>
            <a:off x="1506347" y="804537"/>
            <a:ext cx="1174376"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771912" y="814560"/>
            <a:ext cx="1986530" cy="594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Reine d’Angleterre</a:t>
            </a:r>
          </a:p>
          <a:p>
            <a:pPr algn="ctr"/>
            <a:r>
              <a:rPr lang="fr-FR" dirty="0" smtClean="0">
                <a:solidFill>
                  <a:schemeClr val="tx1"/>
                </a:solidFill>
              </a:rPr>
              <a:t>Elisabeth II</a:t>
            </a:r>
            <a:endParaRPr lang="fr-FR" dirty="0">
              <a:solidFill>
                <a:schemeClr val="tx1"/>
              </a:solidFill>
            </a:endParaRPr>
          </a:p>
        </p:txBody>
      </p:sp>
      <p:pic>
        <p:nvPicPr>
          <p:cNvPr id="1034"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34" r="36958" b="23890"/>
          <a:stretch/>
        </p:blipFill>
        <p:spPr bwMode="auto">
          <a:xfrm>
            <a:off x="1517497" y="2272903"/>
            <a:ext cx="1174376" cy="127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40728" y="2208929"/>
            <a:ext cx="152432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Roi d’Espagne</a:t>
            </a:r>
          </a:p>
          <a:p>
            <a:pPr algn="ctr"/>
            <a:r>
              <a:rPr lang="fr-FR" dirty="0" smtClean="0">
                <a:solidFill>
                  <a:schemeClr val="tx1"/>
                </a:solidFill>
              </a:rPr>
              <a:t>Felipe VI</a:t>
            </a:r>
            <a:endParaRPr lang="fr-FR" dirty="0">
              <a:solidFill>
                <a:schemeClr val="tx1"/>
              </a:solidFill>
            </a:endParaRPr>
          </a:p>
        </p:txBody>
      </p:sp>
      <p:pic>
        <p:nvPicPr>
          <p:cNvPr id="1036"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986" t="4553" r="15948" b="12104"/>
          <a:stretch/>
        </p:blipFill>
        <p:spPr bwMode="auto">
          <a:xfrm>
            <a:off x="1509144" y="3811362"/>
            <a:ext cx="1181379" cy="10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38986" y="3830134"/>
            <a:ext cx="2475229" cy="646331"/>
          </a:xfrm>
          <a:prstGeom prst="rect">
            <a:avLst/>
          </a:prstGeom>
        </p:spPr>
        <p:txBody>
          <a:bodyPr wrap="none">
            <a:spAutoFit/>
          </a:bodyPr>
          <a:lstStyle/>
          <a:p>
            <a:r>
              <a:rPr lang="fr-FR" b="1" dirty="0" smtClean="0"/>
              <a:t>Président fédéral</a:t>
            </a:r>
          </a:p>
          <a:p>
            <a:r>
              <a:rPr lang="fr-FR" dirty="0" smtClean="0"/>
              <a:t>Frank-Walter </a:t>
            </a:r>
            <a:r>
              <a:rPr lang="fr-FR" dirty="0" err="1"/>
              <a:t>Steinmeier</a:t>
            </a:r>
            <a:endParaRPr lang="fr-FR" dirty="0"/>
          </a:p>
        </p:txBody>
      </p:sp>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r="14064" b="21962"/>
          <a:stretch/>
        </p:blipFill>
        <p:spPr bwMode="auto">
          <a:xfrm>
            <a:off x="1560296" y="5142112"/>
            <a:ext cx="1131774"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771913" y="5153714"/>
            <a:ext cx="2130546" cy="923330"/>
          </a:xfrm>
          <a:prstGeom prst="rect">
            <a:avLst/>
          </a:prstGeom>
        </p:spPr>
        <p:txBody>
          <a:bodyPr wrap="square">
            <a:spAutoFit/>
          </a:bodyPr>
          <a:lstStyle/>
          <a:p>
            <a:r>
              <a:rPr lang="fr-FR" b="1" dirty="0" smtClean="0"/>
              <a:t>Président de la République d’Italie</a:t>
            </a:r>
          </a:p>
          <a:p>
            <a:r>
              <a:rPr lang="fr-FR" dirty="0"/>
              <a:t>Sergio </a:t>
            </a:r>
            <a:r>
              <a:rPr lang="fr-FR" dirty="0" err="1"/>
              <a:t>Mattarella</a:t>
            </a:r>
            <a:endParaRPr lang="fr-FR" dirty="0"/>
          </a:p>
        </p:txBody>
      </p:sp>
      <p:sp>
        <p:nvSpPr>
          <p:cNvPr id="9" name="Rectangle 8"/>
          <p:cNvSpPr/>
          <p:nvPr/>
        </p:nvSpPr>
        <p:spPr>
          <a:xfrm>
            <a:off x="1475657" y="245568"/>
            <a:ext cx="372948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CHEFS D’ETAT</a:t>
            </a:r>
            <a:endParaRPr lang="fr-FR" b="1" dirty="0">
              <a:latin typeface="Century Gothic" panose="020B0502020202020204" pitchFamily="34" charset="0"/>
            </a:endParaRPr>
          </a:p>
        </p:txBody>
      </p:sp>
    </p:spTree>
    <p:extLst>
      <p:ext uri="{BB962C8B-B14F-4D97-AF65-F5344CB8AC3E}">
        <p14:creationId xmlns:p14="http://schemas.microsoft.com/office/powerpoint/2010/main" val="344044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57" b="16169"/>
          <a:stretch/>
        </p:blipFill>
        <p:spPr bwMode="auto">
          <a:xfrm>
            <a:off x="44604" y="3811362"/>
            <a:ext cx="1071563" cy="7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236" b="13817"/>
          <a:stretch/>
        </p:blipFill>
        <p:spPr bwMode="auto">
          <a:xfrm>
            <a:off x="74895" y="5142112"/>
            <a:ext cx="1045286" cy="752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4" y="2220594"/>
            <a:ext cx="1077567" cy="7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16327"/>
          <a:stretch/>
        </p:blipFill>
        <p:spPr bwMode="auto">
          <a:xfrm>
            <a:off x="42199" y="804537"/>
            <a:ext cx="1058425" cy="71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5298" r="13793" b="20565"/>
          <a:stretch/>
        </p:blipFill>
        <p:spPr bwMode="auto">
          <a:xfrm>
            <a:off x="1506347" y="804537"/>
            <a:ext cx="1174376"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771912" y="814560"/>
            <a:ext cx="1986530" cy="594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Reine d’Angleterre</a:t>
            </a:r>
          </a:p>
          <a:p>
            <a:pPr algn="ctr"/>
            <a:r>
              <a:rPr lang="fr-FR" dirty="0" smtClean="0">
                <a:solidFill>
                  <a:schemeClr val="tx1"/>
                </a:solidFill>
              </a:rPr>
              <a:t>Elisabeth II</a:t>
            </a:r>
            <a:endParaRPr lang="fr-FR" dirty="0">
              <a:solidFill>
                <a:schemeClr val="tx1"/>
              </a:solidFill>
            </a:endParaRPr>
          </a:p>
        </p:txBody>
      </p:sp>
      <p:pic>
        <p:nvPicPr>
          <p:cNvPr id="1034"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34" r="36958" b="23890"/>
          <a:stretch/>
        </p:blipFill>
        <p:spPr bwMode="auto">
          <a:xfrm>
            <a:off x="1517497" y="2272903"/>
            <a:ext cx="1174376" cy="127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40728" y="2208929"/>
            <a:ext cx="152432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Roi d’Espagne</a:t>
            </a:r>
          </a:p>
          <a:p>
            <a:pPr algn="ctr"/>
            <a:r>
              <a:rPr lang="fr-FR" dirty="0" smtClean="0">
                <a:solidFill>
                  <a:schemeClr val="tx1"/>
                </a:solidFill>
              </a:rPr>
              <a:t>Felipe VI</a:t>
            </a:r>
            <a:endParaRPr lang="fr-FR" dirty="0">
              <a:solidFill>
                <a:schemeClr val="tx1"/>
              </a:solidFill>
            </a:endParaRPr>
          </a:p>
        </p:txBody>
      </p:sp>
      <p:pic>
        <p:nvPicPr>
          <p:cNvPr id="1036"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986" t="4553" r="15948" b="12104"/>
          <a:stretch/>
        </p:blipFill>
        <p:spPr bwMode="auto">
          <a:xfrm>
            <a:off x="1509144" y="3811362"/>
            <a:ext cx="1181379" cy="10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38986" y="3830134"/>
            <a:ext cx="2475229" cy="646331"/>
          </a:xfrm>
          <a:prstGeom prst="rect">
            <a:avLst/>
          </a:prstGeom>
        </p:spPr>
        <p:txBody>
          <a:bodyPr wrap="none">
            <a:spAutoFit/>
          </a:bodyPr>
          <a:lstStyle/>
          <a:p>
            <a:r>
              <a:rPr lang="fr-FR" b="1" dirty="0" smtClean="0"/>
              <a:t>Président fédéral</a:t>
            </a:r>
          </a:p>
          <a:p>
            <a:r>
              <a:rPr lang="fr-FR" dirty="0" smtClean="0"/>
              <a:t>Frank-Walter </a:t>
            </a:r>
            <a:r>
              <a:rPr lang="fr-FR" dirty="0" err="1"/>
              <a:t>Steinmeier</a:t>
            </a:r>
            <a:endParaRPr lang="fr-FR" dirty="0"/>
          </a:p>
        </p:txBody>
      </p:sp>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r="14064" b="21962"/>
          <a:stretch/>
        </p:blipFill>
        <p:spPr bwMode="auto">
          <a:xfrm>
            <a:off x="1560296" y="5142112"/>
            <a:ext cx="1131774"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771913" y="5153714"/>
            <a:ext cx="2130546" cy="923330"/>
          </a:xfrm>
          <a:prstGeom prst="rect">
            <a:avLst/>
          </a:prstGeom>
        </p:spPr>
        <p:txBody>
          <a:bodyPr wrap="square">
            <a:spAutoFit/>
          </a:bodyPr>
          <a:lstStyle/>
          <a:p>
            <a:r>
              <a:rPr lang="fr-FR" b="1" dirty="0" smtClean="0"/>
              <a:t>Président de la République d’Italie</a:t>
            </a:r>
          </a:p>
          <a:p>
            <a:r>
              <a:rPr lang="fr-FR" dirty="0"/>
              <a:t>Sergio </a:t>
            </a:r>
            <a:r>
              <a:rPr lang="fr-FR" dirty="0" err="1"/>
              <a:t>Mattarella</a:t>
            </a:r>
            <a:endParaRPr lang="fr-FR" dirty="0"/>
          </a:p>
        </p:txBody>
      </p:sp>
      <p:sp>
        <p:nvSpPr>
          <p:cNvPr id="9" name="Rectangle 8"/>
          <p:cNvSpPr/>
          <p:nvPr/>
        </p:nvSpPr>
        <p:spPr>
          <a:xfrm>
            <a:off x="1475657" y="245568"/>
            <a:ext cx="372948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CHEFS D’ETAT</a:t>
            </a:r>
            <a:endParaRPr lang="fr-FR" b="1" dirty="0">
              <a:latin typeface="Century Gothic" panose="020B0502020202020204" pitchFamily="34" charset="0"/>
            </a:endParaRPr>
          </a:p>
        </p:txBody>
      </p:sp>
      <p:sp>
        <p:nvSpPr>
          <p:cNvPr id="4" name="Rectangle 3"/>
          <p:cNvSpPr/>
          <p:nvPr/>
        </p:nvSpPr>
        <p:spPr>
          <a:xfrm>
            <a:off x="5242655" y="5372975"/>
            <a:ext cx="3987279" cy="1323439"/>
          </a:xfrm>
          <a:prstGeom prst="rect">
            <a:avLst/>
          </a:prstGeom>
          <a:solidFill>
            <a:schemeClr val="accent3">
              <a:lumMod val="60000"/>
              <a:lumOff val="40000"/>
            </a:schemeClr>
          </a:solidFill>
        </p:spPr>
        <p:txBody>
          <a:bodyPr wrap="square">
            <a:spAutoFit/>
          </a:bodyPr>
          <a:lstStyle/>
          <a:p>
            <a:r>
              <a:rPr lang="fr-FR" sz="2000" b="1" dirty="0" smtClean="0">
                <a:latin typeface="Century Gothic" panose="020B0502020202020204" pitchFamily="34" charset="0"/>
              </a:rPr>
              <a:t>“Le </a:t>
            </a:r>
            <a:r>
              <a:rPr lang="fr-FR" sz="2000" b="1" dirty="0">
                <a:latin typeface="Century Gothic" panose="020B0502020202020204" pitchFamily="34" charset="0"/>
              </a:rPr>
              <a:t>président de la République est le chef de l'État et représente l'unité </a:t>
            </a:r>
            <a:r>
              <a:rPr lang="fr-FR" sz="2000" b="1" dirty="0" smtClean="0">
                <a:latin typeface="Century Gothic" panose="020B0502020202020204" pitchFamily="34" charset="0"/>
              </a:rPr>
              <a:t>nationale”.</a:t>
            </a:r>
          </a:p>
          <a:p>
            <a:pPr algn="r"/>
            <a:r>
              <a:rPr lang="fr-FR" sz="1400" dirty="0" smtClean="0">
                <a:latin typeface="Century Gothic" panose="020B0502020202020204" pitchFamily="34" charset="0"/>
              </a:rPr>
              <a:t>(Titre II, article 87 - 1947)</a:t>
            </a:r>
            <a:r>
              <a:rPr lang="fr-FR" sz="2000" b="1" dirty="0">
                <a:latin typeface="Century Gothic" panose="020B0502020202020204" pitchFamily="34" charset="0"/>
              </a:rPr>
              <a:t> </a:t>
            </a:r>
          </a:p>
        </p:txBody>
      </p:sp>
      <p:sp>
        <p:nvSpPr>
          <p:cNvPr id="5" name="Rectangle 4"/>
          <p:cNvSpPr/>
          <p:nvPr/>
        </p:nvSpPr>
        <p:spPr>
          <a:xfrm>
            <a:off x="5242655" y="3853631"/>
            <a:ext cx="3772912" cy="1261884"/>
          </a:xfrm>
          <a:prstGeom prst="rect">
            <a:avLst/>
          </a:prstGeom>
          <a:solidFill>
            <a:srgbClr val="FFC000"/>
          </a:solidFill>
        </p:spPr>
        <p:txBody>
          <a:bodyPr wrap="square">
            <a:spAutoFit/>
          </a:bodyPr>
          <a:lstStyle/>
          <a:p>
            <a:r>
              <a:rPr lang="fr-FR" sz="2000" b="1" dirty="0" smtClean="0">
                <a:latin typeface="Century Gothic" panose="020B0502020202020204" pitchFamily="34" charset="0"/>
              </a:rPr>
              <a:t>“Le </a:t>
            </a:r>
            <a:r>
              <a:rPr lang="fr-FR" sz="2000" b="1" dirty="0">
                <a:latin typeface="Century Gothic" panose="020B0502020202020204" pitchFamily="34" charset="0"/>
              </a:rPr>
              <a:t>Président fédéral représente la Fédération sur le plan international</a:t>
            </a:r>
            <a:r>
              <a:rPr lang="fr-FR" sz="2000" b="1" dirty="0" smtClean="0">
                <a:latin typeface="Century Gothic" panose="020B0502020202020204" pitchFamily="34" charset="0"/>
              </a:rPr>
              <a:t>.”</a:t>
            </a:r>
          </a:p>
          <a:p>
            <a:pPr algn="r"/>
            <a:r>
              <a:rPr lang="fr-FR" sz="1400" dirty="0" smtClean="0">
                <a:latin typeface="Century Gothic" panose="020B0502020202020204" pitchFamily="34" charset="0"/>
              </a:rPr>
              <a:t>(V, article 59 - 1949)</a:t>
            </a:r>
            <a:endParaRPr lang="fr-FR" sz="1400" dirty="0">
              <a:latin typeface="Century Gothic" panose="020B0502020202020204" pitchFamily="34" charset="0"/>
            </a:endParaRPr>
          </a:p>
        </p:txBody>
      </p:sp>
      <p:sp>
        <p:nvSpPr>
          <p:cNvPr id="6" name="Rectangle 5"/>
          <p:cNvSpPr/>
          <p:nvPr/>
        </p:nvSpPr>
        <p:spPr>
          <a:xfrm>
            <a:off x="4235096" y="2220594"/>
            <a:ext cx="4780471" cy="1415772"/>
          </a:xfrm>
          <a:prstGeom prst="rect">
            <a:avLst/>
          </a:prstGeom>
          <a:solidFill>
            <a:schemeClr val="accent2">
              <a:lumMod val="20000"/>
              <a:lumOff val="80000"/>
            </a:schemeClr>
          </a:solidFill>
        </p:spPr>
        <p:txBody>
          <a:bodyPr wrap="square">
            <a:spAutoFit/>
          </a:bodyPr>
          <a:lstStyle/>
          <a:p>
            <a:r>
              <a:rPr lang="fr-FR" b="1" dirty="0" smtClean="0">
                <a:latin typeface="Century Gothic" panose="020B0502020202020204" pitchFamily="34" charset="0"/>
              </a:rPr>
              <a:t>“Le </a:t>
            </a:r>
            <a:r>
              <a:rPr lang="fr-FR" b="1" dirty="0">
                <a:latin typeface="Century Gothic" panose="020B0502020202020204" pitchFamily="34" charset="0"/>
              </a:rPr>
              <a:t>roi est le chef de l'État, symbole de son unité et de sa pérennité ; il est l'arbitre et le modérateur du fonctionnement régulier des </a:t>
            </a:r>
            <a:r>
              <a:rPr lang="fr-FR" b="1" dirty="0" smtClean="0">
                <a:latin typeface="Century Gothic" panose="020B0502020202020204" pitchFamily="34" charset="0"/>
              </a:rPr>
              <a:t>institutions”</a:t>
            </a:r>
          </a:p>
          <a:p>
            <a:pPr algn="r"/>
            <a:r>
              <a:rPr lang="fr-FR" sz="1400" dirty="0" smtClean="0">
                <a:latin typeface="Century Gothic" panose="020B0502020202020204" pitchFamily="34" charset="0"/>
              </a:rPr>
              <a:t>(Titre II, article 56 - 1978)</a:t>
            </a:r>
            <a:endParaRPr lang="fr-FR" sz="1400" dirty="0">
              <a:latin typeface="Century Gothic" panose="020B0502020202020204" pitchFamily="34" charset="0"/>
            </a:endParaRPr>
          </a:p>
        </p:txBody>
      </p:sp>
    </p:spTree>
    <p:extLst>
      <p:ext uri="{BB962C8B-B14F-4D97-AF65-F5344CB8AC3E}">
        <p14:creationId xmlns:p14="http://schemas.microsoft.com/office/powerpoint/2010/main" val="2773577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57" b="16169"/>
          <a:stretch/>
        </p:blipFill>
        <p:spPr bwMode="auto">
          <a:xfrm>
            <a:off x="44604" y="3811362"/>
            <a:ext cx="1071563" cy="7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236" b="13817"/>
          <a:stretch/>
        </p:blipFill>
        <p:spPr bwMode="auto">
          <a:xfrm>
            <a:off x="74895" y="5142112"/>
            <a:ext cx="1045286" cy="752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4" y="2220594"/>
            <a:ext cx="1077567" cy="7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16327"/>
          <a:stretch/>
        </p:blipFill>
        <p:spPr bwMode="auto">
          <a:xfrm>
            <a:off x="42199" y="804537"/>
            <a:ext cx="1058425" cy="71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5298" r="13793" b="20565"/>
          <a:stretch/>
        </p:blipFill>
        <p:spPr bwMode="auto">
          <a:xfrm>
            <a:off x="1506347" y="804537"/>
            <a:ext cx="1174376"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771912" y="814560"/>
            <a:ext cx="1986530" cy="594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Reine d’Angleterre</a:t>
            </a:r>
          </a:p>
          <a:p>
            <a:pPr algn="ctr"/>
            <a:r>
              <a:rPr lang="fr-FR" dirty="0" smtClean="0">
                <a:solidFill>
                  <a:schemeClr val="tx1"/>
                </a:solidFill>
              </a:rPr>
              <a:t>Elisabeth II</a:t>
            </a:r>
            <a:endParaRPr lang="fr-FR" dirty="0">
              <a:solidFill>
                <a:schemeClr val="tx1"/>
              </a:solidFill>
            </a:endParaRPr>
          </a:p>
        </p:txBody>
      </p:sp>
      <p:pic>
        <p:nvPicPr>
          <p:cNvPr id="1034"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34" r="36958" b="23890"/>
          <a:stretch/>
        </p:blipFill>
        <p:spPr bwMode="auto">
          <a:xfrm>
            <a:off x="1517497" y="2272903"/>
            <a:ext cx="1174376" cy="127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40728" y="2208929"/>
            <a:ext cx="152432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Roi d’Espagne</a:t>
            </a:r>
          </a:p>
          <a:p>
            <a:pPr algn="ctr"/>
            <a:r>
              <a:rPr lang="fr-FR" dirty="0" smtClean="0">
                <a:solidFill>
                  <a:schemeClr val="tx1"/>
                </a:solidFill>
              </a:rPr>
              <a:t>Felipe VI</a:t>
            </a:r>
            <a:endParaRPr lang="fr-FR" dirty="0">
              <a:solidFill>
                <a:schemeClr val="tx1"/>
              </a:solidFill>
            </a:endParaRPr>
          </a:p>
        </p:txBody>
      </p:sp>
      <p:pic>
        <p:nvPicPr>
          <p:cNvPr id="1036"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986" t="4553" r="15948" b="12104"/>
          <a:stretch/>
        </p:blipFill>
        <p:spPr bwMode="auto">
          <a:xfrm>
            <a:off x="1509144" y="3811362"/>
            <a:ext cx="1181379" cy="10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38986" y="3830134"/>
            <a:ext cx="2475229" cy="646331"/>
          </a:xfrm>
          <a:prstGeom prst="rect">
            <a:avLst/>
          </a:prstGeom>
        </p:spPr>
        <p:txBody>
          <a:bodyPr wrap="none">
            <a:spAutoFit/>
          </a:bodyPr>
          <a:lstStyle/>
          <a:p>
            <a:r>
              <a:rPr lang="fr-FR" b="1" dirty="0" smtClean="0"/>
              <a:t>Président fédéral</a:t>
            </a:r>
          </a:p>
          <a:p>
            <a:r>
              <a:rPr lang="fr-FR" dirty="0" smtClean="0"/>
              <a:t>Frank-Walter </a:t>
            </a:r>
            <a:r>
              <a:rPr lang="fr-FR" dirty="0" err="1"/>
              <a:t>Steinmeier</a:t>
            </a:r>
            <a:endParaRPr lang="fr-FR" dirty="0"/>
          </a:p>
        </p:txBody>
      </p:sp>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r="14064" b="21962"/>
          <a:stretch/>
        </p:blipFill>
        <p:spPr bwMode="auto">
          <a:xfrm>
            <a:off x="1560296" y="5142112"/>
            <a:ext cx="1131774"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771913" y="5153714"/>
            <a:ext cx="2130546" cy="923330"/>
          </a:xfrm>
          <a:prstGeom prst="rect">
            <a:avLst/>
          </a:prstGeom>
        </p:spPr>
        <p:txBody>
          <a:bodyPr wrap="square">
            <a:spAutoFit/>
          </a:bodyPr>
          <a:lstStyle/>
          <a:p>
            <a:r>
              <a:rPr lang="fr-FR" b="1" dirty="0" smtClean="0"/>
              <a:t>Président de la République d’Italie</a:t>
            </a:r>
          </a:p>
          <a:p>
            <a:r>
              <a:rPr lang="fr-FR" dirty="0"/>
              <a:t>Sergio </a:t>
            </a:r>
            <a:r>
              <a:rPr lang="fr-FR" dirty="0" err="1"/>
              <a:t>Mattarella</a:t>
            </a:r>
            <a:endParaRPr lang="fr-FR" dirty="0"/>
          </a:p>
        </p:txBody>
      </p:sp>
      <p:sp>
        <p:nvSpPr>
          <p:cNvPr id="9" name="Rectangle 8"/>
          <p:cNvSpPr/>
          <p:nvPr/>
        </p:nvSpPr>
        <p:spPr>
          <a:xfrm>
            <a:off x="1475657" y="245568"/>
            <a:ext cx="372948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CHEFS D’ETAT</a:t>
            </a:r>
            <a:endParaRPr lang="fr-FR" b="1" dirty="0">
              <a:latin typeface="Century Gothic" panose="020B0502020202020204" pitchFamily="34" charset="0"/>
            </a:endParaRPr>
          </a:p>
        </p:txBody>
      </p:sp>
      <p:sp>
        <p:nvSpPr>
          <p:cNvPr id="2" name="Accolade fermante 1"/>
          <p:cNvSpPr/>
          <p:nvPr/>
        </p:nvSpPr>
        <p:spPr>
          <a:xfrm>
            <a:off x="5023870" y="804537"/>
            <a:ext cx="311756" cy="27451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5" name="Rectangle 24"/>
          <p:cNvSpPr/>
          <p:nvPr/>
        </p:nvSpPr>
        <p:spPr>
          <a:xfrm>
            <a:off x="5438992" y="1450979"/>
            <a:ext cx="3559082" cy="1452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tx1"/>
                </a:solidFill>
              </a:rPr>
              <a:t>Succession héréditaire suite à un décès ou à un renoncement (« abdication »)</a:t>
            </a:r>
            <a:endParaRPr lang="fr-FR" sz="2400" dirty="0">
              <a:solidFill>
                <a:schemeClr val="tx1"/>
              </a:solidFill>
            </a:endParaRPr>
          </a:p>
        </p:txBody>
      </p:sp>
      <p:sp>
        <p:nvSpPr>
          <p:cNvPr id="27" name="Accolade fermante 26"/>
          <p:cNvSpPr/>
          <p:nvPr/>
        </p:nvSpPr>
        <p:spPr>
          <a:xfrm>
            <a:off x="5049261" y="3811362"/>
            <a:ext cx="311756" cy="297538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5436096" y="4623519"/>
            <a:ext cx="3559082" cy="1120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tx1"/>
                </a:solidFill>
              </a:rPr>
              <a:t>Election au suffrage universel indirect pour une durée limitée</a:t>
            </a:r>
            <a:endParaRPr lang="fr-FR" sz="2400" dirty="0">
              <a:solidFill>
                <a:schemeClr val="tx1"/>
              </a:solidFill>
            </a:endParaRPr>
          </a:p>
        </p:txBody>
      </p:sp>
      <p:sp>
        <p:nvSpPr>
          <p:cNvPr id="3" name="Rectangle 2"/>
          <p:cNvSpPr/>
          <p:nvPr/>
        </p:nvSpPr>
        <p:spPr>
          <a:xfrm>
            <a:off x="2987825" y="6201970"/>
            <a:ext cx="1914634" cy="584775"/>
          </a:xfrm>
          <a:prstGeom prst="wedgeRectCallout">
            <a:avLst>
              <a:gd name="adj1" fmla="val -35707"/>
              <a:gd name="adj2" fmla="val -76055"/>
            </a:avLst>
          </a:prstGeom>
          <a:solidFill>
            <a:schemeClr val="accent3">
              <a:lumMod val="60000"/>
              <a:lumOff val="40000"/>
            </a:schemeClr>
          </a:solidFill>
        </p:spPr>
        <p:txBody>
          <a:bodyPr wrap="square">
            <a:spAutoFit/>
          </a:bodyPr>
          <a:lstStyle/>
          <a:p>
            <a:r>
              <a:rPr lang="fr-FR" dirty="0" smtClean="0"/>
              <a:t>Mandat de 7 ans</a:t>
            </a:r>
          </a:p>
          <a:p>
            <a:pPr algn="ctr"/>
            <a:r>
              <a:rPr lang="fr-FR" sz="1400" dirty="0" smtClean="0"/>
              <a:t>(renouvelable)</a:t>
            </a:r>
            <a:endParaRPr lang="fr-FR" sz="1400" dirty="0"/>
          </a:p>
        </p:txBody>
      </p:sp>
      <p:sp>
        <p:nvSpPr>
          <p:cNvPr id="30" name="Rectangle 29"/>
          <p:cNvSpPr/>
          <p:nvPr/>
        </p:nvSpPr>
        <p:spPr>
          <a:xfrm>
            <a:off x="3109236" y="4576907"/>
            <a:ext cx="1914634" cy="584775"/>
          </a:xfrm>
          <a:prstGeom prst="wedgeRectCallout">
            <a:avLst>
              <a:gd name="adj1" fmla="val -35707"/>
              <a:gd name="adj2" fmla="val -76055"/>
            </a:avLst>
          </a:prstGeom>
          <a:solidFill>
            <a:srgbClr val="FFC000"/>
          </a:solidFill>
        </p:spPr>
        <p:txBody>
          <a:bodyPr wrap="square">
            <a:spAutoFit/>
          </a:bodyPr>
          <a:lstStyle/>
          <a:p>
            <a:pPr algn="ctr"/>
            <a:r>
              <a:rPr lang="fr-FR" dirty="0" smtClean="0"/>
              <a:t>Mandat de 5 ans </a:t>
            </a:r>
            <a:r>
              <a:rPr lang="fr-FR" sz="1400" dirty="0" smtClean="0"/>
              <a:t>(renouvelable 1 x)</a:t>
            </a:r>
            <a:endParaRPr lang="fr-FR" sz="1400" dirty="0"/>
          </a:p>
        </p:txBody>
      </p:sp>
    </p:spTree>
    <p:extLst>
      <p:ext uri="{BB962C8B-B14F-4D97-AF65-F5344CB8AC3E}">
        <p14:creationId xmlns:p14="http://schemas.microsoft.com/office/powerpoint/2010/main" val="16666193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57" b="16169"/>
          <a:stretch/>
        </p:blipFill>
        <p:spPr bwMode="auto">
          <a:xfrm>
            <a:off x="44604" y="3811362"/>
            <a:ext cx="1071563" cy="7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236" b="13817"/>
          <a:stretch/>
        </p:blipFill>
        <p:spPr bwMode="auto">
          <a:xfrm>
            <a:off x="74895" y="5142112"/>
            <a:ext cx="1045286" cy="752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4" y="2220594"/>
            <a:ext cx="1077567" cy="7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16327"/>
          <a:stretch/>
        </p:blipFill>
        <p:spPr bwMode="auto">
          <a:xfrm>
            <a:off x="42199" y="804537"/>
            <a:ext cx="1058425" cy="71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5298" r="13793" b="20565"/>
          <a:stretch/>
        </p:blipFill>
        <p:spPr bwMode="auto">
          <a:xfrm>
            <a:off x="1506347" y="804537"/>
            <a:ext cx="1174376"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Résultat de recherche d'images pour &quot;theresa may&quot;"/>
          <p:cNvPicPr>
            <a:picLocks noChangeAspect="1" noChangeArrowheads="1"/>
          </p:cNvPicPr>
          <p:nvPr/>
        </p:nvPicPr>
        <p:blipFill rotWithShape="1">
          <a:blip r:embed="rId7">
            <a:extLst>
              <a:ext uri="{28A0092B-C50C-407E-A947-70E740481C1C}">
                <a14:useLocalDpi xmlns:a14="http://schemas.microsoft.com/office/drawing/2010/main" val="0"/>
              </a:ext>
            </a:extLst>
          </a:blip>
          <a:srcRect l="14442" r="27174"/>
          <a:stretch/>
        </p:blipFill>
        <p:spPr bwMode="auto">
          <a:xfrm>
            <a:off x="5502571" y="853778"/>
            <a:ext cx="1219200" cy="10441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953" y="856846"/>
            <a:ext cx="2124086" cy="104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tx1"/>
                </a:solidFill>
              </a:rPr>
              <a:t>Premier ministre</a:t>
            </a:r>
          </a:p>
          <a:p>
            <a:r>
              <a:rPr lang="fr-FR" dirty="0" smtClean="0">
                <a:solidFill>
                  <a:schemeClr val="tx1"/>
                </a:solidFill>
              </a:rPr>
              <a:t>Theresa May</a:t>
            </a:r>
          </a:p>
          <a:p>
            <a:r>
              <a:rPr lang="fr-FR" i="1" dirty="0" smtClean="0">
                <a:solidFill>
                  <a:schemeClr val="tx1"/>
                </a:solidFill>
              </a:rPr>
              <a:t>Parti conservateur (ou « Tories »)</a:t>
            </a:r>
            <a:endParaRPr lang="fr-FR" i="1" dirty="0">
              <a:solidFill>
                <a:schemeClr val="tx1"/>
              </a:solidFill>
            </a:endParaRPr>
          </a:p>
        </p:txBody>
      </p:sp>
      <p:sp>
        <p:nvSpPr>
          <p:cNvPr id="14" name="Rectangle 13"/>
          <p:cNvSpPr/>
          <p:nvPr/>
        </p:nvSpPr>
        <p:spPr>
          <a:xfrm>
            <a:off x="2771912" y="814560"/>
            <a:ext cx="1986530" cy="594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Reine d’Angleterre</a:t>
            </a:r>
          </a:p>
          <a:p>
            <a:pPr algn="ctr"/>
            <a:r>
              <a:rPr lang="fr-FR" dirty="0" smtClean="0">
                <a:solidFill>
                  <a:schemeClr val="tx1"/>
                </a:solidFill>
              </a:rPr>
              <a:t>Elisabeth II</a:t>
            </a:r>
            <a:endParaRPr lang="fr-FR" dirty="0">
              <a:solidFill>
                <a:schemeClr val="tx1"/>
              </a:solidFill>
            </a:endParaRPr>
          </a:p>
        </p:txBody>
      </p:sp>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34" r="36958" b="23890"/>
          <a:stretch/>
        </p:blipFill>
        <p:spPr bwMode="auto">
          <a:xfrm>
            <a:off x="1517497" y="2272903"/>
            <a:ext cx="1174376" cy="127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40728" y="2208929"/>
            <a:ext cx="152432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Roi d’Espagne</a:t>
            </a:r>
          </a:p>
          <a:p>
            <a:pPr algn="ctr"/>
            <a:r>
              <a:rPr lang="fr-FR" dirty="0" smtClean="0">
                <a:solidFill>
                  <a:schemeClr val="tx1"/>
                </a:solidFill>
              </a:rPr>
              <a:t>Felipe VI</a:t>
            </a:r>
            <a:endParaRPr lang="fr-FR" dirty="0">
              <a:solidFill>
                <a:schemeClr val="tx1"/>
              </a:solidFill>
            </a:endParaRPr>
          </a:p>
        </p:txBody>
      </p:sp>
      <p:pic>
        <p:nvPicPr>
          <p:cNvPr id="1035"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862" r="12129" b="29740"/>
          <a:stretch/>
        </p:blipFill>
        <p:spPr bwMode="auto">
          <a:xfrm>
            <a:off x="5550496" y="2248152"/>
            <a:ext cx="1219200" cy="132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836525" y="2241923"/>
            <a:ext cx="2110514" cy="923330"/>
          </a:xfrm>
          <a:prstGeom prst="rect">
            <a:avLst/>
          </a:prstGeom>
        </p:spPr>
        <p:txBody>
          <a:bodyPr wrap="none">
            <a:spAutoFit/>
          </a:bodyPr>
          <a:lstStyle/>
          <a:p>
            <a:r>
              <a:rPr lang="fr-FR" b="1" dirty="0" smtClean="0"/>
              <a:t>Premier ministre</a:t>
            </a:r>
          </a:p>
          <a:p>
            <a:r>
              <a:rPr lang="fr-FR" dirty="0" smtClean="0"/>
              <a:t>Mariano </a:t>
            </a:r>
            <a:r>
              <a:rPr lang="fr-FR" dirty="0" err="1" smtClean="0"/>
              <a:t>Rajoy</a:t>
            </a:r>
            <a:endParaRPr lang="fr-FR" dirty="0" smtClean="0"/>
          </a:p>
          <a:p>
            <a:r>
              <a:rPr lang="fr-FR" i="1" dirty="0" smtClean="0"/>
              <a:t>Parti populaire (PPE)</a:t>
            </a:r>
            <a:endParaRPr lang="fr-FR" i="1" dirty="0"/>
          </a:p>
        </p:txBody>
      </p:sp>
      <p:pic>
        <p:nvPicPr>
          <p:cNvPr id="1036" name="Picture 1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986" t="4553" r="15948" b="12104"/>
          <a:stretch/>
        </p:blipFill>
        <p:spPr bwMode="auto">
          <a:xfrm>
            <a:off x="1509144" y="3811362"/>
            <a:ext cx="1181379" cy="10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38986" y="3830134"/>
            <a:ext cx="2475229" cy="646331"/>
          </a:xfrm>
          <a:prstGeom prst="rect">
            <a:avLst/>
          </a:prstGeom>
        </p:spPr>
        <p:txBody>
          <a:bodyPr wrap="none">
            <a:spAutoFit/>
          </a:bodyPr>
          <a:lstStyle/>
          <a:p>
            <a:r>
              <a:rPr lang="fr-FR" b="1" dirty="0" smtClean="0"/>
              <a:t>Président fédéral</a:t>
            </a:r>
          </a:p>
          <a:p>
            <a:r>
              <a:rPr lang="fr-FR" dirty="0" smtClean="0"/>
              <a:t>Frank-Walter </a:t>
            </a:r>
            <a:r>
              <a:rPr lang="fr-FR" dirty="0" err="1"/>
              <a:t>Steinmeier</a:t>
            </a:r>
            <a:endParaRPr lang="fr-FR" dirty="0"/>
          </a:p>
        </p:txBody>
      </p:sp>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8771" y="3673922"/>
            <a:ext cx="1468964" cy="122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6961046" y="3811362"/>
            <a:ext cx="2096012" cy="923330"/>
          </a:xfrm>
          <a:prstGeom prst="rect">
            <a:avLst/>
          </a:prstGeom>
        </p:spPr>
        <p:txBody>
          <a:bodyPr wrap="square">
            <a:spAutoFit/>
          </a:bodyPr>
          <a:lstStyle/>
          <a:p>
            <a:r>
              <a:rPr lang="fr-FR" b="1" dirty="0" smtClean="0"/>
              <a:t>Chancelier fédéral</a:t>
            </a:r>
          </a:p>
          <a:p>
            <a:r>
              <a:rPr lang="fr-FR" dirty="0" smtClean="0"/>
              <a:t>Angela Merkel</a:t>
            </a:r>
          </a:p>
          <a:p>
            <a:r>
              <a:rPr lang="fr-FR" i="1" dirty="0" smtClean="0"/>
              <a:t>CDU</a:t>
            </a:r>
            <a:endParaRPr lang="fr-FR" i="1" dirty="0"/>
          </a:p>
        </p:txBody>
      </p:sp>
      <p:pic>
        <p:nvPicPr>
          <p:cNvPr id="1038" name="Picture 14"/>
          <p:cNvPicPr>
            <a:picLocks noChangeAspect="1" noChangeArrowheads="1"/>
          </p:cNvPicPr>
          <p:nvPr/>
        </p:nvPicPr>
        <p:blipFill rotWithShape="1">
          <a:blip r:embed="rId12">
            <a:extLst>
              <a:ext uri="{28A0092B-C50C-407E-A947-70E740481C1C}">
                <a14:useLocalDpi xmlns:a14="http://schemas.microsoft.com/office/drawing/2010/main" val="0"/>
              </a:ext>
            </a:extLst>
          </a:blip>
          <a:srcRect r="14064" b="21962"/>
          <a:stretch/>
        </p:blipFill>
        <p:spPr bwMode="auto">
          <a:xfrm>
            <a:off x="1560296" y="5142112"/>
            <a:ext cx="1131774"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771913" y="5153714"/>
            <a:ext cx="2130546" cy="923330"/>
          </a:xfrm>
          <a:prstGeom prst="rect">
            <a:avLst/>
          </a:prstGeom>
        </p:spPr>
        <p:txBody>
          <a:bodyPr wrap="square">
            <a:spAutoFit/>
          </a:bodyPr>
          <a:lstStyle/>
          <a:p>
            <a:r>
              <a:rPr lang="fr-FR" b="1" dirty="0" smtClean="0"/>
              <a:t>Président de la République d’Italie</a:t>
            </a:r>
          </a:p>
          <a:p>
            <a:r>
              <a:rPr lang="fr-FR" dirty="0"/>
              <a:t>Sergio </a:t>
            </a:r>
            <a:r>
              <a:rPr lang="fr-FR" dirty="0" err="1"/>
              <a:t>Mattarella</a:t>
            </a:r>
            <a:endParaRPr lang="fr-FR" dirty="0"/>
          </a:p>
        </p:txBody>
      </p:sp>
      <p:pic>
        <p:nvPicPr>
          <p:cNvPr id="1039" name="Picture 15"/>
          <p:cNvPicPr>
            <a:picLocks noChangeAspect="1" noChangeArrowheads="1"/>
          </p:cNvPicPr>
          <p:nvPr/>
        </p:nvPicPr>
        <p:blipFill rotWithShape="1">
          <a:blip r:embed="rId13">
            <a:extLst>
              <a:ext uri="{28A0092B-C50C-407E-A947-70E740481C1C}">
                <a14:useLocalDpi xmlns:a14="http://schemas.microsoft.com/office/drawing/2010/main" val="0"/>
              </a:ext>
            </a:extLst>
          </a:blip>
          <a:srcRect l="16117" t="2613" r="16118" b="28848"/>
          <a:stretch/>
        </p:blipFill>
        <p:spPr bwMode="auto">
          <a:xfrm>
            <a:off x="5650477" y="5194419"/>
            <a:ext cx="923387" cy="134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6721771" y="5194419"/>
            <a:ext cx="2130546" cy="1200329"/>
          </a:xfrm>
          <a:prstGeom prst="rect">
            <a:avLst/>
          </a:prstGeom>
        </p:spPr>
        <p:txBody>
          <a:bodyPr wrap="square">
            <a:spAutoFit/>
          </a:bodyPr>
          <a:lstStyle/>
          <a:p>
            <a:r>
              <a:rPr lang="fr-FR" b="1" dirty="0" smtClean="0"/>
              <a:t>Président du Conseil des ministres</a:t>
            </a:r>
          </a:p>
          <a:p>
            <a:r>
              <a:rPr lang="fr-FR" dirty="0" smtClean="0"/>
              <a:t>Paolo </a:t>
            </a:r>
            <a:r>
              <a:rPr lang="fr-FR" dirty="0" err="1" smtClean="0"/>
              <a:t>Gentiloni</a:t>
            </a:r>
            <a:endParaRPr lang="fr-FR" dirty="0" smtClean="0"/>
          </a:p>
          <a:p>
            <a:r>
              <a:rPr lang="fr-FR" i="1" dirty="0" smtClean="0"/>
              <a:t>Parti démocrate </a:t>
            </a:r>
            <a:endParaRPr lang="fr-FR" i="1" dirty="0"/>
          </a:p>
        </p:txBody>
      </p:sp>
      <p:sp>
        <p:nvSpPr>
          <p:cNvPr id="9" name="Rectangle 8"/>
          <p:cNvSpPr/>
          <p:nvPr/>
        </p:nvSpPr>
        <p:spPr>
          <a:xfrm>
            <a:off x="1475657" y="245568"/>
            <a:ext cx="372948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CHEFS D’ETAT</a:t>
            </a:r>
            <a:endParaRPr lang="fr-FR" b="1" dirty="0">
              <a:latin typeface="Century Gothic" panose="020B0502020202020204" pitchFamily="34" charset="0"/>
            </a:endParaRPr>
          </a:p>
        </p:txBody>
      </p:sp>
      <p:sp>
        <p:nvSpPr>
          <p:cNvPr id="28" name="Rectangle 27"/>
          <p:cNvSpPr/>
          <p:nvPr/>
        </p:nvSpPr>
        <p:spPr>
          <a:xfrm>
            <a:off x="5340118" y="250842"/>
            <a:ext cx="3716940" cy="3600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CHEFS DE GOUVERNEMENT</a:t>
            </a:r>
            <a:endParaRPr lang="fr-FR" b="1" dirty="0">
              <a:latin typeface="Century Gothic" panose="020B0502020202020204" pitchFamily="34" charset="0"/>
            </a:endParaRPr>
          </a:p>
        </p:txBody>
      </p:sp>
    </p:spTree>
    <p:extLst>
      <p:ext uri="{BB962C8B-B14F-4D97-AF65-F5344CB8AC3E}">
        <p14:creationId xmlns:p14="http://schemas.microsoft.com/office/powerpoint/2010/main" val="34025357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9" name="Rectangle 8"/>
          <p:cNvSpPr/>
          <p:nvPr/>
        </p:nvSpPr>
        <p:spPr>
          <a:xfrm>
            <a:off x="1277017" y="3609019"/>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3" name="Rectangle 2"/>
          <p:cNvSpPr/>
          <p:nvPr/>
        </p:nvSpPr>
        <p:spPr>
          <a:xfrm>
            <a:off x="4716016" y="3573016"/>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5" name="Différent de 4"/>
          <p:cNvSpPr/>
          <p:nvPr/>
        </p:nvSpPr>
        <p:spPr>
          <a:xfrm>
            <a:off x="3851920" y="3645024"/>
            <a:ext cx="720080" cy="389656"/>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 name="Connecteur droit avec flèche 6"/>
          <p:cNvCxnSpPr/>
          <p:nvPr/>
        </p:nvCxnSpPr>
        <p:spPr>
          <a:xfrm>
            <a:off x="1835696" y="4034680"/>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Connecteur droit avec flèche 13"/>
          <p:cNvCxnSpPr/>
          <p:nvPr/>
        </p:nvCxnSpPr>
        <p:spPr>
          <a:xfrm>
            <a:off x="6300192" y="4028663"/>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578219" y="4581867"/>
            <a:ext cx="2809735" cy="1200329"/>
          </a:xfrm>
          <a:prstGeom prst="rect">
            <a:avLst/>
          </a:prstGeom>
        </p:spPr>
        <p:txBody>
          <a:bodyPr wrap="square">
            <a:spAutoFit/>
          </a:bodyPr>
          <a:lstStyle/>
          <a:p>
            <a:pPr algn="ctr"/>
            <a:r>
              <a:rPr lang="fr-FR" sz="2400" dirty="0" smtClean="0">
                <a:latin typeface="Century Gothic" pitchFamily="34" charset="0"/>
              </a:rPr>
              <a:t>Élu (Président)</a:t>
            </a:r>
          </a:p>
          <a:p>
            <a:pPr algn="ctr"/>
            <a:r>
              <a:rPr lang="fr-FR" sz="2400" dirty="0" smtClean="0">
                <a:latin typeface="Century Gothic" pitchFamily="34" charset="0"/>
              </a:rPr>
              <a:t>ou non (Monarque)</a:t>
            </a:r>
            <a:endParaRPr lang="fr-FR" sz="2400" dirty="0"/>
          </a:p>
        </p:txBody>
      </p:sp>
      <p:sp>
        <p:nvSpPr>
          <p:cNvPr id="17" name="Rectangle 16"/>
          <p:cNvSpPr/>
          <p:nvPr/>
        </p:nvSpPr>
        <p:spPr>
          <a:xfrm>
            <a:off x="5955845" y="4653136"/>
            <a:ext cx="848404" cy="461665"/>
          </a:xfrm>
          <a:prstGeom prst="rect">
            <a:avLst/>
          </a:prstGeom>
        </p:spPr>
        <p:txBody>
          <a:bodyPr wrap="square">
            <a:spAutoFit/>
          </a:bodyPr>
          <a:lstStyle/>
          <a:p>
            <a:pPr algn="ctr"/>
            <a:r>
              <a:rPr lang="fr-FR" sz="2400" i="1" dirty="0" smtClean="0">
                <a:latin typeface="Century Gothic" pitchFamily="34" charset="0"/>
              </a:rPr>
              <a:t>Élu</a:t>
            </a:r>
            <a:endParaRPr lang="fr-FR" sz="2400" i="1" dirty="0"/>
          </a:p>
        </p:txBody>
      </p:sp>
      <p:cxnSp>
        <p:nvCxnSpPr>
          <p:cNvPr id="18" name="Connecteur droit avec flèche 17"/>
          <p:cNvCxnSpPr/>
          <p:nvPr/>
        </p:nvCxnSpPr>
        <p:spPr>
          <a:xfrm>
            <a:off x="5580112" y="4070684"/>
            <a:ext cx="0" cy="129212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 name="Rectangle 18"/>
          <p:cNvSpPr/>
          <p:nvPr/>
        </p:nvSpPr>
        <p:spPr>
          <a:xfrm>
            <a:off x="4923168" y="5433946"/>
            <a:ext cx="4096610" cy="830997"/>
          </a:xfrm>
          <a:prstGeom prst="rect">
            <a:avLst/>
          </a:prstGeom>
        </p:spPr>
        <p:txBody>
          <a:bodyPr wrap="square">
            <a:spAutoFit/>
          </a:bodyPr>
          <a:lstStyle/>
          <a:p>
            <a:pPr algn="ctr"/>
            <a:r>
              <a:rPr lang="fr-FR" sz="2400" i="1" dirty="0" smtClean="0">
                <a:latin typeface="Century Gothic" pitchFamily="34" charset="0"/>
              </a:rPr>
              <a:t>Détient le pouvoir exécutif (dirige l’administration)</a:t>
            </a:r>
            <a:endParaRPr lang="fr-FR" sz="2400" i="1" dirty="0"/>
          </a:p>
        </p:txBody>
      </p:sp>
      <p:cxnSp>
        <p:nvCxnSpPr>
          <p:cNvPr id="20" name="Connecteur droit avec flèche 19"/>
          <p:cNvCxnSpPr/>
          <p:nvPr/>
        </p:nvCxnSpPr>
        <p:spPr>
          <a:xfrm>
            <a:off x="3275856" y="4070684"/>
            <a:ext cx="0" cy="19416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0" y="6036235"/>
            <a:ext cx="4674829" cy="707886"/>
          </a:xfrm>
          <a:prstGeom prst="rect">
            <a:avLst/>
          </a:prstGeom>
        </p:spPr>
        <p:txBody>
          <a:bodyPr wrap="square">
            <a:spAutoFit/>
          </a:bodyPr>
          <a:lstStyle/>
          <a:p>
            <a:pPr algn="ctr"/>
            <a:r>
              <a:rPr lang="fr-FR" sz="2000" i="1" dirty="0" smtClean="0">
                <a:latin typeface="Century Gothic" pitchFamily="34" charset="0"/>
              </a:rPr>
              <a:t>Rôle symbolique (représente l’unité, la stabilité et la grandeur de l’Etat)</a:t>
            </a:r>
            <a:endParaRPr lang="fr-FR" sz="2000" i="1" dirty="0"/>
          </a:p>
        </p:txBody>
      </p:sp>
    </p:spTree>
    <p:extLst>
      <p:ext uri="{BB962C8B-B14F-4D97-AF65-F5344CB8AC3E}">
        <p14:creationId xmlns:p14="http://schemas.microsoft.com/office/powerpoint/2010/main" val="4233978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54008"/>
            <a:ext cx="7128791" cy="3099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2348536287"/>
              </p:ext>
            </p:extLst>
          </p:nvPr>
        </p:nvGraphicFramePr>
        <p:xfrm>
          <a:off x="251520" y="3284984"/>
          <a:ext cx="8640960" cy="1889760"/>
        </p:xfrm>
        <a:graphic>
          <a:graphicData uri="http://schemas.openxmlformats.org/drawingml/2006/table">
            <a:tbl>
              <a:tblPr firstRow="1" bandRow="1">
                <a:tableStyleId>{69012ECD-51FC-41F1-AA8D-1B2483CD663E}</a:tableStyleId>
              </a:tblPr>
              <a:tblGrid>
                <a:gridCol w="2658757"/>
                <a:gridCol w="2732611"/>
                <a:gridCol w="3249592"/>
              </a:tblGrid>
              <a:tr h="370840">
                <a:tc>
                  <a:txBody>
                    <a:bodyPr/>
                    <a:lstStyle/>
                    <a:p>
                      <a:pPr algn="ctr"/>
                      <a:r>
                        <a:rPr lang="fr-FR" sz="2000" dirty="0" smtClean="0"/>
                        <a:t>Qui gouverne ?</a:t>
                      </a:r>
                      <a:endParaRPr lang="fr-FR"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fr-FR" sz="2000" dirty="0" smtClean="0"/>
                        <a:t>Pour le bien commun</a:t>
                      </a:r>
                      <a:endParaRPr lang="fr-FR"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Formes</a:t>
                      </a:r>
                      <a:r>
                        <a:rPr lang="fr-FR" sz="2000" baseline="0" dirty="0" smtClean="0"/>
                        <a:t> déviantes</a:t>
                      </a:r>
                      <a:endParaRPr lang="fr-FR"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370840">
                <a:tc>
                  <a:txBody>
                    <a:bodyPr/>
                    <a:lstStyle/>
                    <a:p>
                      <a:r>
                        <a:rPr lang="fr-FR" sz="2000" dirty="0" smtClean="0">
                          <a:solidFill>
                            <a:schemeClr val="bg1"/>
                          </a:solidFill>
                        </a:rPr>
                        <a:t>Un seul</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rgbClr val="FFFF00"/>
                          </a:solidFill>
                        </a:rPr>
                        <a:t>Royauté</a:t>
                      </a:r>
                      <a:endParaRPr lang="fr-FR" sz="2000" dirty="0">
                        <a:solidFill>
                          <a:srgbClr val="FFFF00"/>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rgbClr val="FFFF00"/>
                          </a:solidFill>
                        </a:rPr>
                        <a:t>Tyrannie</a:t>
                      </a:r>
                      <a:r>
                        <a:rPr lang="fr-FR" sz="2000" b="1" dirty="0" smtClean="0">
                          <a:solidFill>
                            <a:schemeClr val="bg1"/>
                          </a:solidFill>
                        </a:rPr>
                        <a:t> </a:t>
                      </a:r>
                      <a:r>
                        <a:rPr lang="fr-FR" sz="2000" b="0" dirty="0" smtClean="0">
                          <a:solidFill>
                            <a:schemeClr val="bg1"/>
                          </a:solidFill>
                        </a:rPr>
                        <a:t>:</a:t>
                      </a:r>
                      <a:r>
                        <a:rPr lang="fr-FR" sz="2000" b="0" baseline="0" dirty="0" smtClean="0">
                          <a:solidFill>
                            <a:schemeClr val="bg1"/>
                          </a:solidFill>
                        </a:rPr>
                        <a:t> vise l’avantage du monarque</a:t>
                      </a:r>
                      <a:endParaRPr lang="fr-FR" sz="2000" b="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b="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4" name="ZoneTexte 3"/>
          <p:cNvSpPr txBox="1"/>
          <p:nvPr/>
        </p:nvSpPr>
        <p:spPr>
          <a:xfrm>
            <a:off x="395536" y="332656"/>
            <a:ext cx="1728192" cy="923330"/>
          </a:xfrm>
          <a:prstGeom prst="rect">
            <a:avLst/>
          </a:prstGeom>
          <a:noFill/>
        </p:spPr>
        <p:txBody>
          <a:bodyPr wrap="square" rtlCol="0">
            <a:spAutoFit/>
          </a:bodyPr>
          <a:lstStyle/>
          <a:p>
            <a:r>
              <a:rPr lang="fr-FR" sz="3600" b="1" dirty="0" smtClean="0">
                <a:solidFill>
                  <a:schemeClr val="bg1"/>
                </a:solidFill>
              </a:rPr>
              <a:t>Aristote</a:t>
            </a:r>
            <a:endParaRPr lang="fr-FR" b="1" dirty="0" smtClean="0">
              <a:solidFill>
                <a:schemeClr val="bg1"/>
              </a:solidFill>
            </a:endParaRPr>
          </a:p>
          <a:p>
            <a:r>
              <a:rPr lang="fr-FR" b="1" dirty="0" smtClean="0">
                <a:solidFill>
                  <a:schemeClr val="bg1"/>
                </a:solidFill>
              </a:rPr>
              <a:t>IVe siècle av. JC</a:t>
            </a:r>
            <a:endParaRPr lang="fr-FR" b="1" dirty="0">
              <a:solidFill>
                <a:schemeClr val="bg1"/>
              </a:solidFill>
            </a:endParaRPr>
          </a:p>
        </p:txBody>
      </p:sp>
      <p:sp>
        <p:nvSpPr>
          <p:cNvPr id="6" name="ZoneTexte 5"/>
          <p:cNvSpPr txBox="1"/>
          <p:nvPr/>
        </p:nvSpPr>
        <p:spPr>
          <a:xfrm>
            <a:off x="395536" y="1383159"/>
            <a:ext cx="2376264" cy="461665"/>
          </a:xfrm>
          <a:prstGeom prst="rect">
            <a:avLst/>
          </a:prstGeom>
          <a:noFill/>
        </p:spPr>
        <p:txBody>
          <a:bodyPr wrap="square" rtlCol="0">
            <a:spAutoFit/>
          </a:bodyPr>
          <a:lstStyle/>
          <a:p>
            <a:r>
              <a:rPr lang="fr-FR" sz="2400" i="1" dirty="0" smtClean="0">
                <a:solidFill>
                  <a:schemeClr val="bg1"/>
                </a:solidFill>
              </a:rPr>
              <a:t>Disciple de Platon</a:t>
            </a:r>
            <a:endParaRPr lang="fr-FR" sz="1200" i="1" dirty="0">
              <a:solidFill>
                <a:schemeClr val="bg1"/>
              </a:solidFill>
            </a:endParaRPr>
          </a:p>
        </p:txBody>
      </p:sp>
    </p:spTree>
    <p:extLst>
      <p:ext uri="{BB962C8B-B14F-4D97-AF65-F5344CB8AC3E}">
        <p14:creationId xmlns:p14="http://schemas.microsoft.com/office/powerpoint/2010/main" val="2438687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9" name="Rectangle 8"/>
          <p:cNvSpPr/>
          <p:nvPr/>
        </p:nvSpPr>
        <p:spPr>
          <a:xfrm>
            <a:off x="1277017" y="3609019"/>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3" name="Rectangle 2"/>
          <p:cNvSpPr/>
          <p:nvPr/>
        </p:nvSpPr>
        <p:spPr>
          <a:xfrm>
            <a:off x="4716016" y="3573016"/>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5" name="Différent de 4"/>
          <p:cNvSpPr/>
          <p:nvPr/>
        </p:nvSpPr>
        <p:spPr>
          <a:xfrm>
            <a:off x="3851920" y="3645024"/>
            <a:ext cx="720080" cy="389656"/>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 name="Connecteur droit avec flèche 6"/>
          <p:cNvCxnSpPr/>
          <p:nvPr/>
        </p:nvCxnSpPr>
        <p:spPr>
          <a:xfrm>
            <a:off x="1835696" y="4034680"/>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Connecteur droit avec flèche 13"/>
          <p:cNvCxnSpPr/>
          <p:nvPr/>
        </p:nvCxnSpPr>
        <p:spPr>
          <a:xfrm>
            <a:off x="6300192" y="4028663"/>
            <a:ext cx="0" cy="5464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578219" y="4581867"/>
            <a:ext cx="2809735" cy="1200329"/>
          </a:xfrm>
          <a:prstGeom prst="rect">
            <a:avLst/>
          </a:prstGeom>
        </p:spPr>
        <p:txBody>
          <a:bodyPr wrap="square">
            <a:spAutoFit/>
          </a:bodyPr>
          <a:lstStyle/>
          <a:p>
            <a:pPr algn="ctr"/>
            <a:r>
              <a:rPr lang="fr-FR" sz="2400" dirty="0" smtClean="0">
                <a:latin typeface="Century Gothic" pitchFamily="34" charset="0"/>
              </a:rPr>
              <a:t>Élu (Président)</a:t>
            </a:r>
          </a:p>
          <a:p>
            <a:pPr algn="ctr"/>
            <a:r>
              <a:rPr lang="fr-FR" sz="2400" dirty="0" smtClean="0">
                <a:latin typeface="Century Gothic" pitchFamily="34" charset="0"/>
              </a:rPr>
              <a:t>ou non (Monarque)</a:t>
            </a:r>
            <a:endParaRPr lang="fr-FR" sz="2400" dirty="0"/>
          </a:p>
        </p:txBody>
      </p:sp>
      <p:sp>
        <p:nvSpPr>
          <p:cNvPr id="17" name="Rectangle 16"/>
          <p:cNvSpPr/>
          <p:nvPr/>
        </p:nvSpPr>
        <p:spPr>
          <a:xfrm>
            <a:off x="5955845" y="4653136"/>
            <a:ext cx="848404" cy="461665"/>
          </a:xfrm>
          <a:prstGeom prst="rect">
            <a:avLst/>
          </a:prstGeom>
        </p:spPr>
        <p:txBody>
          <a:bodyPr wrap="square">
            <a:spAutoFit/>
          </a:bodyPr>
          <a:lstStyle/>
          <a:p>
            <a:pPr algn="ctr"/>
            <a:r>
              <a:rPr lang="fr-FR" sz="2400" i="1" dirty="0" smtClean="0">
                <a:latin typeface="Century Gothic" pitchFamily="34" charset="0"/>
              </a:rPr>
              <a:t>Élu</a:t>
            </a:r>
            <a:endParaRPr lang="fr-FR" sz="2400" i="1" dirty="0"/>
          </a:p>
        </p:txBody>
      </p:sp>
      <p:cxnSp>
        <p:nvCxnSpPr>
          <p:cNvPr id="20" name="Connecteur droit avec flèche 19"/>
          <p:cNvCxnSpPr/>
          <p:nvPr/>
        </p:nvCxnSpPr>
        <p:spPr>
          <a:xfrm>
            <a:off x="3275856" y="4070684"/>
            <a:ext cx="0" cy="19416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0" y="6036235"/>
            <a:ext cx="4674829" cy="707886"/>
          </a:xfrm>
          <a:prstGeom prst="rect">
            <a:avLst/>
          </a:prstGeom>
        </p:spPr>
        <p:txBody>
          <a:bodyPr wrap="square">
            <a:spAutoFit/>
          </a:bodyPr>
          <a:lstStyle/>
          <a:p>
            <a:pPr algn="ctr"/>
            <a:r>
              <a:rPr lang="fr-FR" sz="2000" i="1" dirty="0" smtClean="0">
                <a:latin typeface="Century Gothic" pitchFamily="34" charset="0"/>
              </a:rPr>
              <a:t>Rôle symbolique (représente l’unité, la stabilité et la grandeur de l’Etat)</a:t>
            </a:r>
            <a:endParaRPr lang="fr-FR" sz="2000" i="1" dirty="0"/>
          </a:p>
        </p:txBody>
      </p:sp>
    </p:spTree>
    <p:extLst>
      <p:ext uri="{BB962C8B-B14F-4D97-AF65-F5344CB8AC3E}">
        <p14:creationId xmlns:p14="http://schemas.microsoft.com/office/powerpoint/2010/main" val="4076112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22" name="Rectangle 21"/>
          <p:cNvSpPr/>
          <p:nvPr/>
        </p:nvSpPr>
        <p:spPr>
          <a:xfrm>
            <a:off x="2123728" y="3387274"/>
            <a:ext cx="6912768" cy="461665"/>
          </a:xfrm>
          <a:prstGeom prst="rect">
            <a:avLst/>
          </a:prstGeom>
        </p:spPr>
        <p:txBody>
          <a:bodyPr wrap="square">
            <a:spAutoFit/>
          </a:bodyPr>
          <a:lstStyle/>
          <a:p>
            <a:r>
              <a:rPr lang="fr-FR" sz="2400" b="1" dirty="0" smtClean="0">
                <a:latin typeface="Century Gothic" pitchFamily="34" charset="0"/>
              </a:rPr>
              <a:t>2. Une séparation dite « souple » des pouvoirs</a:t>
            </a:r>
            <a:endParaRPr lang="fr-FR" sz="2400" dirty="0"/>
          </a:p>
        </p:txBody>
      </p:sp>
      <p:sp>
        <p:nvSpPr>
          <p:cNvPr id="14" name="Rectangle 13"/>
          <p:cNvSpPr/>
          <p:nvPr/>
        </p:nvSpPr>
        <p:spPr>
          <a:xfrm>
            <a:off x="2123728" y="3848939"/>
            <a:ext cx="6912768" cy="3046988"/>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Le gouvernement procède du Parlement : le gouvernement est composé de membres de la coalition majoritaire au Parlement ; le Parlement vote une « motion de confiance »</a:t>
            </a:r>
          </a:p>
          <a:p>
            <a:pPr marL="342900" indent="-342900">
              <a:buFont typeface="Arial" charset="0"/>
              <a:buChar char="•"/>
            </a:pPr>
            <a:r>
              <a:rPr lang="fr-FR" sz="2400" dirty="0" smtClean="0">
                <a:latin typeface="Century Gothic" pitchFamily="34" charset="0"/>
              </a:rPr>
              <a:t>L’initiative des lois est partagée entre le gouvernement (« projets de lois ») et le Parlement (« propositions de lois »)</a:t>
            </a:r>
            <a:endParaRPr lang="fr-FR" sz="2400" dirty="0"/>
          </a:p>
        </p:txBody>
      </p:sp>
    </p:spTree>
    <p:extLst>
      <p:ext uri="{BB962C8B-B14F-4D97-AF65-F5344CB8AC3E}">
        <p14:creationId xmlns:p14="http://schemas.microsoft.com/office/powerpoint/2010/main" val="30303624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22" name="Rectangle 21"/>
          <p:cNvSpPr/>
          <p:nvPr/>
        </p:nvSpPr>
        <p:spPr>
          <a:xfrm>
            <a:off x="2123728" y="3387274"/>
            <a:ext cx="6912768" cy="461665"/>
          </a:xfrm>
          <a:prstGeom prst="rect">
            <a:avLst/>
          </a:prstGeom>
        </p:spPr>
        <p:txBody>
          <a:bodyPr wrap="square">
            <a:spAutoFit/>
          </a:bodyPr>
          <a:lstStyle/>
          <a:p>
            <a:r>
              <a:rPr lang="fr-FR" sz="2400" b="1" dirty="0" smtClean="0">
                <a:latin typeface="Century Gothic" pitchFamily="34" charset="0"/>
              </a:rPr>
              <a:t>2. Une séparation dite « souple » des pouvoirs</a:t>
            </a:r>
            <a:endParaRPr lang="fr-FR" sz="2400" dirty="0"/>
          </a:p>
        </p:txBody>
      </p:sp>
      <p:sp>
        <p:nvSpPr>
          <p:cNvPr id="23" name="Rectangle 22"/>
          <p:cNvSpPr/>
          <p:nvPr/>
        </p:nvSpPr>
        <p:spPr>
          <a:xfrm>
            <a:off x="2135610" y="4005064"/>
            <a:ext cx="6912768" cy="461665"/>
          </a:xfrm>
          <a:prstGeom prst="rect">
            <a:avLst/>
          </a:prstGeom>
        </p:spPr>
        <p:txBody>
          <a:bodyPr wrap="square">
            <a:spAutoFit/>
          </a:bodyPr>
          <a:lstStyle/>
          <a:p>
            <a:r>
              <a:rPr lang="fr-FR" sz="2400" b="1" dirty="0" smtClean="0">
                <a:latin typeface="Century Gothic" pitchFamily="34" charset="0"/>
              </a:rPr>
              <a:t>3. Des moyens de révocation mutuelle</a:t>
            </a:r>
            <a:endParaRPr lang="fr-FR" sz="2400" dirty="0"/>
          </a:p>
        </p:txBody>
      </p:sp>
    </p:spTree>
    <p:extLst>
      <p:ext uri="{BB962C8B-B14F-4D97-AF65-F5344CB8AC3E}">
        <p14:creationId xmlns:p14="http://schemas.microsoft.com/office/powerpoint/2010/main" val="26838064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3" name="Rectangle 12"/>
          <p:cNvSpPr/>
          <p:nvPr/>
        </p:nvSpPr>
        <p:spPr>
          <a:xfrm>
            <a:off x="2123728" y="2787201"/>
            <a:ext cx="6030416" cy="461665"/>
          </a:xfrm>
          <a:prstGeom prst="rect">
            <a:avLst/>
          </a:prstGeom>
        </p:spPr>
        <p:txBody>
          <a:bodyPr wrap="square">
            <a:spAutoFit/>
          </a:bodyPr>
          <a:lstStyle/>
          <a:p>
            <a:r>
              <a:rPr lang="fr-FR" sz="2400" b="1" dirty="0" smtClean="0">
                <a:latin typeface="Century Gothic" pitchFamily="34" charset="0"/>
              </a:rPr>
              <a:t>1. Un exécutif bicéphale</a:t>
            </a:r>
            <a:endParaRPr lang="fr-FR" sz="2400" dirty="0"/>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22" name="Rectangle 21"/>
          <p:cNvSpPr/>
          <p:nvPr/>
        </p:nvSpPr>
        <p:spPr>
          <a:xfrm>
            <a:off x="2123728" y="3387274"/>
            <a:ext cx="6912768" cy="461665"/>
          </a:xfrm>
          <a:prstGeom prst="rect">
            <a:avLst/>
          </a:prstGeom>
        </p:spPr>
        <p:txBody>
          <a:bodyPr wrap="square">
            <a:spAutoFit/>
          </a:bodyPr>
          <a:lstStyle/>
          <a:p>
            <a:r>
              <a:rPr lang="fr-FR" sz="2400" b="1" dirty="0" smtClean="0">
                <a:latin typeface="Century Gothic" pitchFamily="34" charset="0"/>
              </a:rPr>
              <a:t>2. Une séparation dite « souple » des pouvoirs</a:t>
            </a:r>
            <a:endParaRPr lang="fr-FR" sz="2400" dirty="0"/>
          </a:p>
        </p:txBody>
      </p:sp>
      <p:sp>
        <p:nvSpPr>
          <p:cNvPr id="23" name="Rectangle 22"/>
          <p:cNvSpPr/>
          <p:nvPr/>
        </p:nvSpPr>
        <p:spPr>
          <a:xfrm>
            <a:off x="2135610" y="4005064"/>
            <a:ext cx="6912768" cy="461665"/>
          </a:xfrm>
          <a:prstGeom prst="rect">
            <a:avLst/>
          </a:prstGeom>
        </p:spPr>
        <p:txBody>
          <a:bodyPr wrap="square">
            <a:spAutoFit/>
          </a:bodyPr>
          <a:lstStyle/>
          <a:p>
            <a:r>
              <a:rPr lang="fr-FR" sz="2400" b="1" dirty="0" smtClean="0">
                <a:latin typeface="Century Gothic" pitchFamily="34" charset="0"/>
              </a:rPr>
              <a:t>3. Des moyens de révocation mutuelle</a:t>
            </a:r>
            <a:endParaRPr lang="fr-FR" sz="2400" dirty="0"/>
          </a:p>
        </p:txBody>
      </p:sp>
      <p:sp>
        <p:nvSpPr>
          <p:cNvPr id="14" name="Rectangle 13"/>
          <p:cNvSpPr/>
          <p:nvPr/>
        </p:nvSpPr>
        <p:spPr>
          <a:xfrm>
            <a:off x="2192004" y="4477961"/>
            <a:ext cx="6912768" cy="2308324"/>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Le Parlement peut renverser le gouvernement (« motion de censure » ou « motion de défiance »)</a:t>
            </a:r>
          </a:p>
          <a:p>
            <a:pPr marL="342900" indent="-342900">
              <a:buFont typeface="Arial" charset="0"/>
              <a:buChar char="•"/>
            </a:pPr>
            <a:r>
              <a:rPr lang="fr-FR" sz="2400" dirty="0" smtClean="0">
                <a:latin typeface="Century Gothic" pitchFamily="34" charset="0"/>
              </a:rPr>
              <a:t>Le gouvernement peut dissoudre la chambre basse et provoquer de nouvelles élections anticipées</a:t>
            </a:r>
            <a:endParaRPr lang="fr-FR" sz="2400" dirty="0"/>
          </a:p>
        </p:txBody>
      </p:sp>
      <p:sp>
        <p:nvSpPr>
          <p:cNvPr id="3" name="Carré corné 2"/>
          <p:cNvSpPr/>
          <p:nvPr/>
        </p:nvSpPr>
        <p:spPr>
          <a:xfrm>
            <a:off x="66196" y="4477960"/>
            <a:ext cx="2196908" cy="1255295"/>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gouvernement est « responsable » de sa politique devant le Parlement</a:t>
            </a:r>
            <a:endParaRPr lang="fr-FR" dirty="0">
              <a:solidFill>
                <a:schemeClr val="tx1"/>
              </a:solidFill>
            </a:endParaRPr>
          </a:p>
        </p:txBody>
      </p:sp>
    </p:spTree>
    <p:extLst>
      <p:ext uri="{BB962C8B-B14F-4D97-AF65-F5344CB8AC3E}">
        <p14:creationId xmlns:p14="http://schemas.microsoft.com/office/powerpoint/2010/main" val="3361240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83" b="4733"/>
          <a:stretch/>
        </p:blipFill>
        <p:spPr bwMode="auto">
          <a:xfrm>
            <a:off x="1631818" y="0"/>
            <a:ext cx="5326436" cy="684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Résultat de recherche d'images pour &quot;ELECTIONS ITALIEN&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r="33347" b="94309"/>
          <a:stretch/>
        </p:blipFill>
        <p:spPr bwMode="auto">
          <a:xfrm rot="16200000">
            <a:off x="-1530714" y="2727466"/>
            <a:ext cx="3491803" cy="430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ELECTIONS ITALIEN&quot;"/>
          <p:cNvPicPr>
            <a:picLocks noChangeAspect="1" noChangeArrowheads="1"/>
          </p:cNvPicPr>
          <p:nvPr/>
        </p:nvPicPr>
        <p:blipFill rotWithShape="1">
          <a:blip r:embed="rId3">
            <a:extLst>
              <a:ext uri="{28A0092B-C50C-407E-A947-70E740481C1C}">
                <a14:useLocalDpi xmlns:a14="http://schemas.microsoft.com/office/drawing/2010/main" val="0"/>
              </a:ext>
            </a:extLst>
          </a:blip>
          <a:srcRect t="96693" r="56945"/>
          <a:stretch/>
        </p:blipFill>
        <p:spPr bwMode="auto">
          <a:xfrm>
            <a:off x="6588224" y="3801847"/>
            <a:ext cx="2255540" cy="250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ésultat de recherche d'images pour &quot;ELECTIONS ITALIEN&quot;"/>
          <p:cNvPicPr>
            <a:picLocks noChangeAspect="1" noChangeArrowheads="1"/>
          </p:cNvPicPr>
          <p:nvPr/>
        </p:nvPicPr>
        <p:blipFill rotWithShape="1">
          <a:blip r:embed="rId3">
            <a:extLst>
              <a:ext uri="{28A0092B-C50C-407E-A947-70E740481C1C}">
                <a14:useLocalDpi xmlns:a14="http://schemas.microsoft.com/office/drawing/2010/main" val="0"/>
              </a:ext>
            </a:extLst>
          </a:blip>
          <a:srcRect l="90789" t="96693" r="-90789"/>
          <a:stretch/>
        </p:blipFill>
        <p:spPr bwMode="auto">
          <a:xfrm>
            <a:off x="8631535" y="6607896"/>
            <a:ext cx="5238750" cy="25010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43" y="116632"/>
            <a:ext cx="10429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4583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Tree>
    <p:extLst>
      <p:ext uri="{BB962C8B-B14F-4D97-AF65-F5344CB8AC3E}">
        <p14:creationId xmlns:p14="http://schemas.microsoft.com/office/powerpoint/2010/main" val="2071911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6" name="Rectangle 15"/>
          <p:cNvSpPr/>
          <p:nvPr/>
        </p:nvSpPr>
        <p:spPr>
          <a:xfrm>
            <a:off x="158847" y="4869160"/>
            <a:ext cx="9001155" cy="461665"/>
          </a:xfrm>
          <a:prstGeom prst="rect">
            <a:avLst/>
          </a:prstGeom>
        </p:spPr>
        <p:txBody>
          <a:bodyPr wrap="square">
            <a:spAutoFit/>
          </a:bodyPr>
          <a:lstStyle/>
          <a:p>
            <a:pPr marL="342900" indent="-342900">
              <a:buFont typeface="Arial" charset="0"/>
              <a:buChar char="•"/>
            </a:pPr>
            <a:r>
              <a:rPr lang="fr-FR" sz="2400" dirty="0" smtClean="0">
                <a:latin typeface="Century Gothic" pitchFamily="34" charset="0"/>
              </a:rPr>
              <a:t>Un exécutif bicéphale</a:t>
            </a:r>
          </a:p>
        </p:txBody>
      </p:sp>
      <p:sp>
        <p:nvSpPr>
          <p:cNvPr id="3" name="Rectangle 2"/>
          <p:cNvSpPr/>
          <p:nvPr/>
        </p:nvSpPr>
        <p:spPr>
          <a:xfrm>
            <a:off x="120453" y="4398115"/>
            <a:ext cx="4637808" cy="461665"/>
          </a:xfrm>
          <a:prstGeom prst="rect">
            <a:avLst/>
          </a:prstGeom>
        </p:spPr>
        <p:txBody>
          <a:bodyPr wrap="none">
            <a:spAutoFit/>
          </a:bodyPr>
          <a:lstStyle/>
          <a:p>
            <a:r>
              <a:rPr lang="fr-FR" sz="2400" b="1" i="1" dirty="0" smtClean="0">
                <a:latin typeface="Century Gothic" pitchFamily="34" charset="0"/>
              </a:rPr>
              <a:t>Des caractéristiques similaires</a:t>
            </a:r>
            <a:endParaRPr lang="fr-FR" sz="2400" b="1" i="1" dirty="0">
              <a:latin typeface="Century Gothic" pitchFamily="34" charset="0"/>
            </a:endParaRPr>
          </a:p>
        </p:txBody>
      </p:sp>
      <p:sp>
        <p:nvSpPr>
          <p:cNvPr id="14" name="Rectangle 13"/>
          <p:cNvSpPr/>
          <p:nvPr/>
        </p:nvSpPr>
        <p:spPr>
          <a:xfrm>
            <a:off x="1140136" y="5375564"/>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17" name="Rectangle 16"/>
          <p:cNvSpPr/>
          <p:nvPr/>
        </p:nvSpPr>
        <p:spPr>
          <a:xfrm>
            <a:off x="4579135" y="5330825"/>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18" name="Différent de 17"/>
          <p:cNvSpPr/>
          <p:nvPr/>
        </p:nvSpPr>
        <p:spPr>
          <a:xfrm>
            <a:off x="3715039" y="5411569"/>
            <a:ext cx="720080" cy="389656"/>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362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16200000">
            <a:off x="-1338801" y="3018421"/>
            <a:ext cx="3052248" cy="369332"/>
          </a:xfrm>
          <a:prstGeom prst="rect">
            <a:avLst/>
          </a:prstGeom>
        </p:spPr>
        <p:txBody>
          <a:bodyPr wrap="square">
            <a:spAutoFit/>
          </a:bodyPr>
          <a:lstStyle/>
          <a:p>
            <a:pPr algn="ctr"/>
            <a:r>
              <a:rPr lang="fr-FR" dirty="0" smtClean="0">
                <a:latin typeface="Century Gothic" pitchFamily="34" charset="0"/>
              </a:rPr>
              <a:t>Emmanuel Macron (2017)</a:t>
            </a:r>
            <a:endParaRPr lang="fr-FR" dirty="0"/>
          </a:p>
        </p:txBody>
      </p:sp>
      <p:sp>
        <p:nvSpPr>
          <p:cNvPr id="16" name="Rectangle 15"/>
          <p:cNvSpPr/>
          <p:nvPr/>
        </p:nvSpPr>
        <p:spPr>
          <a:xfrm rot="5400000">
            <a:off x="6700285" y="2067338"/>
            <a:ext cx="3437428" cy="400110"/>
          </a:xfrm>
          <a:prstGeom prst="rect">
            <a:avLst/>
          </a:prstGeom>
        </p:spPr>
        <p:txBody>
          <a:bodyPr wrap="square">
            <a:spAutoFit/>
          </a:bodyPr>
          <a:lstStyle/>
          <a:p>
            <a:pPr lvl="0" algn="r"/>
            <a:r>
              <a:rPr lang="fr-FR" sz="2000" dirty="0" smtClean="0">
                <a:solidFill>
                  <a:prstClr val="black"/>
                </a:solidFill>
                <a:latin typeface="Century Gothic" pitchFamily="34" charset="0"/>
              </a:rPr>
              <a:t>Edouard Philippe (2017)</a:t>
            </a:r>
            <a:endParaRPr lang="fr-FR" sz="2000" dirty="0">
              <a:solidFill>
                <a:prstClr val="black"/>
              </a:solidFill>
              <a:latin typeface="Century Gothic" pitchFamily="34" charset="0"/>
            </a:endParaRPr>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05" r="25822"/>
          <a:stretch/>
        </p:blipFill>
        <p:spPr bwMode="auto">
          <a:xfrm>
            <a:off x="399716" y="272225"/>
            <a:ext cx="3596220" cy="4982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159" r="36729" b="4416"/>
          <a:stretch/>
        </p:blipFill>
        <p:spPr bwMode="auto">
          <a:xfrm>
            <a:off x="4606352" y="548679"/>
            <a:ext cx="3521338" cy="466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7504" y="5845386"/>
            <a:ext cx="2380563" cy="864096"/>
          </a:xfrm>
          <a:prstGeom prst="wedgeRectCallout">
            <a:avLst>
              <a:gd name="adj1" fmla="val -12095"/>
              <a:gd name="adj2" fmla="val -617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Président de la République</a:t>
            </a:r>
            <a:endParaRPr lang="fr-FR" sz="2400" b="1" dirty="0">
              <a:latin typeface="Century Gothic" panose="020B0502020202020204" pitchFamily="34" charset="0"/>
            </a:endParaRPr>
          </a:p>
        </p:txBody>
      </p:sp>
      <p:sp>
        <p:nvSpPr>
          <p:cNvPr id="19" name="Rectangle 18"/>
          <p:cNvSpPr/>
          <p:nvPr/>
        </p:nvSpPr>
        <p:spPr>
          <a:xfrm>
            <a:off x="6118995" y="5845386"/>
            <a:ext cx="2740603" cy="548590"/>
          </a:xfrm>
          <a:prstGeom prst="wedgeRectCallout">
            <a:avLst>
              <a:gd name="adj1" fmla="val -23372"/>
              <a:gd name="adj2" fmla="val -6468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atin typeface="Century Gothic" panose="020B0502020202020204" pitchFamily="34" charset="0"/>
              </a:rPr>
              <a:t>Premier Ministre</a:t>
            </a:r>
            <a:endParaRPr lang="fr-FR" sz="2400" b="1" dirty="0">
              <a:latin typeface="Century Gothic" panose="020B0502020202020204" pitchFamily="34" charset="0"/>
            </a:endParaRPr>
          </a:p>
        </p:txBody>
      </p:sp>
      <p:sp>
        <p:nvSpPr>
          <p:cNvPr id="12" name="Rectangle 11"/>
          <p:cNvSpPr/>
          <p:nvPr/>
        </p:nvSpPr>
        <p:spPr>
          <a:xfrm>
            <a:off x="1140136" y="5375564"/>
            <a:ext cx="2376264" cy="461665"/>
          </a:xfrm>
          <a:prstGeom prst="rect">
            <a:avLst/>
          </a:prstGeom>
        </p:spPr>
        <p:txBody>
          <a:bodyPr wrap="square">
            <a:spAutoFit/>
          </a:bodyPr>
          <a:lstStyle/>
          <a:p>
            <a:r>
              <a:rPr lang="fr-FR" sz="2400" b="1" dirty="0" smtClean="0">
                <a:latin typeface="Century Gothic" pitchFamily="34" charset="0"/>
              </a:rPr>
              <a:t>Chef de l’Etat </a:t>
            </a:r>
            <a:endParaRPr lang="fr-FR" sz="2400" b="1" dirty="0"/>
          </a:p>
        </p:txBody>
      </p:sp>
      <p:sp>
        <p:nvSpPr>
          <p:cNvPr id="13" name="Rectangle 12"/>
          <p:cNvSpPr/>
          <p:nvPr/>
        </p:nvSpPr>
        <p:spPr>
          <a:xfrm>
            <a:off x="4579135" y="5330825"/>
            <a:ext cx="3839864" cy="461665"/>
          </a:xfrm>
          <a:prstGeom prst="rect">
            <a:avLst/>
          </a:prstGeom>
        </p:spPr>
        <p:txBody>
          <a:bodyPr wrap="square">
            <a:spAutoFit/>
          </a:bodyPr>
          <a:lstStyle/>
          <a:p>
            <a:pPr lvl="0"/>
            <a:r>
              <a:rPr lang="fr-FR" sz="2400" b="1" dirty="0">
                <a:solidFill>
                  <a:prstClr val="black"/>
                </a:solidFill>
                <a:latin typeface="Century Gothic" pitchFamily="34" charset="0"/>
              </a:rPr>
              <a:t>Chef du gouvernement</a:t>
            </a:r>
          </a:p>
        </p:txBody>
      </p:sp>
      <p:sp>
        <p:nvSpPr>
          <p:cNvPr id="15" name="Différent de 14"/>
          <p:cNvSpPr/>
          <p:nvPr/>
        </p:nvSpPr>
        <p:spPr>
          <a:xfrm>
            <a:off x="3715039" y="5411569"/>
            <a:ext cx="720080" cy="389656"/>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70934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6" name="Rectangle 15"/>
          <p:cNvSpPr/>
          <p:nvPr/>
        </p:nvSpPr>
        <p:spPr>
          <a:xfrm>
            <a:off x="120453" y="4869160"/>
            <a:ext cx="9039549" cy="1938992"/>
          </a:xfrm>
          <a:prstGeom prst="rect">
            <a:avLst/>
          </a:prstGeom>
        </p:spPr>
        <p:txBody>
          <a:bodyPr wrap="square">
            <a:spAutoFit/>
          </a:bodyPr>
          <a:lstStyle/>
          <a:p>
            <a:pPr marL="342900" indent="-342900">
              <a:buFont typeface="Arial" charset="0"/>
              <a:buChar char="•"/>
            </a:pPr>
            <a:r>
              <a:rPr lang="fr-FR" sz="2000" dirty="0" smtClean="0">
                <a:latin typeface="Century Gothic" pitchFamily="34" charset="0"/>
              </a:rPr>
              <a:t>Un exécutif bicéphale</a:t>
            </a:r>
          </a:p>
          <a:p>
            <a:pPr marL="342900" indent="-342900">
              <a:buFont typeface="Arial" charset="0"/>
              <a:buChar char="•"/>
            </a:pPr>
            <a:r>
              <a:rPr lang="fr-FR" sz="2000" dirty="0" smtClean="0">
                <a:latin typeface="Century Gothic" pitchFamily="34" charset="0"/>
              </a:rPr>
              <a:t>1958 : Le Président est élu au suffrage universel indirect (mandat 7 ans)</a:t>
            </a:r>
          </a:p>
          <a:p>
            <a:pPr marL="342900" indent="-342900">
              <a:buFont typeface="Arial" charset="0"/>
              <a:buChar char="•"/>
            </a:pPr>
            <a:r>
              <a:rPr lang="fr-FR" sz="2000" dirty="0">
                <a:latin typeface="Century Gothic" pitchFamily="34" charset="0"/>
              </a:rPr>
              <a:t>Le chef de l’Etat est « irresponsable » </a:t>
            </a:r>
            <a:endParaRPr lang="fr-FR" sz="2000" dirty="0" smtClean="0">
              <a:latin typeface="Century Gothic" pitchFamily="34" charset="0"/>
            </a:endParaRPr>
          </a:p>
          <a:p>
            <a:pPr marL="342900" indent="-342900">
              <a:buFont typeface="Arial" charset="0"/>
              <a:buChar char="•"/>
            </a:pPr>
            <a:r>
              <a:rPr lang="fr-FR" sz="2000" dirty="0" smtClean="0">
                <a:latin typeface="Century Gothic" pitchFamily="34" charset="0"/>
              </a:rPr>
              <a:t>Le gouvernement est responsable devant le Parlement : séparation « souple » des pouvoirs</a:t>
            </a:r>
          </a:p>
        </p:txBody>
      </p:sp>
      <p:sp>
        <p:nvSpPr>
          <p:cNvPr id="3" name="Rectangle 2"/>
          <p:cNvSpPr/>
          <p:nvPr/>
        </p:nvSpPr>
        <p:spPr>
          <a:xfrm>
            <a:off x="120453" y="4398115"/>
            <a:ext cx="4637808" cy="461665"/>
          </a:xfrm>
          <a:prstGeom prst="rect">
            <a:avLst/>
          </a:prstGeom>
        </p:spPr>
        <p:txBody>
          <a:bodyPr wrap="none">
            <a:spAutoFit/>
          </a:bodyPr>
          <a:lstStyle/>
          <a:p>
            <a:r>
              <a:rPr lang="fr-FR" sz="2400" b="1" i="1" dirty="0" smtClean="0">
                <a:latin typeface="Century Gothic" pitchFamily="34" charset="0"/>
              </a:rPr>
              <a:t>Des caractéristiques similaires</a:t>
            </a:r>
            <a:endParaRPr lang="fr-FR" sz="2400" b="1" i="1" dirty="0">
              <a:latin typeface="Century Gothic" pitchFamily="34" charset="0"/>
            </a:endParaRPr>
          </a:p>
        </p:txBody>
      </p:sp>
    </p:spTree>
    <p:extLst>
      <p:ext uri="{BB962C8B-B14F-4D97-AF65-F5344CB8AC3E}">
        <p14:creationId xmlns:p14="http://schemas.microsoft.com/office/powerpoint/2010/main" val="8605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fficher l'image d'origine"/>
          <p:cNvPicPr>
            <a:picLocks noChangeAspect="1" noChangeArrowheads="1"/>
          </p:cNvPicPr>
          <p:nvPr/>
        </p:nvPicPr>
        <p:blipFill>
          <a:blip r:embed="rId2"/>
          <a:srcRect/>
          <a:stretch>
            <a:fillRect/>
          </a:stretch>
        </p:blipFill>
        <p:spPr bwMode="auto">
          <a:xfrm>
            <a:off x="1331640" y="0"/>
            <a:ext cx="6172781"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54008"/>
            <a:ext cx="7128791" cy="30999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4219346940"/>
              </p:ext>
            </p:extLst>
          </p:nvPr>
        </p:nvGraphicFramePr>
        <p:xfrm>
          <a:off x="251520" y="3284984"/>
          <a:ext cx="8640960" cy="2499360"/>
        </p:xfrm>
        <a:graphic>
          <a:graphicData uri="http://schemas.openxmlformats.org/drawingml/2006/table">
            <a:tbl>
              <a:tblPr firstRow="1" bandRow="1">
                <a:tableStyleId>{69012ECD-51FC-41F1-AA8D-1B2483CD663E}</a:tableStyleId>
              </a:tblPr>
              <a:tblGrid>
                <a:gridCol w="2658757"/>
                <a:gridCol w="2732611"/>
                <a:gridCol w="3249592"/>
              </a:tblGrid>
              <a:tr h="370840">
                <a:tc>
                  <a:txBody>
                    <a:bodyPr/>
                    <a:lstStyle/>
                    <a:p>
                      <a:pPr algn="ctr"/>
                      <a:r>
                        <a:rPr lang="fr-FR" sz="2000" dirty="0" smtClean="0"/>
                        <a:t>Qui gouverne ?</a:t>
                      </a:r>
                      <a:endParaRPr lang="fr-FR"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Pour le bien commun</a:t>
                      </a:r>
                      <a:endParaRPr lang="fr-FR"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fr-FR" sz="2000" dirty="0" smtClean="0"/>
                        <a:t>Formes</a:t>
                      </a:r>
                      <a:r>
                        <a:rPr lang="fr-FR" sz="2000" baseline="0" dirty="0" smtClean="0"/>
                        <a:t> déviantes</a:t>
                      </a:r>
                      <a:endParaRPr lang="fr-FR"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370840">
                <a:tc>
                  <a:txBody>
                    <a:bodyPr/>
                    <a:lstStyle/>
                    <a:p>
                      <a:r>
                        <a:rPr lang="fr-FR" sz="2000" dirty="0" smtClean="0">
                          <a:solidFill>
                            <a:schemeClr val="bg1"/>
                          </a:solidFill>
                        </a:rPr>
                        <a:t>Un seul</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Royauté</a:t>
                      </a:r>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chemeClr val="bg1"/>
                          </a:solidFill>
                        </a:rPr>
                        <a:t>Tyrannie </a:t>
                      </a:r>
                      <a:r>
                        <a:rPr lang="fr-FR" sz="2000" b="0" dirty="0" smtClean="0">
                          <a:solidFill>
                            <a:schemeClr val="bg1"/>
                          </a:solidFill>
                        </a:rPr>
                        <a:t>:</a:t>
                      </a:r>
                      <a:r>
                        <a:rPr lang="fr-FR" sz="2000" b="0" baseline="0" dirty="0" smtClean="0">
                          <a:solidFill>
                            <a:schemeClr val="bg1"/>
                          </a:solidFill>
                        </a:rPr>
                        <a:t> vise l’avantage du monarque</a:t>
                      </a:r>
                      <a:endParaRPr lang="fr-FR" sz="2000" b="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r>
                        <a:rPr lang="fr-FR" sz="2000" dirty="0" smtClean="0">
                          <a:solidFill>
                            <a:schemeClr val="bg1"/>
                          </a:solidFill>
                        </a:rPr>
                        <a:t>Plusieurs</a:t>
                      </a:r>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rgbClr val="FFFF00"/>
                          </a:solidFill>
                        </a:rPr>
                        <a:t>Aristocratie</a:t>
                      </a:r>
                      <a:r>
                        <a:rPr lang="fr-FR" sz="2000" dirty="0" smtClean="0">
                          <a:solidFill>
                            <a:srgbClr val="FFFF00"/>
                          </a:solidFill>
                        </a:rPr>
                        <a:t> </a:t>
                      </a:r>
                      <a:r>
                        <a:rPr lang="fr-FR" sz="2000" dirty="0" smtClean="0">
                          <a:solidFill>
                            <a:schemeClr val="bg1"/>
                          </a:solidFill>
                        </a:rPr>
                        <a:t>: gouvernement</a:t>
                      </a:r>
                      <a:r>
                        <a:rPr lang="fr-FR" sz="2000" baseline="0" dirty="0" smtClean="0">
                          <a:solidFill>
                            <a:schemeClr val="bg1"/>
                          </a:solidFill>
                        </a:rPr>
                        <a:t> des meilleurs</a:t>
                      </a:r>
                      <a:endParaRPr lang="fr-FR" sz="200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2000" b="1" dirty="0" smtClean="0">
                          <a:solidFill>
                            <a:srgbClr val="FF0000"/>
                          </a:solidFill>
                        </a:rPr>
                        <a:t>Oligarchie</a:t>
                      </a:r>
                      <a:r>
                        <a:rPr lang="fr-FR" sz="2000" dirty="0" smtClean="0">
                          <a:solidFill>
                            <a:srgbClr val="FF0000"/>
                          </a:solidFill>
                        </a:rPr>
                        <a:t> </a:t>
                      </a:r>
                      <a:r>
                        <a:rPr lang="fr-FR" sz="2000" dirty="0" smtClean="0">
                          <a:solidFill>
                            <a:schemeClr val="bg1"/>
                          </a:solidFill>
                        </a:rPr>
                        <a:t>: gouvernement</a:t>
                      </a:r>
                      <a:r>
                        <a:rPr lang="fr-FR" sz="2000" baseline="0" dirty="0" smtClean="0">
                          <a:solidFill>
                            <a:schemeClr val="bg1"/>
                          </a:solidFill>
                        </a:rPr>
                        <a:t> des plus riches dans leur intérêt</a:t>
                      </a:r>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70840">
                <a:tc>
                  <a:txBody>
                    <a:bodyPr/>
                    <a:lstStyle/>
                    <a:p>
                      <a:endParaRPr lang="fr-FR" sz="2000" dirty="0">
                        <a:solidFill>
                          <a:schemeClr val="bg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b="0" dirty="0">
                        <a:solidFill>
                          <a:schemeClr val="bg1"/>
                        </a:solidFill>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fr-FR" sz="2000" dirty="0">
                        <a:solidFill>
                          <a:schemeClr val="bg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4" name="ZoneTexte 3"/>
          <p:cNvSpPr txBox="1"/>
          <p:nvPr/>
        </p:nvSpPr>
        <p:spPr>
          <a:xfrm>
            <a:off x="395536" y="332656"/>
            <a:ext cx="1728192" cy="923330"/>
          </a:xfrm>
          <a:prstGeom prst="rect">
            <a:avLst/>
          </a:prstGeom>
          <a:noFill/>
        </p:spPr>
        <p:txBody>
          <a:bodyPr wrap="square" rtlCol="0">
            <a:spAutoFit/>
          </a:bodyPr>
          <a:lstStyle/>
          <a:p>
            <a:r>
              <a:rPr lang="fr-FR" sz="3600" b="1" dirty="0" smtClean="0">
                <a:solidFill>
                  <a:schemeClr val="bg1"/>
                </a:solidFill>
              </a:rPr>
              <a:t>Aristote</a:t>
            </a:r>
            <a:endParaRPr lang="fr-FR" b="1" dirty="0" smtClean="0">
              <a:solidFill>
                <a:schemeClr val="bg1"/>
              </a:solidFill>
            </a:endParaRPr>
          </a:p>
          <a:p>
            <a:r>
              <a:rPr lang="fr-FR" b="1" dirty="0" smtClean="0">
                <a:solidFill>
                  <a:schemeClr val="bg1"/>
                </a:solidFill>
              </a:rPr>
              <a:t>IVe siècle av. JC</a:t>
            </a:r>
            <a:endParaRPr lang="fr-FR" b="1" dirty="0">
              <a:solidFill>
                <a:schemeClr val="bg1"/>
              </a:solidFill>
            </a:endParaRPr>
          </a:p>
        </p:txBody>
      </p:sp>
      <p:sp>
        <p:nvSpPr>
          <p:cNvPr id="6" name="ZoneTexte 5"/>
          <p:cNvSpPr txBox="1"/>
          <p:nvPr/>
        </p:nvSpPr>
        <p:spPr>
          <a:xfrm>
            <a:off x="395536" y="1383159"/>
            <a:ext cx="2376264" cy="461665"/>
          </a:xfrm>
          <a:prstGeom prst="rect">
            <a:avLst/>
          </a:prstGeom>
          <a:noFill/>
        </p:spPr>
        <p:txBody>
          <a:bodyPr wrap="square" rtlCol="0">
            <a:spAutoFit/>
          </a:bodyPr>
          <a:lstStyle/>
          <a:p>
            <a:r>
              <a:rPr lang="fr-FR" sz="2400" i="1" dirty="0" smtClean="0">
                <a:solidFill>
                  <a:schemeClr val="bg1"/>
                </a:solidFill>
              </a:rPr>
              <a:t>Disciple de Platon</a:t>
            </a:r>
            <a:endParaRPr lang="fr-FR" sz="1200" i="1" dirty="0">
              <a:solidFill>
                <a:schemeClr val="bg1"/>
              </a:solidFill>
            </a:endParaRPr>
          </a:p>
        </p:txBody>
      </p:sp>
    </p:spTree>
    <p:extLst>
      <p:ext uri="{BB962C8B-B14F-4D97-AF65-F5344CB8AC3E}">
        <p14:creationId xmlns:p14="http://schemas.microsoft.com/office/powerpoint/2010/main" val="24386874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d'origine"/>
          <p:cNvPicPr>
            <a:picLocks noChangeAspect="1" noChangeArrowheads="1"/>
          </p:cNvPicPr>
          <p:nvPr/>
        </p:nvPicPr>
        <p:blipFill>
          <a:blip r:embed="rId2"/>
          <a:srcRect t="2307"/>
          <a:stretch>
            <a:fillRect/>
          </a:stretch>
        </p:blipFill>
        <p:spPr bwMode="auto">
          <a:xfrm>
            <a:off x="857224" y="0"/>
            <a:ext cx="7315200"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fficher l'image d'origine"/>
          <p:cNvPicPr>
            <a:picLocks noChangeAspect="1" noChangeArrowheads="1"/>
          </p:cNvPicPr>
          <p:nvPr/>
        </p:nvPicPr>
        <p:blipFill>
          <a:blip r:embed="rId2"/>
          <a:srcRect/>
          <a:stretch>
            <a:fillRect/>
          </a:stretch>
        </p:blipFill>
        <p:spPr bwMode="auto">
          <a:xfrm>
            <a:off x="1928794" y="0"/>
            <a:ext cx="4031942"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3" name="Rectangle 2"/>
          <p:cNvSpPr/>
          <p:nvPr/>
        </p:nvSpPr>
        <p:spPr>
          <a:xfrm>
            <a:off x="120453" y="4398115"/>
            <a:ext cx="4637808" cy="461665"/>
          </a:xfrm>
          <a:prstGeom prst="rect">
            <a:avLst/>
          </a:prstGeom>
        </p:spPr>
        <p:txBody>
          <a:bodyPr wrap="none">
            <a:spAutoFit/>
          </a:bodyPr>
          <a:lstStyle/>
          <a:p>
            <a:r>
              <a:rPr lang="fr-FR" sz="2400" b="1" i="1" dirty="0" smtClean="0">
                <a:latin typeface="Century Gothic" pitchFamily="34" charset="0"/>
              </a:rPr>
              <a:t>Des caractéristiques similaires</a:t>
            </a:r>
            <a:endParaRPr lang="fr-FR" sz="2400" b="1" i="1" dirty="0">
              <a:latin typeface="Century Gothic" pitchFamily="34" charset="0"/>
            </a:endParaRPr>
          </a:p>
        </p:txBody>
      </p:sp>
      <p:sp>
        <p:nvSpPr>
          <p:cNvPr id="14" name="Rectangle 13"/>
          <p:cNvSpPr/>
          <p:nvPr/>
        </p:nvSpPr>
        <p:spPr>
          <a:xfrm>
            <a:off x="147520" y="5016132"/>
            <a:ext cx="8316700" cy="461665"/>
          </a:xfrm>
          <a:prstGeom prst="rect">
            <a:avLst/>
          </a:prstGeom>
        </p:spPr>
        <p:txBody>
          <a:bodyPr wrap="none">
            <a:spAutoFit/>
          </a:bodyPr>
          <a:lstStyle/>
          <a:p>
            <a:r>
              <a:rPr lang="fr-FR" sz="2400" b="1" i="1" dirty="0" smtClean="0">
                <a:latin typeface="Century Gothic" pitchFamily="34" charset="0"/>
              </a:rPr>
              <a:t>Des fonctionnements similaires en cas de cohabitation</a:t>
            </a:r>
            <a:endParaRPr lang="fr-FR" sz="2400" b="1" i="1" dirty="0">
              <a:latin typeface="Century Gothic" pitchFamily="34" charset="0"/>
            </a:endParaRPr>
          </a:p>
        </p:txBody>
      </p:sp>
      <p:sp>
        <p:nvSpPr>
          <p:cNvPr id="16" name="Rectangle 15"/>
          <p:cNvSpPr/>
          <p:nvPr/>
        </p:nvSpPr>
        <p:spPr>
          <a:xfrm>
            <a:off x="251520" y="5512535"/>
            <a:ext cx="8808584" cy="1077218"/>
          </a:xfrm>
          <a:prstGeom prst="rect">
            <a:avLst/>
          </a:prstGeom>
        </p:spPr>
        <p:txBody>
          <a:bodyPr wrap="square">
            <a:spAutoFit/>
          </a:bodyPr>
          <a:lstStyle/>
          <a:p>
            <a:pPr marL="342900" indent="-342900">
              <a:buFontTx/>
              <a:buChar char="-"/>
            </a:pPr>
            <a:r>
              <a:rPr lang="fr-FR" sz="2000" i="1" dirty="0" smtClean="0">
                <a:latin typeface="Century Gothic" pitchFamily="34" charset="0"/>
              </a:rPr>
              <a:t>Le chef du gouvernement est le chef de la majorité parlementaire</a:t>
            </a:r>
          </a:p>
          <a:p>
            <a:pPr marL="342900" indent="-342900">
              <a:buFontTx/>
              <a:buChar char="-"/>
            </a:pPr>
            <a:r>
              <a:rPr lang="fr-FR" sz="2000" i="1" dirty="0" smtClean="0">
                <a:latin typeface="Century Gothic" pitchFamily="34" charset="0"/>
              </a:rPr>
              <a:t>Le gouvernement conduit la politique de la nation</a:t>
            </a:r>
          </a:p>
          <a:p>
            <a:pPr marL="342900" indent="-342900">
              <a:buFontTx/>
              <a:buChar char="-"/>
            </a:pPr>
            <a:endParaRPr lang="fr-FR" sz="2400" b="1" i="1" dirty="0">
              <a:latin typeface="Century Gothic" pitchFamily="34" charset="0"/>
            </a:endParaRPr>
          </a:p>
        </p:txBody>
      </p:sp>
    </p:spTree>
    <p:extLst>
      <p:ext uri="{BB962C8B-B14F-4D97-AF65-F5344CB8AC3E}">
        <p14:creationId xmlns:p14="http://schemas.microsoft.com/office/powerpoint/2010/main" val="40485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0042" y="-24"/>
            <a:ext cx="2356453" cy="830997"/>
          </a:xfrm>
          <a:prstGeom prst="rect">
            <a:avLst/>
          </a:prstGeom>
        </p:spPr>
        <p:txBody>
          <a:bodyPr wrap="square">
            <a:spAutoFit/>
          </a:bodyPr>
          <a:lstStyle/>
          <a:p>
            <a:pPr algn="ctr"/>
            <a:r>
              <a:rPr lang="fr-FR" altLang="fr-FR" sz="2400" b="1" dirty="0" smtClean="0">
                <a:latin typeface="Century Gothic" panose="020B0502020202020204" pitchFamily="34" charset="0"/>
              </a:rPr>
              <a:t>Président de la République</a:t>
            </a:r>
            <a:endParaRPr lang="fr-FR" altLang="fr-FR" sz="2400" b="1" dirty="0">
              <a:latin typeface="Century Gothic" panose="020B0502020202020204" pitchFamily="34" charset="0"/>
            </a:endParaRPr>
          </a:p>
        </p:txBody>
      </p:sp>
      <p:sp>
        <p:nvSpPr>
          <p:cNvPr id="18" name="Rectangle 17"/>
          <p:cNvSpPr/>
          <p:nvPr/>
        </p:nvSpPr>
        <p:spPr>
          <a:xfrm>
            <a:off x="5985115" y="0"/>
            <a:ext cx="2528256" cy="461665"/>
          </a:xfrm>
          <a:prstGeom prst="rect">
            <a:avLst/>
          </a:prstGeom>
        </p:spPr>
        <p:txBody>
          <a:bodyPr wrap="none">
            <a:spAutoFit/>
          </a:bodyPr>
          <a:lstStyle/>
          <a:p>
            <a:r>
              <a:rPr lang="fr-FR" altLang="fr-FR" sz="2400" b="1" dirty="0" smtClean="0">
                <a:latin typeface="Century Gothic" panose="020B0502020202020204" pitchFamily="34" charset="0"/>
              </a:rPr>
              <a:t>Premier Ministre</a:t>
            </a:r>
            <a:endParaRPr lang="fr-FR" altLang="fr-FR" sz="2400" b="1" dirty="0">
              <a:latin typeface="Century Gothic" panose="020B0502020202020204" pitchFamily="34" charset="0"/>
            </a:endParaRPr>
          </a:p>
        </p:txBody>
      </p:sp>
      <p:sp>
        <p:nvSpPr>
          <p:cNvPr id="19" name="Rectangle 18"/>
          <p:cNvSpPr/>
          <p:nvPr/>
        </p:nvSpPr>
        <p:spPr>
          <a:xfrm>
            <a:off x="583689" y="1972351"/>
            <a:ext cx="1433534" cy="369332"/>
          </a:xfrm>
          <a:prstGeom prst="rect">
            <a:avLst/>
          </a:prstGeom>
        </p:spPr>
        <p:txBody>
          <a:bodyPr wrap="none">
            <a:spAutoFit/>
          </a:bodyPr>
          <a:lstStyle/>
          <a:p>
            <a:pPr lvl="0"/>
            <a:r>
              <a:rPr lang="fr-FR" altLang="fr-FR" dirty="0" smtClean="0">
                <a:solidFill>
                  <a:prstClr val="black"/>
                </a:solidFill>
              </a:rPr>
              <a:t>F. </a:t>
            </a:r>
            <a:r>
              <a:rPr lang="fr-FR" altLang="fr-FR" dirty="0">
                <a:solidFill>
                  <a:prstClr val="black"/>
                </a:solidFill>
              </a:rPr>
              <a:t>Mitterrand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66" t="10750" r="27266" b="44612"/>
          <a:stretch/>
        </p:blipFill>
        <p:spPr bwMode="auto">
          <a:xfrm>
            <a:off x="6444208" y="487358"/>
            <a:ext cx="1229294" cy="16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7916546" y="1719088"/>
            <a:ext cx="948914" cy="369332"/>
          </a:xfrm>
          <a:prstGeom prst="rect">
            <a:avLst/>
          </a:prstGeom>
        </p:spPr>
        <p:txBody>
          <a:bodyPr wrap="none">
            <a:spAutoFit/>
          </a:bodyPr>
          <a:lstStyle/>
          <a:p>
            <a:pPr lvl="0"/>
            <a:r>
              <a:rPr lang="fr-FR" altLang="fr-FR" dirty="0" smtClean="0">
                <a:solidFill>
                  <a:prstClr val="black"/>
                </a:solidFill>
              </a:rPr>
              <a:t>J. Chirac</a:t>
            </a:r>
            <a:endParaRPr lang="fr-FR" altLang="fr-FR" dirty="0">
              <a:solidFill>
                <a:prstClr val="black"/>
              </a:solidFill>
            </a:endParaRPr>
          </a:p>
        </p:txBody>
      </p:sp>
      <p:pic>
        <p:nvPicPr>
          <p:cNvPr id="1030" name="Picture 6" descr="Résultat de recherche d'images pour &quot;logo ps 1986&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974471"/>
            <a:ext cx="623323" cy="8553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7518" y="546154"/>
            <a:ext cx="1146970" cy="119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descr="Résultat de recherche d'images pour &quot;mitterrand 1981 dissout l'assemblée&quot;"/>
          <p:cNvPicPr>
            <a:picLocks noChangeAspect="1" noChangeArrowheads="1"/>
          </p:cNvPicPr>
          <p:nvPr/>
        </p:nvPicPr>
        <p:blipFill rotWithShape="1">
          <a:blip r:embed="rId5">
            <a:extLst>
              <a:ext uri="{28A0092B-C50C-407E-A947-70E740481C1C}">
                <a14:useLocalDpi xmlns:a14="http://schemas.microsoft.com/office/drawing/2010/main" val="0"/>
              </a:ext>
            </a:extLst>
          </a:blip>
          <a:srcRect b="4569"/>
          <a:stretch/>
        </p:blipFill>
        <p:spPr bwMode="auto">
          <a:xfrm>
            <a:off x="2051720" y="830973"/>
            <a:ext cx="1299603" cy="15287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525" t="28267" r="42857" b="29882"/>
          <a:stretch/>
        </p:blipFill>
        <p:spPr bwMode="auto">
          <a:xfrm>
            <a:off x="119296" y="2751207"/>
            <a:ext cx="4455944" cy="346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4168" t="29441" r="42857" b="29877"/>
          <a:stretch/>
        </p:blipFill>
        <p:spPr bwMode="auto">
          <a:xfrm>
            <a:off x="4592854" y="2751207"/>
            <a:ext cx="4551146" cy="35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0" y="-24"/>
            <a:ext cx="1560042" cy="584775"/>
          </a:xfrm>
          <a:prstGeom prst="rect">
            <a:avLst/>
          </a:prstGeom>
        </p:spPr>
        <p:txBody>
          <a:bodyPr wrap="none">
            <a:spAutoFit/>
          </a:bodyPr>
          <a:lstStyle/>
          <a:p>
            <a:r>
              <a:rPr lang="fr-FR" sz="3200" b="1" dirty="0" smtClean="0">
                <a:solidFill>
                  <a:srgbClr val="FF0000"/>
                </a:solidFill>
              </a:rPr>
              <a:t>1981-88</a:t>
            </a:r>
            <a:endParaRPr lang="fr-FR" b="1" dirty="0">
              <a:solidFill>
                <a:srgbClr val="FF0000"/>
              </a:solidFill>
            </a:endParaRPr>
          </a:p>
        </p:txBody>
      </p:sp>
      <p:sp>
        <p:nvSpPr>
          <p:cNvPr id="3" name="Rectangle 2"/>
          <p:cNvSpPr/>
          <p:nvPr/>
        </p:nvSpPr>
        <p:spPr>
          <a:xfrm>
            <a:off x="3635896" y="263691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330891" y="2636912"/>
            <a:ext cx="813110"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8606578" y="2881394"/>
            <a:ext cx="537423"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0" y="2558210"/>
            <a:ext cx="1018227" cy="584775"/>
          </a:xfrm>
          <a:prstGeom prst="rect">
            <a:avLst/>
          </a:prstGeom>
        </p:spPr>
        <p:txBody>
          <a:bodyPr wrap="none">
            <a:spAutoFit/>
          </a:bodyPr>
          <a:lstStyle/>
          <a:p>
            <a:r>
              <a:rPr lang="fr-FR" sz="3200" b="1" dirty="0" smtClean="0">
                <a:solidFill>
                  <a:srgbClr val="FF0000"/>
                </a:solidFill>
              </a:rPr>
              <a:t>1981</a:t>
            </a:r>
            <a:endParaRPr lang="fr-FR" b="1" dirty="0">
              <a:solidFill>
                <a:srgbClr val="FF0000"/>
              </a:solidFill>
            </a:endParaRPr>
          </a:p>
        </p:txBody>
      </p:sp>
      <p:sp>
        <p:nvSpPr>
          <p:cNvPr id="25" name="Rectangle 24"/>
          <p:cNvSpPr/>
          <p:nvPr/>
        </p:nvSpPr>
        <p:spPr>
          <a:xfrm>
            <a:off x="4575240" y="2458819"/>
            <a:ext cx="1018227" cy="584775"/>
          </a:xfrm>
          <a:prstGeom prst="rect">
            <a:avLst/>
          </a:prstGeom>
        </p:spPr>
        <p:txBody>
          <a:bodyPr wrap="none">
            <a:spAutoFit/>
          </a:bodyPr>
          <a:lstStyle/>
          <a:p>
            <a:r>
              <a:rPr lang="fr-FR" sz="3200" b="1" dirty="0" smtClean="0">
                <a:solidFill>
                  <a:srgbClr val="FF0000"/>
                </a:solidFill>
              </a:rPr>
              <a:t>1986</a:t>
            </a:r>
            <a:endParaRPr lang="fr-FR" b="1" dirty="0">
              <a:solidFill>
                <a:srgbClr val="FF0000"/>
              </a:solidFill>
            </a:endParaRPr>
          </a:p>
        </p:txBody>
      </p:sp>
      <p:cxnSp>
        <p:nvCxnSpPr>
          <p:cNvPr id="5" name="Connecteur droit avec flèche 4"/>
          <p:cNvCxnSpPr/>
          <p:nvPr/>
        </p:nvCxnSpPr>
        <p:spPr>
          <a:xfrm flipV="1">
            <a:off x="7058855" y="2157017"/>
            <a:ext cx="0" cy="5941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6" name="Rectangle 25"/>
          <p:cNvSpPr/>
          <p:nvPr/>
        </p:nvSpPr>
        <p:spPr>
          <a:xfrm>
            <a:off x="5004049" y="6021288"/>
            <a:ext cx="2245194" cy="836712"/>
          </a:xfrm>
          <a:prstGeom prst="wedgeRectCallout">
            <a:avLst>
              <a:gd name="adj1" fmla="val 32034"/>
              <a:gd name="adj2" fmla="val -808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i="1" dirty="0" smtClean="0">
                <a:solidFill>
                  <a:schemeClr val="tx1"/>
                </a:solidFill>
              </a:rPr>
              <a:t>2 ans</a:t>
            </a:r>
          </a:p>
          <a:p>
            <a:pPr algn="ctr"/>
            <a:r>
              <a:rPr lang="fr-FR" sz="2400" i="1" dirty="0" smtClean="0">
                <a:solidFill>
                  <a:schemeClr val="tx1"/>
                </a:solidFill>
              </a:rPr>
              <a:t>de cohabitation</a:t>
            </a:r>
            <a:endParaRPr lang="fr-FR" sz="2400" i="1" dirty="0">
              <a:solidFill>
                <a:schemeClr val="tx1"/>
              </a:solidFill>
            </a:endParaRPr>
          </a:p>
        </p:txBody>
      </p:sp>
    </p:spTree>
    <p:extLst>
      <p:ext uri="{BB962C8B-B14F-4D97-AF65-F5344CB8AC3E}">
        <p14:creationId xmlns:p14="http://schemas.microsoft.com/office/powerpoint/2010/main" val="13041308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0042" y="-24"/>
            <a:ext cx="2356453" cy="830997"/>
          </a:xfrm>
          <a:prstGeom prst="rect">
            <a:avLst/>
          </a:prstGeom>
        </p:spPr>
        <p:txBody>
          <a:bodyPr wrap="square">
            <a:spAutoFit/>
          </a:bodyPr>
          <a:lstStyle/>
          <a:p>
            <a:pPr algn="ctr"/>
            <a:r>
              <a:rPr lang="fr-FR" altLang="fr-FR" sz="2400" b="1" dirty="0" smtClean="0">
                <a:latin typeface="Century Gothic" panose="020B0502020202020204" pitchFamily="34" charset="0"/>
              </a:rPr>
              <a:t>Président de la République</a:t>
            </a:r>
            <a:endParaRPr lang="fr-FR" altLang="fr-FR" sz="2400" b="1" dirty="0">
              <a:latin typeface="Century Gothic" panose="020B0502020202020204" pitchFamily="34" charset="0"/>
            </a:endParaRPr>
          </a:p>
        </p:txBody>
      </p:sp>
      <p:sp>
        <p:nvSpPr>
          <p:cNvPr id="18" name="Rectangle 17"/>
          <p:cNvSpPr/>
          <p:nvPr/>
        </p:nvSpPr>
        <p:spPr>
          <a:xfrm>
            <a:off x="5985115" y="0"/>
            <a:ext cx="2528256" cy="461665"/>
          </a:xfrm>
          <a:prstGeom prst="rect">
            <a:avLst/>
          </a:prstGeom>
        </p:spPr>
        <p:txBody>
          <a:bodyPr wrap="none">
            <a:spAutoFit/>
          </a:bodyPr>
          <a:lstStyle/>
          <a:p>
            <a:r>
              <a:rPr lang="fr-FR" altLang="fr-FR" sz="2400" b="1" dirty="0" smtClean="0">
                <a:latin typeface="Century Gothic" panose="020B0502020202020204" pitchFamily="34" charset="0"/>
              </a:rPr>
              <a:t>Premier Ministre</a:t>
            </a:r>
            <a:endParaRPr lang="fr-FR" altLang="fr-FR" sz="2400" b="1" dirty="0">
              <a:latin typeface="Century Gothic" panose="020B0502020202020204" pitchFamily="34" charset="0"/>
            </a:endParaRPr>
          </a:p>
        </p:txBody>
      </p:sp>
      <p:sp>
        <p:nvSpPr>
          <p:cNvPr id="19" name="Rectangle 18"/>
          <p:cNvSpPr/>
          <p:nvPr/>
        </p:nvSpPr>
        <p:spPr>
          <a:xfrm>
            <a:off x="583689" y="1972351"/>
            <a:ext cx="1433534" cy="369332"/>
          </a:xfrm>
          <a:prstGeom prst="rect">
            <a:avLst/>
          </a:prstGeom>
        </p:spPr>
        <p:txBody>
          <a:bodyPr wrap="none">
            <a:spAutoFit/>
          </a:bodyPr>
          <a:lstStyle/>
          <a:p>
            <a:pPr lvl="0"/>
            <a:r>
              <a:rPr lang="fr-FR" altLang="fr-FR" dirty="0" smtClean="0">
                <a:solidFill>
                  <a:prstClr val="black"/>
                </a:solidFill>
              </a:rPr>
              <a:t>F. </a:t>
            </a:r>
            <a:r>
              <a:rPr lang="fr-FR" altLang="fr-FR" dirty="0">
                <a:solidFill>
                  <a:prstClr val="black"/>
                </a:solidFill>
              </a:rPr>
              <a:t>Mitterrand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66" t="10750" r="27266" b="44612"/>
          <a:stretch/>
        </p:blipFill>
        <p:spPr bwMode="auto">
          <a:xfrm>
            <a:off x="6444208" y="487358"/>
            <a:ext cx="1229294" cy="16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7916546" y="1719088"/>
            <a:ext cx="948914" cy="369332"/>
          </a:xfrm>
          <a:prstGeom prst="rect">
            <a:avLst/>
          </a:prstGeom>
        </p:spPr>
        <p:txBody>
          <a:bodyPr wrap="none">
            <a:spAutoFit/>
          </a:bodyPr>
          <a:lstStyle/>
          <a:p>
            <a:pPr lvl="0"/>
            <a:r>
              <a:rPr lang="fr-FR" altLang="fr-FR" dirty="0" smtClean="0">
                <a:solidFill>
                  <a:prstClr val="black"/>
                </a:solidFill>
              </a:rPr>
              <a:t>J. Chirac</a:t>
            </a:r>
            <a:endParaRPr lang="fr-FR" altLang="fr-FR" dirty="0">
              <a:solidFill>
                <a:prstClr val="black"/>
              </a:solidFill>
            </a:endParaRPr>
          </a:p>
        </p:txBody>
      </p:sp>
      <p:pic>
        <p:nvPicPr>
          <p:cNvPr id="1030" name="Picture 6" descr="Résultat de recherche d'images pour &quot;logo ps 1986&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974471"/>
            <a:ext cx="623323" cy="8553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7518" y="546154"/>
            <a:ext cx="1146970" cy="119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descr="Résultat de recherche d'images pour &quot;mitterrand 1981 dissout l'assemblée&quot;"/>
          <p:cNvPicPr>
            <a:picLocks noChangeAspect="1" noChangeArrowheads="1"/>
          </p:cNvPicPr>
          <p:nvPr/>
        </p:nvPicPr>
        <p:blipFill rotWithShape="1">
          <a:blip r:embed="rId5">
            <a:extLst>
              <a:ext uri="{28A0092B-C50C-407E-A947-70E740481C1C}">
                <a14:useLocalDpi xmlns:a14="http://schemas.microsoft.com/office/drawing/2010/main" val="0"/>
              </a:ext>
            </a:extLst>
          </a:blip>
          <a:srcRect b="4569"/>
          <a:stretch/>
        </p:blipFill>
        <p:spPr bwMode="auto">
          <a:xfrm>
            <a:off x="2051720" y="830973"/>
            <a:ext cx="1299603" cy="15287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24"/>
            <a:ext cx="1560042" cy="584775"/>
          </a:xfrm>
          <a:prstGeom prst="rect">
            <a:avLst/>
          </a:prstGeom>
        </p:spPr>
        <p:txBody>
          <a:bodyPr wrap="none">
            <a:spAutoFit/>
          </a:bodyPr>
          <a:lstStyle/>
          <a:p>
            <a:r>
              <a:rPr lang="fr-FR" sz="3200" b="1" dirty="0" smtClean="0">
                <a:solidFill>
                  <a:srgbClr val="FF0000"/>
                </a:solidFill>
              </a:rPr>
              <a:t>1981-88</a:t>
            </a:r>
            <a:endParaRPr lang="fr-FR" b="1" dirty="0">
              <a:solidFill>
                <a:srgbClr val="FF0000"/>
              </a:solidFill>
            </a:endParaRPr>
          </a:p>
        </p:txBody>
      </p:sp>
      <p:sp>
        <p:nvSpPr>
          <p:cNvPr id="3" name="Rectangle 2"/>
          <p:cNvSpPr/>
          <p:nvPr/>
        </p:nvSpPr>
        <p:spPr>
          <a:xfrm>
            <a:off x="3635896" y="263691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330891" y="2636912"/>
            <a:ext cx="813110"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8606578" y="2881394"/>
            <a:ext cx="537423"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4761" y="2443284"/>
            <a:ext cx="4999037"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3175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0042" y="-24"/>
            <a:ext cx="2356453" cy="830997"/>
          </a:xfrm>
          <a:prstGeom prst="rect">
            <a:avLst/>
          </a:prstGeom>
        </p:spPr>
        <p:txBody>
          <a:bodyPr wrap="square">
            <a:spAutoFit/>
          </a:bodyPr>
          <a:lstStyle/>
          <a:p>
            <a:pPr algn="ctr"/>
            <a:r>
              <a:rPr lang="fr-FR" altLang="fr-FR" sz="2400" b="1" dirty="0" smtClean="0">
                <a:latin typeface="Century Gothic" panose="020B0502020202020204" pitchFamily="34" charset="0"/>
              </a:rPr>
              <a:t>Président de la République</a:t>
            </a:r>
            <a:endParaRPr lang="fr-FR" altLang="fr-FR" sz="2400" b="1" dirty="0">
              <a:latin typeface="Century Gothic" panose="020B0502020202020204" pitchFamily="34" charset="0"/>
            </a:endParaRPr>
          </a:p>
        </p:txBody>
      </p:sp>
      <p:sp>
        <p:nvSpPr>
          <p:cNvPr id="18" name="Rectangle 17"/>
          <p:cNvSpPr/>
          <p:nvPr/>
        </p:nvSpPr>
        <p:spPr>
          <a:xfrm>
            <a:off x="5985115" y="0"/>
            <a:ext cx="2528256" cy="461665"/>
          </a:xfrm>
          <a:prstGeom prst="rect">
            <a:avLst/>
          </a:prstGeom>
        </p:spPr>
        <p:txBody>
          <a:bodyPr wrap="none">
            <a:spAutoFit/>
          </a:bodyPr>
          <a:lstStyle/>
          <a:p>
            <a:r>
              <a:rPr lang="fr-FR" altLang="fr-FR" sz="2400" b="1" dirty="0" smtClean="0">
                <a:latin typeface="Century Gothic" panose="020B0502020202020204" pitchFamily="34" charset="0"/>
              </a:rPr>
              <a:t>Premier Ministre</a:t>
            </a:r>
            <a:endParaRPr lang="fr-FR" altLang="fr-FR" sz="2400" b="1" dirty="0">
              <a:latin typeface="Century Gothic" panose="020B0502020202020204" pitchFamily="34" charset="0"/>
            </a:endParaRPr>
          </a:p>
        </p:txBody>
      </p:sp>
      <p:sp>
        <p:nvSpPr>
          <p:cNvPr id="19" name="Rectangle 18"/>
          <p:cNvSpPr/>
          <p:nvPr/>
        </p:nvSpPr>
        <p:spPr>
          <a:xfrm>
            <a:off x="583689" y="1972351"/>
            <a:ext cx="1433534" cy="369332"/>
          </a:xfrm>
          <a:prstGeom prst="rect">
            <a:avLst/>
          </a:prstGeom>
        </p:spPr>
        <p:txBody>
          <a:bodyPr wrap="none">
            <a:spAutoFit/>
          </a:bodyPr>
          <a:lstStyle/>
          <a:p>
            <a:pPr lvl="0"/>
            <a:r>
              <a:rPr lang="fr-FR" altLang="fr-FR" dirty="0" smtClean="0">
                <a:solidFill>
                  <a:prstClr val="black"/>
                </a:solidFill>
              </a:rPr>
              <a:t>F. </a:t>
            </a:r>
            <a:r>
              <a:rPr lang="fr-FR" altLang="fr-FR" dirty="0">
                <a:solidFill>
                  <a:prstClr val="black"/>
                </a:solidFill>
              </a:rPr>
              <a:t>Mitterrand</a:t>
            </a:r>
          </a:p>
        </p:txBody>
      </p:sp>
      <p:pic>
        <p:nvPicPr>
          <p:cNvPr id="1030" name="Picture 6" descr="Résultat de recherche d'images pour &quot;logo ps 1986&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74471"/>
            <a:ext cx="623323" cy="8553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7518" y="546154"/>
            <a:ext cx="1146970" cy="119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descr="Résultat de recherche d'images pour &quot;mitterrand 1981 dissout l'assemblée&quot;"/>
          <p:cNvPicPr>
            <a:picLocks noChangeAspect="1" noChangeArrowheads="1"/>
          </p:cNvPicPr>
          <p:nvPr/>
        </p:nvPicPr>
        <p:blipFill rotWithShape="1">
          <a:blip r:embed="rId4">
            <a:extLst>
              <a:ext uri="{28A0092B-C50C-407E-A947-70E740481C1C}">
                <a14:useLocalDpi xmlns:a14="http://schemas.microsoft.com/office/drawing/2010/main" val="0"/>
              </a:ext>
            </a:extLst>
          </a:blip>
          <a:srcRect b="4569"/>
          <a:stretch/>
        </p:blipFill>
        <p:spPr bwMode="auto">
          <a:xfrm>
            <a:off x="2051720" y="830973"/>
            <a:ext cx="1299603" cy="15287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24"/>
            <a:ext cx="1560042" cy="584775"/>
          </a:xfrm>
          <a:prstGeom prst="rect">
            <a:avLst/>
          </a:prstGeom>
        </p:spPr>
        <p:txBody>
          <a:bodyPr wrap="none">
            <a:spAutoFit/>
          </a:bodyPr>
          <a:lstStyle/>
          <a:p>
            <a:r>
              <a:rPr lang="fr-FR" sz="3200" b="1" dirty="0" smtClean="0">
                <a:solidFill>
                  <a:srgbClr val="FF0000"/>
                </a:solidFill>
              </a:rPr>
              <a:t>1988-95</a:t>
            </a:r>
            <a:endParaRPr lang="fr-FR" b="1" dirty="0">
              <a:solidFill>
                <a:srgbClr val="FF0000"/>
              </a:solidFill>
            </a:endParaRPr>
          </a:p>
        </p:txBody>
      </p:sp>
      <p:sp>
        <p:nvSpPr>
          <p:cNvPr id="3" name="Rectangle 2"/>
          <p:cNvSpPr/>
          <p:nvPr/>
        </p:nvSpPr>
        <p:spPr>
          <a:xfrm>
            <a:off x="3635896" y="263691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330891" y="2636912"/>
            <a:ext cx="813110"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8606578" y="2881394"/>
            <a:ext cx="537423"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575240" y="2458819"/>
            <a:ext cx="1018227" cy="584775"/>
          </a:xfrm>
          <a:prstGeom prst="rect">
            <a:avLst/>
          </a:prstGeom>
        </p:spPr>
        <p:txBody>
          <a:bodyPr wrap="none">
            <a:spAutoFit/>
          </a:bodyPr>
          <a:lstStyle/>
          <a:p>
            <a:r>
              <a:rPr lang="fr-FR" sz="3200" b="1" dirty="0" smtClean="0">
                <a:solidFill>
                  <a:srgbClr val="FF0000"/>
                </a:solidFill>
              </a:rPr>
              <a:t>1993</a:t>
            </a:r>
            <a:endParaRPr lang="fr-FR" b="1" dirty="0">
              <a:solidFill>
                <a:srgbClr val="FF0000"/>
              </a:solidFill>
            </a:endParaRPr>
          </a:p>
        </p:txBody>
      </p:sp>
      <p:cxnSp>
        <p:nvCxnSpPr>
          <p:cNvPr id="5" name="Connecteur droit avec flèche 4"/>
          <p:cNvCxnSpPr/>
          <p:nvPr/>
        </p:nvCxnSpPr>
        <p:spPr>
          <a:xfrm flipV="1">
            <a:off x="7058854" y="2157017"/>
            <a:ext cx="1" cy="88657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567" y="546154"/>
            <a:ext cx="12985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823623" y="1740045"/>
            <a:ext cx="1183337" cy="369332"/>
          </a:xfrm>
          <a:prstGeom prst="rect">
            <a:avLst/>
          </a:prstGeom>
        </p:spPr>
        <p:txBody>
          <a:bodyPr wrap="none">
            <a:spAutoFit/>
          </a:bodyPr>
          <a:lstStyle/>
          <a:p>
            <a:pPr lvl="0"/>
            <a:r>
              <a:rPr lang="fr-FR" altLang="fr-FR" dirty="0" smtClean="0">
                <a:solidFill>
                  <a:prstClr val="black"/>
                </a:solidFill>
              </a:rPr>
              <a:t>E. Balladur</a:t>
            </a:r>
            <a:endParaRPr lang="fr-FR" altLang="fr-FR" dirty="0">
              <a:solidFill>
                <a:prstClr val="black"/>
              </a:solidFill>
            </a:endParaRPr>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4475" t="29777" r="43277" b="29793"/>
          <a:stretch/>
        </p:blipFill>
        <p:spPr bwMode="auto">
          <a:xfrm>
            <a:off x="4088638" y="2945730"/>
            <a:ext cx="4786651" cy="375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8391002" y="2779312"/>
            <a:ext cx="777901" cy="865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8026340" y="2512874"/>
            <a:ext cx="777901" cy="865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209913" y="5788086"/>
            <a:ext cx="2476143" cy="908287"/>
          </a:xfrm>
          <a:prstGeom prst="wedgeRectCallout">
            <a:avLst>
              <a:gd name="adj1" fmla="val 32034"/>
              <a:gd name="adj2" fmla="val -808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smtClean="0">
                <a:solidFill>
                  <a:schemeClr val="tx1"/>
                </a:solidFill>
              </a:rPr>
              <a:t>2 ans</a:t>
            </a:r>
          </a:p>
          <a:p>
            <a:pPr algn="ctr"/>
            <a:r>
              <a:rPr lang="fr-FR" sz="2800" i="1" dirty="0" smtClean="0">
                <a:solidFill>
                  <a:schemeClr val="tx1"/>
                </a:solidFill>
              </a:rPr>
              <a:t>de cohabitation</a:t>
            </a:r>
            <a:endParaRPr lang="fr-FR" sz="2800" i="1" dirty="0">
              <a:solidFill>
                <a:schemeClr val="tx1"/>
              </a:solidFill>
            </a:endParaRPr>
          </a:p>
        </p:txBody>
      </p:sp>
    </p:spTree>
    <p:extLst>
      <p:ext uri="{BB962C8B-B14F-4D97-AF65-F5344CB8AC3E}">
        <p14:creationId xmlns:p14="http://schemas.microsoft.com/office/powerpoint/2010/main" val="1708295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76823" y="0"/>
            <a:ext cx="2356453" cy="830997"/>
          </a:xfrm>
          <a:prstGeom prst="rect">
            <a:avLst/>
          </a:prstGeom>
        </p:spPr>
        <p:txBody>
          <a:bodyPr wrap="square">
            <a:spAutoFit/>
          </a:bodyPr>
          <a:lstStyle/>
          <a:p>
            <a:pPr algn="ctr"/>
            <a:r>
              <a:rPr lang="fr-FR" altLang="fr-FR" sz="2400" b="1" dirty="0" smtClean="0">
                <a:latin typeface="Century Gothic" panose="020B0502020202020204" pitchFamily="34" charset="0"/>
              </a:rPr>
              <a:t>Président de la République</a:t>
            </a:r>
            <a:endParaRPr lang="fr-FR" altLang="fr-FR" sz="2400" b="1" dirty="0">
              <a:latin typeface="Century Gothic" panose="020B0502020202020204" pitchFamily="34" charset="0"/>
            </a:endParaRPr>
          </a:p>
        </p:txBody>
      </p:sp>
      <p:sp>
        <p:nvSpPr>
          <p:cNvPr id="18" name="Rectangle 17"/>
          <p:cNvSpPr/>
          <p:nvPr/>
        </p:nvSpPr>
        <p:spPr>
          <a:xfrm>
            <a:off x="5985115" y="0"/>
            <a:ext cx="2528256" cy="461665"/>
          </a:xfrm>
          <a:prstGeom prst="rect">
            <a:avLst/>
          </a:prstGeom>
        </p:spPr>
        <p:txBody>
          <a:bodyPr wrap="none">
            <a:spAutoFit/>
          </a:bodyPr>
          <a:lstStyle/>
          <a:p>
            <a:r>
              <a:rPr lang="fr-FR" altLang="fr-FR" sz="2400" b="1" dirty="0" smtClean="0">
                <a:latin typeface="Century Gothic" panose="020B0502020202020204" pitchFamily="34" charset="0"/>
              </a:rPr>
              <a:t>Premier Ministre</a:t>
            </a:r>
            <a:endParaRPr lang="fr-FR" altLang="fr-FR" sz="2400" b="1" dirty="0">
              <a:latin typeface="Century Gothic" panose="020B0502020202020204" pitchFamily="34" charset="0"/>
            </a:endParaRPr>
          </a:p>
        </p:txBody>
      </p:sp>
      <p:sp>
        <p:nvSpPr>
          <p:cNvPr id="15" name="Rectangle 14"/>
          <p:cNvSpPr/>
          <p:nvPr/>
        </p:nvSpPr>
        <p:spPr>
          <a:xfrm>
            <a:off x="0" y="-24"/>
            <a:ext cx="1976823" cy="584775"/>
          </a:xfrm>
          <a:prstGeom prst="rect">
            <a:avLst/>
          </a:prstGeom>
        </p:spPr>
        <p:txBody>
          <a:bodyPr wrap="none">
            <a:spAutoFit/>
          </a:bodyPr>
          <a:lstStyle/>
          <a:p>
            <a:r>
              <a:rPr lang="fr-FR" sz="3200" b="1" dirty="0" smtClean="0">
                <a:solidFill>
                  <a:srgbClr val="FF0000"/>
                </a:solidFill>
              </a:rPr>
              <a:t>1995-2002</a:t>
            </a:r>
            <a:endParaRPr lang="fr-FR" b="1" dirty="0">
              <a:solidFill>
                <a:srgbClr val="FF0000"/>
              </a:solidFill>
            </a:endParaRPr>
          </a:p>
        </p:txBody>
      </p:sp>
      <p:sp>
        <p:nvSpPr>
          <p:cNvPr id="3" name="Rectangle 2"/>
          <p:cNvSpPr/>
          <p:nvPr/>
        </p:nvSpPr>
        <p:spPr>
          <a:xfrm>
            <a:off x="3635896" y="263691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330891" y="2636912"/>
            <a:ext cx="813110"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8606578" y="2881394"/>
            <a:ext cx="537423" cy="55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333276" y="2415639"/>
            <a:ext cx="1018227" cy="584775"/>
          </a:xfrm>
          <a:prstGeom prst="rect">
            <a:avLst/>
          </a:prstGeom>
        </p:spPr>
        <p:txBody>
          <a:bodyPr wrap="none">
            <a:spAutoFit/>
          </a:bodyPr>
          <a:lstStyle/>
          <a:p>
            <a:r>
              <a:rPr lang="fr-FR" sz="3200" b="1" dirty="0" smtClean="0">
                <a:solidFill>
                  <a:srgbClr val="FF0000"/>
                </a:solidFill>
              </a:rPr>
              <a:t>1995</a:t>
            </a:r>
            <a:endParaRPr lang="fr-FR" b="1" dirty="0">
              <a:solidFill>
                <a:srgbClr val="FF0000"/>
              </a:solidFill>
            </a:endParaRPr>
          </a:p>
        </p:txBody>
      </p:sp>
      <p:cxnSp>
        <p:nvCxnSpPr>
          <p:cNvPr id="5" name="Connecteur droit avec flèche 4"/>
          <p:cNvCxnSpPr/>
          <p:nvPr/>
        </p:nvCxnSpPr>
        <p:spPr>
          <a:xfrm flipV="1">
            <a:off x="7178436" y="2392459"/>
            <a:ext cx="0" cy="51473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6" name="Rectangle 25"/>
          <p:cNvSpPr/>
          <p:nvPr/>
        </p:nvSpPr>
        <p:spPr>
          <a:xfrm>
            <a:off x="8217627" y="2567558"/>
            <a:ext cx="777901" cy="865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9" descr="Résultat de recherche d'images pour &quot;chirac 1997&quot;"/>
          <p:cNvPicPr>
            <a:picLocks noChangeAspect="1" noChangeArrowheads="1"/>
          </p:cNvPicPr>
          <p:nvPr/>
        </p:nvPicPr>
        <p:blipFill rotWithShape="1">
          <a:blip r:embed="rId2">
            <a:extLst>
              <a:ext uri="{28A0092B-C50C-407E-A947-70E740481C1C}">
                <a14:useLocalDpi xmlns:a14="http://schemas.microsoft.com/office/drawing/2010/main" val="0"/>
              </a:ext>
            </a:extLst>
          </a:blip>
          <a:srcRect l="27684" r="17975" b="29444"/>
          <a:stretch/>
        </p:blipFill>
        <p:spPr bwMode="auto">
          <a:xfrm>
            <a:off x="2365609" y="854076"/>
            <a:ext cx="1299604" cy="19252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240" y="1198568"/>
            <a:ext cx="1146970" cy="119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1370889" y="2415639"/>
            <a:ext cx="948914" cy="369332"/>
          </a:xfrm>
          <a:prstGeom prst="rect">
            <a:avLst/>
          </a:prstGeom>
        </p:spPr>
        <p:txBody>
          <a:bodyPr wrap="none">
            <a:spAutoFit/>
          </a:bodyPr>
          <a:lstStyle/>
          <a:p>
            <a:pPr lvl="0"/>
            <a:r>
              <a:rPr lang="fr-FR" altLang="fr-FR" dirty="0" smtClean="0">
                <a:solidFill>
                  <a:prstClr val="black"/>
                </a:solidFill>
              </a:rPr>
              <a:t>J. Chirac</a:t>
            </a:r>
            <a:endParaRPr lang="fr-FR" altLang="fr-FR"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93" y="2881394"/>
            <a:ext cx="5364163"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3250" y="439194"/>
            <a:ext cx="1290373" cy="192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7861984" y="2009731"/>
            <a:ext cx="974947" cy="369332"/>
          </a:xfrm>
          <a:prstGeom prst="rect">
            <a:avLst/>
          </a:prstGeom>
        </p:spPr>
        <p:txBody>
          <a:bodyPr wrap="none">
            <a:spAutoFit/>
          </a:bodyPr>
          <a:lstStyle/>
          <a:p>
            <a:pPr lvl="0"/>
            <a:r>
              <a:rPr lang="fr-FR" altLang="fr-FR" dirty="0" smtClean="0">
                <a:solidFill>
                  <a:prstClr val="black"/>
                </a:solidFill>
              </a:rPr>
              <a:t>L. Jospin</a:t>
            </a:r>
            <a:endParaRPr lang="fr-FR" altLang="fr-FR" dirty="0">
              <a:solidFill>
                <a:prstClr val="black"/>
              </a:solidFill>
            </a:endParaRPr>
          </a:p>
        </p:txBody>
      </p:sp>
      <p:pic>
        <p:nvPicPr>
          <p:cNvPr id="32" name="Picture 6" descr="Résultat de recherche d'images pour &quot;logo ps 1986&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1750" y="926104"/>
            <a:ext cx="693340" cy="9514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086740" y="2506346"/>
            <a:ext cx="1082164" cy="988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09913" y="5788086"/>
            <a:ext cx="2476143" cy="908287"/>
          </a:xfrm>
          <a:prstGeom prst="wedgeRectCallout">
            <a:avLst>
              <a:gd name="adj1" fmla="val 32034"/>
              <a:gd name="adj2" fmla="val -808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smtClean="0">
                <a:solidFill>
                  <a:schemeClr val="tx1"/>
                </a:solidFill>
              </a:rPr>
              <a:t>5 ans</a:t>
            </a:r>
          </a:p>
          <a:p>
            <a:pPr algn="ctr"/>
            <a:r>
              <a:rPr lang="fr-FR" sz="2800" i="1" dirty="0" smtClean="0">
                <a:solidFill>
                  <a:schemeClr val="tx1"/>
                </a:solidFill>
              </a:rPr>
              <a:t>de cohabitation</a:t>
            </a:r>
            <a:endParaRPr lang="fr-FR" sz="2800" i="1" dirty="0">
              <a:solidFill>
                <a:schemeClr val="tx1"/>
              </a:solidFill>
            </a:endParaRPr>
          </a:p>
        </p:txBody>
      </p:sp>
    </p:spTree>
    <p:extLst>
      <p:ext uri="{BB962C8B-B14F-4D97-AF65-F5344CB8AC3E}">
        <p14:creationId xmlns:p14="http://schemas.microsoft.com/office/powerpoint/2010/main" val="25429185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04864"/>
            <a:ext cx="866933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descr="Résultat de recherche d'images pour &quot;chirac 1997&quot;"/>
          <p:cNvPicPr>
            <a:picLocks noChangeAspect="1" noChangeArrowheads="1"/>
          </p:cNvPicPr>
          <p:nvPr/>
        </p:nvPicPr>
        <p:blipFill rotWithShape="1">
          <a:blip r:embed="rId3">
            <a:extLst>
              <a:ext uri="{28A0092B-C50C-407E-A947-70E740481C1C}">
                <a14:useLocalDpi xmlns:a14="http://schemas.microsoft.com/office/drawing/2010/main" val="0"/>
              </a:ext>
            </a:extLst>
          </a:blip>
          <a:srcRect l="27684" r="17975" b="29444"/>
          <a:stretch/>
        </p:blipFill>
        <p:spPr bwMode="auto">
          <a:xfrm>
            <a:off x="5436096" y="0"/>
            <a:ext cx="1299604" cy="19252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874"/>
            <a:ext cx="128587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6409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4" name="Rectangle 13"/>
          <p:cNvSpPr/>
          <p:nvPr/>
        </p:nvSpPr>
        <p:spPr>
          <a:xfrm>
            <a:off x="1653705" y="4206242"/>
            <a:ext cx="7526478" cy="830997"/>
          </a:xfrm>
          <a:prstGeom prst="rect">
            <a:avLst/>
          </a:prstGeom>
        </p:spPr>
        <p:txBody>
          <a:bodyPr wrap="square">
            <a:spAutoFit/>
          </a:bodyPr>
          <a:lstStyle/>
          <a:p>
            <a:r>
              <a:rPr lang="fr-FR" sz="2400" b="1" dirty="0" smtClean="0">
                <a:latin typeface="Century Gothic" pitchFamily="34" charset="0"/>
              </a:rPr>
              <a:t>2. Mais qui a donné une place principale au Président au fil du temps</a:t>
            </a:r>
            <a:endParaRPr lang="fr-FR" sz="2400" dirty="0"/>
          </a:p>
        </p:txBody>
      </p:sp>
      <p:sp>
        <p:nvSpPr>
          <p:cNvPr id="16" name="Rectangle 15"/>
          <p:cNvSpPr/>
          <p:nvPr/>
        </p:nvSpPr>
        <p:spPr>
          <a:xfrm>
            <a:off x="940774" y="5056882"/>
            <a:ext cx="8239409"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élection au suffrage universel direct</a:t>
            </a:r>
            <a:endParaRPr lang="fr-FR" sz="2000" dirty="0">
              <a:solidFill>
                <a:prstClr val="black"/>
              </a:solidFill>
              <a:latin typeface="Century Gothic" pitchFamily="34" charset="0"/>
            </a:endParaRPr>
          </a:p>
        </p:txBody>
      </p:sp>
      <p:sp>
        <p:nvSpPr>
          <p:cNvPr id="17" name="Rectangle 16"/>
          <p:cNvSpPr/>
          <p:nvPr/>
        </p:nvSpPr>
        <p:spPr>
          <a:xfrm>
            <a:off x="4626" y="5465684"/>
            <a:ext cx="9139374" cy="369332"/>
          </a:xfrm>
          <a:prstGeom prst="rect">
            <a:avLst/>
          </a:prstGeom>
        </p:spPr>
        <p:txBody>
          <a:bodyPr wrap="square">
            <a:spAutoFit/>
          </a:bodyPr>
          <a:lstStyle/>
          <a:p>
            <a:pPr marL="342900" lvl="0" indent="-342900">
              <a:buFontTx/>
              <a:buChar char="-"/>
            </a:pPr>
            <a:r>
              <a:rPr lang="fr-FR" dirty="0" smtClean="0">
                <a:solidFill>
                  <a:prstClr val="black"/>
                </a:solidFill>
                <a:latin typeface="Century Gothic" pitchFamily="34" charset="0"/>
              </a:rPr>
              <a:t>Légitimité populaire du Président de la République</a:t>
            </a:r>
          </a:p>
        </p:txBody>
      </p:sp>
      <p:sp>
        <p:nvSpPr>
          <p:cNvPr id="3" name="Rectangle 2"/>
          <p:cNvSpPr/>
          <p:nvPr/>
        </p:nvSpPr>
        <p:spPr>
          <a:xfrm>
            <a:off x="179027" y="5056882"/>
            <a:ext cx="761747" cy="400110"/>
          </a:xfrm>
          <a:prstGeom prst="rect">
            <a:avLst/>
          </a:prstGeom>
          <a:solidFill>
            <a:schemeClr val="accent4"/>
          </a:solidFill>
        </p:spPr>
        <p:txBody>
          <a:bodyPr wrap="none">
            <a:spAutoFit/>
          </a:bodyPr>
          <a:lstStyle/>
          <a:p>
            <a:r>
              <a:rPr lang="fr-FR" sz="2000" b="1" dirty="0">
                <a:solidFill>
                  <a:schemeClr val="bg1"/>
                </a:solidFill>
                <a:latin typeface="Century Gothic" pitchFamily="34" charset="0"/>
              </a:rPr>
              <a:t>1962</a:t>
            </a:r>
            <a:endParaRPr lang="fr-FR" dirty="0">
              <a:solidFill>
                <a:schemeClr val="bg1"/>
              </a:solidFill>
            </a:endParaRPr>
          </a:p>
        </p:txBody>
      </p:sp>
    </p:spTree>
    <p:extLst>
      <p:ext uri="{BB962C8B-B14F-4D97-AF65-F5344CB8AC3E}">
        <p14:creationId xmlns:p14="http://schemas.microsoft.com/office/powerpoint/2010/main" val="317646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6" y="5465684"/>
            <a:ext cx="9139374" cy="369332"/>
          </a:xfrm>
          <a:prstGeom prst="rect">
            <a:avLst/>
          </a:prstGeom>
        </p:spPr>
        <p:txBody>
          <a:bodyPr wrap="square">
            <a:spAutoFit/>
          </a:bodyPr>
          <a:lstStyle/>
          <a:p>
            <a:pPr marL="342900" lvl="0" indent="-342900">
              <a:buFontTx/>
              <a:buChar char="-"/>
            </a:pPr>
            <a:r>
              <a:rPr lang="fr-FR" dirty="0" smtClean="0">
                <a:solidFill>
                  <a:prstClr val="black"/>
                </a:solidFill>
                <a:latin typeface="Century Gothic" pitchFamily="34" charset="0"/>
              </a:rPr>
              <a:t>Légitimité populaire du Président de la République</a:t>
            </a:r>
          </a:p>
        </p:txBody>
      </p:sp>
      <p:sp>
        <p:nvSpPr>
          <p:cNvPr id="5" name="Rectangle 4"/>
          <p:cNvSpPr/>
          <p:nvPr/>
        </p:nvSpPr>
        <p:spPr>
          <a:xfrm>
            <a:off x="3995936" y="116632"/>
            <a:ext cx="5040560" cy="5262979"/>
          </a:xfrm>
          <a:prstGeom prst="wedgeRectCallout">
            <a:avLst>
              <a:gd name="adj1" fmla="val -54785"/>
              <a:gd name="adj2" fmla="val 19144"/>
            </a:avLst>
          </a:prstGeom>
          <a:solidFill>
            <a:schemeClr val="accent1">
              <a:lumMod val="20000"/>
              <a:lumOff val="80000"/>
            </a:schemeClr>
          </a:solidFill>
        </p:spPr>
        <p:txBody>
          <a:bodyPr wrap="square">
            <a:spAutoFit/>
          </a:bodyPr>
          <a:lstStyle/>
          <a:p>
            <a:r>
              <a:rPr lang="fr-FR" sz="2800" dirty="0" smtClean="0">
                <a:solidFill>
                  <a:prstClr val="black"/>
                </a:solidFill>
                <a:latin typeface="Century Gothic" panose="020B0502020202020204" pitchFamily="34" charset="0"/>
              </a:rPr>
              <a:t>“[La Constitution de la V</a:t>
            </a:r>
            <a:r>
              <a:rPr lang="fr-FR" sz="2800" baseline="30000" dirty="0" smtClean="0">
                <a:solidFill>
                  <a:prstClr val="black"/>
                </a:solidFill>
                <a:latin typeface="Century Gothic" panose="020B0502020202020204" pitchFamily="34" charset="0"/>
              </a:rPr>
              <a:t>e</a:t>
            </a:r>
            <a:r>
              <a:rPr lang="fr-FR" sz="2800" dirty="0" smtClean="0">
                <a:solidFill>
                  <a:prstClr val="black"/>
                </a:solidFill>
                <a:latin typeface="Century Gothic" panose="020B0502020202020204" pitchFamily="34" charset="0"/>
              </a:rPr>
              <a:t> République] fait </a:t>
            </a:r>
            <a:r>
              <a:rPr lang="fr-FR" sz="2800" dirty="0">
                <a:solidFill>
                  <a:prstClr val="black"/>
                </a:solidFill>
                <a:latin typeface="Century Gothic" panose="020B0502020202020204" pitchFamily="34" charset="0"/>
              </a:rPr>
              <a:t>réellement du Président de la République le chef de l'Etat et le guide de la France. Mais pour elle, vis-à-vis de lui-même et vis-à-vis des autres, en mesure de remplir une pareille mission, le Président a besoin de la confiance directe de la </a:t>
            </a:r>
            <a:r>
              <a:rPr lang="fr-FR" sz="2800" dirty="0" smtClean="0">
                <a:solidFill>
                  <a:prstClr val="black"/>
                </a:solidFill>
                <a:latin typeface="Century Gothic" panose="020B0502020202020204" pitchFamily="34" charset="0"/>
              </a:rPr>
              <a:t>nation”             </a:t>
            </a:r>
            <a:r>
              <a:rPr lang="fr-FR" sz="1400" dirty="0" smtClean="0">
                <a:solidFill>
                  <a:prstClr val="black"/>
                </a:solidFill>
                <a:latin typeface="Century Gothic" panose="020B0502020202020204" pitchFamily="34" charset="0"/>
              </a:rPr>
              <a:t>(allocution du 4 oct. 1962)</a:t>
            </a:r>
            <a:endParaRPr lang="fr-FR" sz="2800" dirty="0">
              <a:latin typeface="Century Gothic" panose="020B0502020202020204"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64" r="17669"/>
          <a:stretch/>
        </p:blipFill>
        <p:spPr bwMode="auto">
          <a:xfrm>
            <a:off x="116490" y="1052736"/>
            <a:ext cx="3584336"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386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cx.images-amazon.com/images/I/51-qsyi0ccL._SS500_.jpg"/>
          <p:cNvPicPr>
            <a:picLocks noChangeAspect="1" noChangeArrowheads="1"/>
          </p:cNvPicPr>
          <p:nvPr/>
        </p:nvPicPr>
        <p:blipFill>
          <a:blip r:embed="rId2"/>
          <a:srcRect l="15000" r="17222"/>
          <a:stretch>
            <a:fillRect/>
          </a:stretch>
        </p:blipFill>
        <p:spPr bwMode="auto">
          <a:xfrm>
            <a:off x="-1" y="214289"/>
            <a:ext cx="4429125" cy="6534821"/>
          </a:xfrm>
          <a:prstGeom prst="rect">
            <a:avLst/>
          </a:prstGeom>
          <a:noFill/>
        </p:spPr>
      </p:pic>
      <p:pic>
        <p:nvPicPr>
          <p:cNvPr id="2054" name="Picture 6" descr="http://etienne.chouard.free.fr/Europe/KempfOligarchieDemocratie.jpg"/>
          <p:cNvPicPr>
            <a:picLocks noChangeAspect="1" noChangeArrowheads="1"/>
          </p:cNvPicPr>
          <p:nvPr/>
        </p:nvPicPr>
        <p:blipFill>
          <a:blip r:embed="rId3"/>
          <a:srcRect/>
          <a:stretch>
            <a:fillRect/>
          </a:stretch>
        </p:blipFill>
        <p:spPr bwMode="auto">
          <a:xfrm>
            <a:off x="4523619" y="214290"/>
            <a:ext cx="4429885" cy="6500858"/>
          </a:xfrm>
          <a:prstGeom prst="rect">
            <a:avLst/>
          </a:prstGeom>
          <a:noFill/>
          <a:ln w="6350">
            <a:solidFill>
              <a:schemeClr val="tx1"/>
            </a:solidFill>
          </a:ln>
        </p:spPr>
      </p:pic>
    </p:spTree>
    <p:extLst>
      <p:ext uri="{BB962C8B-B14F-4D97-AF65-F5344CB8AC3E}">
        <p14:creationId xmlns:p14="http://schemas.microsoft.com/office/powerpoint/2010/main" val="8359560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4" name="Rectangle 13"/>
          <p:cNvSpPr/>
          <p:nvPr/>
        </p:nvSpPr>
        <p:spPr>
          <a:xfrm>
            <a:off x="1653705" y="4206242"/>
            <a:ext cx="7526478" cy="830997"/>
          </a:xfrm>
          <a:prstGeom prst="rect">
            <a:avLst/>
          </a:prstGeom>
        </p:spPr>
        <p:txBody>
          <a:bodyPr wrap="square">
            <a:spAutoFit/>
          </a:bodyPr>
          <a:lstStyle/>
          <a:p>
            <a:r>
              <a:rPr lang="fr-FR" sz="2400" b="1" dirty="0" smtClean="0">
                <a:latin typeface="Century Gothic" pitchFamily="34" charset="0"/>
              </a:rPr>
              <a:t>2. Mais qui a donné une place principale au Président au fil du temps</a:t>
            </a:r>
            <a:endParaRPr lang="fr-FR" sz="2400" dirty="0"/>
          </a:p>
        </p:txBody>
      </p:sp>
      <p:sp>
        <p:nvSpPr>
          <p:cNvPr id="16" name="Rectangle 15"/>
          <p:cNvSpPr/>
          <p:nvPr/>
        </p:nvSpPr>
        <p:spPr>
          <a:xfrm>
            <a:off x="940774" y="5056882"/>
            <a:ext cx="8239409"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élection au suffrage universel direct</a:t>
            </a:r>
            <a:endParaRPr lang="fr-FR" sz="2000" dirty="0">
              <a:solidFill>
                <a:prstClr val="black"/>
              </a:solidFill>
              <a:latin typeface="Century Gothic" pitchFamily="34" charset="0"/>
            </a:endParaRPr>
          </a:p>
        </p:txBody>
      </p:sp>
      <p:sp>
        <p:nvSpPr>
          <p:cNvPr id="17" name="Rectangle 16"/>
          <p:cNvSpPr/>
          <p:nvPr/>
        </p:nvSpPr>
        <p:spPr>
          <a:xfrm>
            <a:off x="4626" y="5465684"/>
            <a:ext cx="9139374" cy="369332"/>
          </a:xfrm>
          <a:prstGeom prst="rect">
            <a:avLst/>
          </a:prstGeom>
        </p:spPr>
        <p:txBody>
          <a:bodyPr wrap="square">
            <a:spAutoFit/>
          </a:bodyPr>
          <a:lstStyle/>
          <a:p>
            <a:pPr marL="342900" lvl="0" indent="-342900">
              <a:buFontTx/>
              <a:buChar char="-"/>
            </a:pPr>
            <a:r>
              <a:rPr lang="fr-FR" dirty="0" smtClean="0">
                <a:solidFill>
                  <a:prstClr val="black"/>
                </a:solidFill>
                <a:latin typeface="Century Gothic" pitchFamily="34" charset="0"/>
              </a:rPr>
              <a:t>Légitimité populaire du Président de la République</a:t>
            </a:r>
          </a:p>
        </p:txBody>
      </p:sp>
      <p:sp>
        <p:nvSpPr>
          <p:cNvPr id="3" name="Rectangle 2"/>
          <p:cNvSpPr/>
          <p:nvPr/>
        </p:nvSpPr>
        <p:spPr>
          <a:xfrm>
            <a:off x="179027" y="5056882"/>
            <a:ext cx="761747" cy="400110"/>
          </a:xfrm>
          <a:prstGeom prst="rect">
            <a:avLst/>
          </a:prstGeom>
          <a:solidFill>
            <a:schemeClr val="accent4"/>
          </a:solidFill>
        </p:spPr>
        <p:txBody>
          <a:bodyPr wrap="none">
            <a:spAutoFit/>
          </a:bodyPr>
          <a:lstStyle/>
          <a:p>
            <a:r>
              <a:rPr lang="fr-FR" sz="2000" b="1" dirty="0">
                <a:solidFill>
                  <a:schemeClr val="bg1"/>
                </a:solidFill>
                <a:latin typeface="Century Gothic" pitchFamily="34" charset="0"/>
              </a:rPr>
              <a:t>1962</a:t>
            </a:r>
            <a:endParaRPr lang="fr-FR" dirty="0">
              <a:solidFill>
                <a:schemeClr val="bg1"/>
              </a:solidFill>
            </a:endParaRPr>
          </a:p>
        </p:txBody>
      </p:sp>
    </p:spTree>
    <p:extLst>
      <p:ext uri="{BB962C8B-B14F-4D97-AF65-F5344CB8AC3E}">
        <p14:creationId xmlns:p14="http://schemas.microsoft.com/office/powerpoint/2010/main" val="465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4" name="Rectangle 13"/>
          <p:cNvSpPr/>
          <p:nvPr/>
        </p:nvSpPr>
        <p:spPr>
          <a:xfrm>
            <a:off x="1653705" y="4206242"/>
            <a:ext cx="7526478" cy="830997"/>
          </a:xfrm>
          <a:prstGeom prst="rect">
            <a:avLst/>
          </a:prstGeom>
        </p:spPr>
        <p:txBody>
          <a:bodyPr wrap="square">
            <a:spAutoFit/>
          </a:bodyPr>
          <a:lstStyle/>
          <a:p>
            <a:r>
              <a:rPr lang="fr-FR" sz="2400" b="1" dirty="0" smtClean="0">
                <a:latin typeface="Century Gothic" pitchFamily="34" charset="0"/>
              </a:rPr>
              <a:t>2. Mais qui a donné une place principale au Président au fil du temps</a:t>
            </a:r>
            <a:endParaRPr lang="fr-FR" sz="2400" dirty="0"/>
          </a:p>
        </p:txBody>
      </p:sp>
      <p:sp>
        <p:nvSpPr>
          <p:cNvPr id="16" name="Rectangle 15"/>
          <p:cNvSpPr/>
          <p:nvPr/>
        </p:nvSpPr>
        <p:spPr>
          <a:xfrm>
            <a:off x="940774" y="5056882"/>
            <a:ext cx="8239409"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élection au suffrage universel direct</a:t>
            </a:r>
            <a:endParaRPr lang="fr-FR" sz="2000" dirty="0">
              <a:solidFill>
                <a:prstClr val="black"/>
              </a:solidFill>
              <a:latin typeface="Century Gothic" pitchFamily="34" charset="0"/>
            </a:endParaRPr>
          </a:p>
        </p:txBody>
      </p:sp>
      <p:sp>
        <p:nvSpPr>
          <p:cNvPr id="17" name="Rectangle 16"/>
          <p:cNvSpPr/>
          <p:nvPr/>
        </p:nvSpPr>
        <p:spPr>
          <a:xfrm>
            <a:off x="4626" y="5465684"/>
            <a:ext cx="9139374" cy="1200329"/>
          </a:xfrm>
          <a:prstGeom prst="rect">
            <a:avLst/>
          </a:prstGeom>
        </p:spPr>
        <p:txBody>
          <a:bodyPr wrap="square">
            <a:spAutoFit/>
          </a:bodyPr>
          <a:lstStyle/>
          <a:p>
            <a:pPr marL="342900" lvl="0" indent="-342900">
              <a:buFontTx/>
              <a:buChar char="-"/>
            </a:pPr>
            <a:r>
              <a:rPr lang="fr-FR" dirty="0" smtClean="0">
                <a:solidFill>
                  <a:prstClr val="black"/>
                </a:solidFill>
                <a:latin typeface="Century Gothic" pitchFamily="34" charset="0"/>
              </a:rPr>
              <a:t>Légitimité populaire du Président de la République</a:t>
            </a:r>
          </a:p>
          <a:p>
            <a:pPr marL="342900" lvl="0" indent="-342900">
              <a:buFontTx/>
              <a:buChar char="-"/>
            </a:pPr>
            <a:r>
              <a:rPr lang="fr-FR" dirty="0" smtClean="0">
                <a:solidFill>
                  <a:prstClr val="black"/>
                </a:solidFill>
                <a:latin typeface="Century Gothic" pitchFamily="34" charset="0"/>
              </a:rPr>
              <a:t>La compétition se fait sur un programme électoral de gouvernement</a:t>
            </a:r>
          </a:p>
          <a:p>
            <a:pPr marL="342900" lvl="0" indent="-342900">
              <a:buFontTx/>
              <a:buChar char="-"/>
            </a:pPr>
            <a:r>
              <a:rPr lang="fr-FR" dirty="0" smtClean="0">
                <a:solidFill>
                  <a:prstClr val="black"/>
                </a:solidFill>
                <a:latin typeface="Century Gothic" pitchFamily="34" charset="0"/>
              </a:rPr>
              <a:t>Le Président utilise son droit de dissolution pour avoir une majorité parlementaire</a:t>
            </a:r>
            <a:endParaRPr lang="fr-FR" dirty="0">
              <a:solidFill>
                <a:prstClr val="black"/>
              </a:solidFill>
              <a:latin typeface="Century Gothic" pitchFamily="34" charset="0"/>
            </a:endParaRPr>
          </a:p>
        </p:txBody>
      </p:sp>
      <p:sp>
        <p:nvSpPr>
          <p:cNvPr id="3" name="Rectangle 2"/>
          <p:cNvSpPr/>
          <p:nvPr/>
        </p:nvSpPr>
        <p:spPr>
          <a:xfrm>
            <a:off x="179027" y="5056882"/>
            <a:ext cx="761747" cy="400110"/>
          </a:xfrm>
          <a:prstGeom prst="rect">
            <a:avLst/>
          </a:prstGeom>
          <a:solidFill>
            <a:schemeClr val="accent4"/>
          </a:solidFill>
        </p:spPr>
        <p:txBody>
          <a:bodyPr wrap="none">
            <a:spAutoFit/>
          </a:bodyPr>
          <a:lstStyle/>
          <a:p>
            <a:r>
              <a:rPr lang="fr-FR" sz="2000" b="1" dirty="0">
                <a:solidFill>
                  <a:schemeClr val="bg1"/>
                </a:solidFill>
                <a:latin typeface="Century Gothic" pitchFamily="34" charset="0"/>
              </a:rPr>
              <a:t>1962</a:t>
            </a:r>
            <a:endParaRPr lang="fr-FR" dirty="0">
              <a:solidFill>
                <a:schemeClr val="bg1"/>
              </a:solidFill>
            </a:endParaRPr>
          </a:p>
        </p:txBody>
      </p:sp>
    </p:spTree>
    <p:extLst>
      <p:ext uri="{BB962C8B-B14F-4D97-AF65-F5344CB8AC3E}">
        <p14:creationId xmlns:p14="http://schemas.microsoft.com/office/powerpoint/2010/main" val="396279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26" y="5465684"/>
            <a:ext cx="9139374" cy="1200329"/>
          </a:xfrm>
          <a:prstGeom prst="rect">
            <a:avLst/>
          </a:prstGeom>
        </p:spPr>
        <p:txBody>
          <a:bodyPr wrap="square">
            <a:spAutoFit/>
          </a:bodyPr>
          <a:lstStyle/>
          <a:p>
            <a:pPr marL="342900" lvl="0" indent="-342900">
              <a:buFontTx/>
              <a:buChar char="-"/>
            </a:pPr>
            <a:r>
              <a:rPr lang="fr-FR" dirty="0" smtClean="0">
                <a:solidFill>
                  <a:schemeClr val="bg1"/>
                </a:solidFill>
                <a:latin typeface="Century Gothic" pitchFamily="34" charset="0"/>
              </a:rPr>
              <a:t>Légitimité populaire du Président de la République</a:t>
            </a:r>
          </a:p>
          <a:p>
            <a:pPr marL="342900" lvl="0" indent="-342900">
              <a:buFontTx/>
              <a:buChar char="-"/>
            </a:pPr>
            <a:r>
              <a:rPr lang="fr-FR" dirty="0" smtClean="0">
                <a:solidFill>
                  <a:schemeClr val="bg1"/>
                </a:solidFill>
                <a:latin typeface="Century Gothic" pitchFamily="34" charset="0"/>
              </a:rPr>
              <a:t>La compétition se fait sur un programme électoral de gouvernement</a:t>
            </a:r>
          </a:p>
          <a:p>
            <a:pPr marL="342900" lvl="0" indent="-342900">
              <a:buFontTx/>
              <a:buChar char="-"/>
            </a:pPr>
            <a:r>
              <a:rPr lang="fr-FR" dirty="0" smtClean="0">
                <a:solidFill>
                  <a:prstClr val="black"/>
                </a:solidFill>
                <a:latin typeface="Century Gothic" pitchFamily="34" charset="0"/>
              </a:rPr>
              <a:t>Le Président utilise son droit de dissolution pour avoir une majorité parlementaire</a:t>
            </a:r>
            <a:endParaRPr lang="fr-FR" dirty="0">
              <a:solidFill>
                <a:prstClr val="black"/>
              </a:solidFill>
              <a:latin typeface="Century Gothic" pitchFamily="34" charset="0"/>
            </a:endParaRPr>
          </a:p>
        </p:txBody>
      </p:sp>
      <p:sp>
        <p:nvSpPr>
          <p:cNvPr id="18" name="Rectangle 17"/>
          <p:cNvSpPr/>
          <p:nvPr/>
        </p:nvSpPr>
        <p:spPr>
          <a:xfrm>
            <a:off x="4860032" y="553035"/>
            <a:ext cx="3911016" cy="4832092"/>
          </a:xfrm>
          <a:prstGeom prst="rect">
            <a:avLst/>
          </a:prstGeom>
          <a:solidFill>
            <a:schemeClr val="accent1">
              <a:lumMod val="20000"/>
              <a:lumOff val="80000"/>
            </a:schemeClr>
          </a:solidFill>
        </p:spPr>
        <p:txBody>
          <a:bodyPr wrap="square">
            <a:spAutoFit/>
          </a:bodyPr>
          <a:lstStyle/>
          <a:p>
            <a:r>
              <a:rPr lang="fr-FR" altLang="fr-FR" sz="2800" b="1" dirty="0">
                <a:latin typeface="Century Gothic" panose="020B0502020202020204" pitchFamily="34" charset="0"/>
              </a:rPr>
              <a:t>“</a:t>
            </a:r>
            <a:r>
              <a:rPr lang="fr-FR" altLang="fr-FR" sz="2800" dirty="0" smtClean="0">
                <a:latin typeface="Century Gothic" panose="020B0502020202020204" pitchFamily="34" charset="0"/>
              </a:rPr>
              <a:t>Le  </a:t>
            </a:r>
            <a:r>
              <a:rPr lang="fr-FR" altLang="fr-FR" sz="2800" dirty="0">
                <a:latin typeface="Century Gothic" panose="020B0502020202020204" pitchFamily="34" charset="0"/>
              </a:rPr>
              <a:t>Président  de  la  République  peut,  après consultation   du   Premier   ministre   et   des  présidents  des assemblées,    prononcer    la    dissolution    de   l'Assemblée nationale</a:t>
            </a:r>
            <a:r>
              <a:rPr lang="fr-FR" altLang="fr-FR" sz="2800" dirty="0" smtClean="0">
                <a:latin typeface="Century Gothic" panose="020B0502020202020204" pitchFamily="34" charset="0"/>
              </a:rPr>
              <a:t>.</a:t>
            </a:r>
            <a:r>
              <a:rPr lang="fr-FR" altLang="fr-FR" sz="2800" b="1" dirty="0" smtClean="0">
                <a:latin typeface="Century Gothic" panose="020B0502020202020204" pitchFamily="34" charset="0"/>
              </a:rPr>
              <a:t>”</a:t>
            </a:r>
          </a:p>
          <a:p>
            <a:pPr algn="r"/>
            <a:r>
              <a:rPr lang="fr-FR" altLang="fr-FR" sz="2000" dirty="0" smtClean="0">
                <a:latin typeface="Century Gothic" panose="020B0502020202020204" pitchFamily="34" charset="0"/>
              </a:rPr>
              <a:t> (Article</a:t>
            </a:r>
            <a:r>
              <a:rPr lang="fr-FR" altLang="fr-FR" sz="2000" dirty="0">
                <a:latin typeface="Century Gothic" panose="020B0502020202020204" pitchFamily="34" charset="0"/>
              </a:rPr>
              <a:t>  </a:t>
            </a:r>
            <a:r>
              <a:rPr lang="fr-FR" altLang="fr-FR" sz="2000" dirty="0" smtClean="0">
                <a:latin typeface="Century Gothic" panose="020B0502020202020204" pitchFamily="34" charset="0"/>
              </a:rPr>
              <a:t>12 - 1958) </a:t>
            </a:r>
            <a:endParaRPr lang="fr-FR" altLang="fr-FR" sz="2000" dirty="0">
              <a:latin typeface="Century Gothic" panose="020B0502020202020204" pitchFamily="34" charset="0"/>
            </a:endParaRPr>
          </a:p>
        </p:txBody>
      </p:sp>
      <p:sp>
        <p:nvSpPr>
          <p:cNvPr id="19" name="Rectangle 18"/>
          <p:cNvSpPr/>
          <p:nvPr/>
        </p:nvSpPr>
        <p:spPr>
          <a:xfrm>
            <a:off x="-56631" y="3246726"/>
            <a:ext cx="1400891" cy="369332"/>
          </a:xfrm>
          <a:prstGeom prst="rect">
            <a:avLst/>
          </a:prstGeom>
        </p:spPr>
        <p:txBody>
          <a:bodyPr wrap="square">
            <a:spAutoFit/>
          </a:bodyPr>
          <a:lstStyle/>
          <a:p>
            <a:pPr lvl="0"/>
            <a:r>
              <a:rPr lang="fr-FR" altLang="fr-FR" dirty="0" smtClean="0">
                <a:solidFill>
                  <a:prstClr val="black"/>
                </a:solidFill>
              </a:rPr>
              <a:t>F. </a:t>
            </a:r>
            <a:r>
              <a:rPr lang="fr-FR" altLang="fr-FR" dirty="0">
                <a:solidFill>
                  <a:prstClr val="black"/>
                </a:solidFill>
              </a:rPr>
              <a:t>Mitterrand</a:t>
            </a:r>
          </a:p>
        </p:txBody>
      </p:sp>
      <p:sp>
        <p:nvSpPr>
          <p:cNvPr id="20" name="Rectangle 19"/>
          <p:cNvSpPr/>
          <p:nvPr/>
        </p:nvSpPr>
        <p:spPr>
          <a:xfrm>
            <a:off x="151022" y="260648"/>
            <a:ext cx="1018227" cy="861774"/>
          </a:xfrm>
          <a:prstGeom prst="rect">
            <a:avLst/>
          </a:prstGeom>
        </p:spPr>
        <p:txBody>
          <a:bodyPr wrap="none">
            <a:spAutoFit/>
          </a:bodyPr>
          <a:lstStyle/>
          <a:p>
            <a:pPr algn="ctr"/>
            <a:r>
              <a:rPr lang="fr-FR" b="1" dirty="0" smtClean="0"/>
              <a:t>Élection </a:t>
            </a:r>
          </a:p>
          <a:p>
            <a:pPr algn="ctr"/>
            <a:r>
              <a:rPr lang="fr-FR" sz="3200" b="1" dirty="0" smtClean="0">
                <a:solidFill>
                  <a:srgbClr val="FF0000"/>
                </a:solidFill>
              </a:rPr>
              <a:t>1981</a:t>
            </a:r>
            <a:endParaRPr lang="fr-FR" b="1" dirty="0">
              <a:solidFill>
                <a:srgbClr val="FF0000"/>
              </a:solidFill>
            </a:endParaRPr>
          </a:p>
        </p:txBody>
      </p:sp>
      <p:pic>
        <p:nvPicPr>
          <p:cNvPr id="21" name="Picture 2" descr="Résultat de recherche d'images pour &quot;mitterrand 1981 dissout l'assemblée&quot;"/>
          <p:cNvPicPr>
            <a:picLocks noChangeAspect="1" noChangeArrowheads="1"/>
          </p:cNvPicPr>
          <p:nvPr/>
        </p:nvPicPr>
        <p:blipFill rotWithShape="1">
          <a:blip r:embed="rId2">
            <a:extLst>
              <a:ext uri="{28A0092B-C50C-407E-A947-70E740481C1C}">
                <a14:useLocalDpi xmlns:a14="http://schemas.microsoft.com/office/drawing/2010/main" val="0"/>
              </a:ext>
            </a:extLst>
          </a:blip>
          <a:srcRect b="4569"/>
          <a:stretch/>
        </p:blipFill>
        <p:spPr bwMode="auto">
          <a:xfrm>
            <a:off x="1349015" y="260648"/>
            <a:ext cx="1299603" cy="152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Résultat de recherche d'images pour &quot;chirac 1997&quot;"/>
          <p:cNvPicPr>
            <a:picLocks noChangeAspect="1" noChangeArrowheads="1"/>
          </p:cNvPicPr>
          <p:nvPr/>
        </p:nvPicPr>
        <p:blipFill rotWithShape="1">
          <a:blip r:embed="rId3">
            <a:extLst>
              <a:ext uri="{28A0092B-C50C-407E-A947-70E740481C1C}">
                <a14:useLocalDpi xmlns:a14="http://schemas.microsoft.com/office/drawing/2010/main" val="0"/>
              </a:ext>
            </a:extLst>
          </a:blip>
          <a:srcRect l="27684" t="-1" r="17975" b="42638"/>
          <a:stretch/>
        </p:blipFill>
        <p:spPr bwMode="auto">
          <a:xfrm>
            <a:off x="1349015" y="4005064"/>
            <a:ext cx="1299604" cy="15652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ésultat de recherche d'images pour &quot;mitterrand 1981 dissout l'assemblée&quot;"/>
          <p:cNvPicPr>
            <a:picLocks noChangeAspect="1" noChangeArrowheads="1"/>
          </p:cNvPicPr>
          <p:nvPr/>
        </p:nvPicPr>
        <p:blipFill rotWithShape="1">
          <a:blip r:embed="rId2">
            <a:extLst>
              <a:ext uri="{28A0092B-C50C-407E-A947-70E740481C1C}">
                <a14:useLocalDpi xmlns:a14="http://schemas.microsoft.com/office/drawing/2010/main" val="0"/>
              </a:ext>
            </a:extLst>
          </a:blip>
          <a:srcRect b="4569"/>
          <a:stretch/>
        </p:blipFill>
        <p:spPr bwMode="auto">
          <a:xfrm>
            <a:off x="1344260" y="2084697"/>
            <a:ext cx="1299603" cy="152878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00101" y="5200958"/>
            <a:ext cx="948914" cy="369332"/>
          </a:xfrm>
          <a:prstGeom prst="rect">
            <a:avLst/>
          </a:prstGeom>
        </p:spPr>
        <p:txBody>
          <a:bodyPr wrap="none">
            <a:spAutoFit/>
          </a:bodyPr>
          <a:lstStyle/>
          <a:p>
            <a:pPr lvl="0"/>
            <a:r>
              <a:rPr lang="fr-FR" altLang="fr-FR" dirty="0" smtClean="0">
                <a:solidFill>
                  <a:prstClr val="black"/>
                </a:solidFill>
              </a:rPr>
              <a:t>J. Chirac</a:t>
            </a:r>
            <a:endParaRPr lang="fr-FR" altLang="fr-FR" dirty="0">
              <a:solidFill>
                <a:prstClr val="black"/>
              </a:solidFill>
            </a:endParaRPr>
          </a:p>
        </p:txBody>
      </p:sp>
      <p:sp>
        <p:nvSpPr>
          <p:cNvPr id="12" name="Rectangle 11"/>
          <p:cNvSpPr/>
          <p:nvPr/>
        </p:nvSpPr>
        <p:spPr>
          <a:xfrm>
            <a:off x="3013638" y="4847015"/>
            <a:ext cx="1223413" cy="707886"/>
          </a:xfrm>
          <a:prstGeom prst="rect">
            <a:avLst/>
          </a:prstGeom>
        </p:spPr>
        <p:txBody>
          <a:bodyPr wrap="none">
            <a:spAutoFit/>
          </a:bodyPr>
          <a:lstStyle/>
          <a:p>
            <a:pPr algn="ctr"/>
            <a:r>
              <a:rPr lang="fr-FR" sz="4000" b="1" dirty="0" smtClean="0">
                <a:solidFill>
                  <a:srgbClr val="FF0000"/>
                </a:solidFill>
              </a:rPr>
              <a:t>1997</a:t>
            </a:r>
            <a:endParaRPr lang="fr-FR" sz="2400" b="1" dirty="0">
              <a:solidFill>
                <a:srgbClr val="FF0000"/>
              </a:solidFill>
            </a:endParaRPr>
          </a:p>
        </p:txBody>
      </p:sp>
      <p:sp>
        <p:nvSpPr>
          <p:cNvPr id="13" name="Rectangle 12"/>
          <p:cNvSpPr/>
          <p:nvPr/>
        </p:nvSpPr>
        <p:spPr>
          <a:xfrm>
            <a:off x="141111" y="2084697"/>
            <a:ext cx="1018227" cy="861774"/>
          </a:xfrm>
          <a:prstGeom prst="rect">
            <a:avLst/>
          </a:prstGeom>
        </p:spPr>
        <p:txBody>
          <a:bodyPr wrap="none">
            <a:spAutoFit/>
          </a:bodyPr>
          <a:lstStyle/>
          <a:p>
            <a:pPr algn="ctr"/>
            <a:r>
              <a:rPr lang="fr-FR" b="1" dirty="0" smtClean="0"/>
              <a:t>Élection </a:t>
            </a:r>
          </a:p>
          <a:p>
            <a:pPr algn="ctr"/>
            <a:r>
              <a:rPr lang="fr-FR" sz="3200" b="1" dirty="0" smtClean="0">
                <a:solidFill>
                  <a:srgbClr val="FF0000"/>
                </a:solidFill>
              </a:rPr>
              <a:t>1988</a:t>
            </a:r>
            <a:endParaRPr lang="fr-FR" b="1" dirty="0">
              <a:solidFill>
                <a:srgbClr val="FF0000"/>
              </a:solidFill>
            </a:endParaRPr>
          </a:p>
        </p:txBody>
      </p:sp>
      <p:sp>
        <p:nvSpPr>
          <p:cNvPr id="14" name="Rectangle 13"/>
          <p:cNvSpPr/>
          <p:nvPr/>
        </p:nvSpPr>
        <p:spPr>
          <a:xfrm>
            <a:off x="114421" y="4005064"/>
            <a:ext cx="1018227" cy="861774"/>
          </a:xfrm>
          <a:prstGeom prst="rect">
            <a:avLst/>
          </a:prstGeom>
        </p:spPr>
        <p:txBody>
          <a:bodyPr wrap="none">
            <a:spAutoFit/>
          </a:bodyPr>
          <a:lstStyle/>
          <a:p>
            <a:pPr algn="ctr"/>
            <a:r>
              <a:rPr lang="fr-FR" b="1" dirty="0" smtClean="0"/>
              <a:t>Élection </a:t>
            </a:r>
          </a:p>
          <a:p>
            <a:pPr algn="ctr"/>
            <a:r>
              <a:rPr lang="fr-FR" sz="3200" b="1" dirty="0" smtClean="0">
                <a:solidFill>
                  <a:srgbClr val="FF0000"/>
                </a:solidFill>
              </a:rPr>
              <a:t>1995</a:t>
            </a:r>
            <a:endParaRPr lang="fr-FR" b="1" dirty="0">
              <a:solidFill>
                <a:srgbClr val="FF0000"/>
              </a:solidFill>
            </a:endParaRPr>
          </a:p>
        </p:txBody>
      </p:sp>
      <p:sp>
        <p:nvSpPr>
          <p:cNvPr id="2" name="Rectangle 1"/>
          <p:cNvSpPr/>
          <p:nvPr/>
        </p:nvSpPr>
        <p:spPr>
          <a:xfrm>
            <a:off x="2947915" y="4476809"/>
            <a:ext cx="1354858" cy="400110"/>
          </a:xfrm>
          <a:prstGeom prst="rect">
            <a:avLst/>
          </a:prstGeom>
          <a:solidFill>
            <a:srgbClr val="FF0000"/>
          </a:solidFill>
        </p:spPr>
        <p:txBody>
          <a:bodyPr wrap="none">
            <a:spAutoFit/>
          </a:bodyPr>
          <a:lstStyle/>
          <a:p>
            <a:pPr lvl="0"/>
            <a:r>
              <a:rPr lang="fr-FR" sz="2000" b="1" dirty="0">
                <a:solidFill>
                  <a:schemeClr val="bg1"/>
                </a:solidFill>
              </a:rPr>
              <a:t>dissolution</a:t>
            </a:r>
            <a:endParaRPr lang="fr-FR" sz="3200" b="1" dirty="0">
              <a:solidFill>
                <a:schemeClr val="bg1"/>
              </a:solidFill>
            </a:endParaRPr>
          </a:p>
        </p:txBody>
      </p:sp>
      <p:sp>
        <p:nvSpPr>
          <p:cNvPr id="16" name="Rectangle 15"/>
          <p:cNvSpPr/>
          <p:nvPr/>
        </p:nvSpPr>
        <p:spPr>
          <a:xfrm>
            <a:off x="2843809" y="1056139"/>
            <a:ext cx="1223412" cy="707886"/>
          </a:xfrm>
          <a:prstGeom prst="rect">
            <a:avLst/>
          </a:prstGeom>
        </p:spPr>
        <p:txBody>
          <a:bodyPr wrap="none">
            <a:spAutoFit/>
          </a:bodyPr>
          <a:lstStyle/>
          <a:p>
            <a:pPr algn="ctr"/>
            <a:r>
              <a:rPr lang="fr-FR" sz="4000" b="1" dirty="0" smtClean="0">
                <a:solidFill>
                  <a:srgbClr val="FF0000"/>
                </a:solidFill>
              </a:rPr>
              <a:t>1981</a:t>
            </a:r>
            <a:endParaRPr lang="fr-FR" sz="2400" b="1" dirty="0">
              <a:solidFill>
                <a:srgbClr val="FF0000"/>
              </a:solidFill>
            </a:endParaRPr>
          </a:p>
        </p:txBody>
      </p:sp>
      <p:sp>
        <p:nvSpPr>
          <p:cNvPr id="24" name="Rectangle 23"/>
          <p:cNvSpPr/>
          <p:nvPr/>
        </p:nvSpPr>
        <p:spPr>
          <a:xfrm>
            <a:off x="2778085" y="685933"/>
            <a:ext cx="1354858" cy="400110"/>
          </a:xfrm>
          <a:prstGeom prst="rect">
            <a:avLst/>
          </a:prstGeom>
          <a:solidFill>
            <a:srgbClr val="FF0000"/>
          </a:solidFill>
        </p:spPr>
        <p:txBody>
          <a:bodyPr wrap="none">
            <a:spAutoFit/>
          </a:bodyPr>
          <a:lstStyle/>
          <a:p>
            <a:pPr lvl="0"/>
            <a:r>
              <a:rPr lang="fr-FR" sz="2000" b="1" dirty="0">
                <a:solidFill>
                  <a:schemeClr val="bg1"/>
                </a:solidFill>
              </a:rPr>
              <a:t>dissolution</a:t>
            </a:r>
            <a:endParaRPr lang="fr-FR" sz="3200" b="1" dirty="0">
              <a:solidFill>
                <a:schemeClr val="bg1"/>
              </a:solidFill>
            </a:endParaRPr>
          </a:p>
        </p:txBody>
      </p:sp>
      <p:sp>
        <p:nvSpPr>
          <p:cNvPr id="28" name="Rectangle 27"/>
          <p:cNvSpPr/>
          <p:nvPr/>
        </p:nvSpPr>
        <p:spPr>
          <a:xfrm>
            <a:off x="2909531" y="2908172"/>
            <a:ext cx="1223412" cy="707886"/>
          </a:xfrm>
          <a:prstGeom prst="rect">
            <a:avLst/>
          </a:prstGeom>
        </p:spPr>
        <p:txBody>
          <a:bodyPr wrap="none">
            <a:spAutoFit/>
          </a:bodyPr>
          <a:lstStyle/>
          <a:p>
            <a:pPr algn="ctr"/>
            <a:r>
              <a:rPr lang="fr-FR" sz="4000" b="1" dirty="0" smtClean="0">
                <a:solidFill>
                  <a:srgbClr val="FF0000"/>
                </a:solidFill>
              </a:rPr>
              <a:t>1988</a:t>
            </a:r>
            <a:endParaRPr lang="fr-FR" sz="2400" b="1" dirty="0">
              <a:solidFill>
                <a:srgbClr val="FF0000"/>
              </a:solidFill>
            </a:endParaRPr>
          </a:p>
        </p:txBody>
      </p:sp>
      <p:sp>
        <p:nvSpPr>
          <p:cNvPr id="29" name="Rectangle 28"/>
          <p:cNvSpPr/>
          <p:nvPr/>
        </p:nvSpPr>
        <p:spPr>
          <a:xfrm>
            <a:off x="2843807" y="2537966"/>
            <a:ext cx="1354858" cy="400110"/>
          </a:xfrm>
          <a:prstGeom prst="rect">
            <a:avLst/>
          </a:prstGeom>
          <a:solidFill>
            <a:srgbClr val="FF0000"/>
          </a:solidFill>
        </p:spPr>
        <p:txBody>
          <a:bodyPr wrap="none">
            <a:spAutoFit/>
          </a:bodyPr>
          <a:lstStyle/>
          <a:p>
            <a:pPr lvl="0"/>
            <a:r>
              <a:rPr lang="fr-FR" sz="2000" b="1" dirty="0">
                <a:solidFill>
                  <a:schemeClr val="bg1"/>
                </a:solidFill>
              </a:rPr>
              <a:t>dissolution</a:t>
            </a:r>
            <a:endParaRPr lang="fr-FR" sz="3200" b="1" dirty="0">
              <a:solidFill>
                <a:schemeClr val="bg1"/>
              </a:solidFill>
            </a:endParaRPr>
          </a:p>
        </p:txBody>
      </p:sp>
    </p:spTree>
    <p:extLst>
      <p:ext uri="{BB962C8B-B14F-4D97-AF65-F5344CB8AC3E}">
        <p14:creationId xmlns:p14="http://schemas.microsoft.com/office/powerpoint/2010/main" val="34797411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7" name="Rectangle 16"/>
          <p:cNvSpPr/>
          <p:nvPr/>
        </p:nvSpPr>
        <p:spPr>
          <a:xfrm>
            <a:off x="972606" y="5517232"/>
            <a:ext cx="8096640"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 quinquennat »</a:t>
            </a:r>
            <a:endParaRPr lang="fr-FR" sz="2000" dirty="0">
              <a:solidFill>
                <a:prstClr val="black"/>
              </a:solidFill>
              <a:latin typeface="Century Gothic" pitchFamily="34" charset="0"/>
            </a:endParaRPr>
          </a:p>
        </p:txBody>
      </p:sp>
      <p:sp>
        <p:nvSpPr>
          <p:cNvPr id="5" name="Rectangle 4"/>
          <p:cNvSpPr/>
          <p:nvPr/>
        </p:nvSpPr>
        <p:spPr>
          <a:xfrm>
            <a:off x="140327" y="5517232"/>
            <a:ext cx="800447" cy="400110"/>
          </a:xfrm>
          <a:prstGeom prst="rect">
            <a:avLst/>
          </a:prstGeom>
          <a:solidFill>
            <a:schemeClr val="accent4">
              <a:lumMod val="75000"/>
            </a:schemeClr>
          </a:solidFill>
        </p:spPr>
        <p:txBody>
          <a:bodyPr wrap="square">
            <a:spAutoFit/>
          </a:bodyPr>
          <a:lstStyle/>
          <a:p>
            <a:r>
              <a:rPr lang="fr-FR" sz="2000" b="1" dirty="0">
                <a:solidFill>
                  <a:schemeClr val="bg1"/>
                </a:solidFill>
                <a:latin typeface="Century Gothic" pitchFamily="34" charset="0"/>
              </a:rPr>
              <a:t>2000</a:t>
            </a:r>
            <a:r>
              <a:rPr lang="fr-FR" sz="2000" dirty="0">
                <a:solidFill>
                  <a:schemeClr val="bg1"/>
                </a:solidFill>
                <a:latin typeface="Century Gothic" pitchFamily="34" charset="0"/>
              </a:rPr>
              <a:t> </a:t>
            </a:r>
            <a:endParaRPr lang="fr-FR" dirty="0">
              <a:solidFill>
                <a:schemeClr val="bg1"/>
              </a:solidFill>
            </a:endParaRPr>
          </a:p>
        </p:txBody>
      </p:sp>
      <p:sp>
        <p:nvSpPr>
          <p:cNvPr id="6" name="Rectangle 5"/>
          <p:cNvSpPr/>
          <p:nvPr/>
        </p:nvSpPr>
        <p:spPr>
          <a:xfrm>
            <a:off x="940774" y="5915335"/>
            <a:ext cx="8083937" cy="646331"/>
          </a:xfrm>
          <a:prstGeom prst="rect">
            <a:avLst/>
          </a:prstGeom>
        </p:spPr>
        <p:txBody>
          <a:bodyPr wrap="square">
            <a:spAutoFit/>
          </a:bodyPr>
          <a:lstStyle/>
          <a:p>
            <a:pPr marL="285750" indent="-285750">
              <a:buFontTx/>
              <a:buChar char="-"/>
            </a:pPr>
            <a:r>
              <a:rPr lang="fr-FR" dirty="0" smtClean="0">
                <a:solidFill>
                  <a:prstClr val="black"/>
                </a:solidFill>
                <a:latin typeface="Century Gothic" pitchFamily="34" charset="0"/>
              </a:rPr>
              <a:t>Plus de risque de cohabitation</a:t>
            </a:r>
          </a:p>
          <a:p>
            <a:pPr marL="285750" indent="-285750">
              <a:buFontTx/>
              <a:buChar char="-"/>
            </a:pPr>
            <a:r>
              <a:rPr lang="fr-FR" dirty="0" smtClean="0">
                <a:solidFill>
                  <a:prstClr val="black"/>
                </a:solidFill>
                <a:latin typeface="Century Gothic" pitchFamily="34" charset="0"/>
              </a:rPr>
              <a:t>L’élection des députés est liée à celle du Président qui la précède</a:t>
            </a:r>
            <a:endParaRPr lang="fr-FR" dirty="0"/>
          </a:p>
        </p:txBody>
      </p:sp>
      <p:sp>
        <p:nvSpPr>
          <p:cNvPr id="18" name="Rectangle 17"/>
          <p:cNvSpPr/>
          <p:nvPr/>
        </p:nvSpPr>
        <p:spPr>
          <a:xfrm>
            <a:off x="1638480" y="4221088"/>
            <a:ext cx="7526478" cy="830997"/>
          </a:xfrm>
          <a:prstGeom prst="rect">
            <a:avLst/>
          </a:prstGeom>
        </p:spPr>
        <p:txBody>
          <a:bodyPr wrap="square">
            <a:spAutoFit/>
          </a:bodyPr>
          <a:lstStyle/>
          <a:p>
            <a:r>
              <a:rPr lang="fr-FR" sz="2400" b="1" dirty="0" smtClean="0">
                <a:latin typeface="Century Gothic" pitchFamily="34" charset="0"/>
              </a:rPr>
              <a:t>2. Mais qui a donné une place principale au Président au fil du temps</a:t>
            </a:r>
            <a:endParaRPr lang="fr-FR" sz="2400" dirty="0"/>
          </a:p>
        </p:txBody>
      </p:sp>
      <p:sp>
        <p:nvSpPr>
          <p:cNvPr id="19" name="Rectangle 18"/>
          <p:cNvSpPr/>
          <p:nvPr/>
        </p:nvSpPr>
        <p:spPr>
          <a:xfrm>
            <a:off x="940774" y="5056882"/>
            <a:ext cx="8239409"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élection au suffrage universel direct</a:t>
            </a:r>
            <a:endParaRPr lang="fr-FR" sz="2000" dirty="0">
              <a:solidFill>
                <a:prstClr val="black"/>
              </a:solidFill>
              <a:latin typeface="Century Gothic" pitchFamily="34" charset="0"/>
            </a:endParaRPr>
          </a:p>
        </p:txBody>
      </p:sp>
      <p:sp>
        <p:nvSpPr>
          <p:cNvPr id="20" name="Rectangle 19"/>
          <p:cNvSpPr/>
          <p:nvPr/>
        </p:nvSpPr>
        <p:spPr>
          <a:xfrm>
            <a:off x="179027" y="5056882"/>
            <a:ext cx="761747" cy="400110"/>
          </a:xfrm>
          <a:prstGeom prst="rect">
            <a:avLst/>
          </a:prstGeom>
          <a:solidFill>
            <a:schemeClr val="accent4"/>
          </a:solidFill>
        </p:spPr>
        <p:txBody>
          <a:bodyPr wrap="none">
            <a:spAutoFit/>
          </a:bodyPr>
          <a:lstStyle/>
          <a:p>
            <a:r>
              <a:rPr lang="fr-FR" sz="2000" b="1" dirty="0">
                <a:solidFill>
                  <a:schemeClr val="bg1"/>
                </a:solidFill>
                <a:latin typeface="Century Gothic" pitchFamily="34" charset="0"/>
              </a:rPr>
              <a:t>1962</a:t>
            </a:r>
            <a:endParaRPr lang="fr-FR" dirty="0">
              <a:solidFill>
                <a:schemeClr val="bg1"/>
              </a:solidFill>
            </a:endParaRPr>
          </a:p>
        </p:txBody>
      </p:sp>
      <p:sp>
        <p:nvSpPr>
          <p:cNvPr id="3" name="Rectangle 2"/>
          <p:cNvSpPr/>
          <p:nvPr/>
        </p:nvSpPr>
        <p:spPr>
          <a:xfrm>
            <a:off x="3016454" y="6561666"/>
            <a:ext cx="720080" cy="296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Juin</a:t>
            </a:r>
            <a:endParaRPr lang="fr-FR" sz="2000" dirty="0"/>
          </a:p>
        </p:txBody>
      </p:sp>
      <p:sp>
        <p:nvSpPr>
          <p:cNvPr id="21" name="Rectangle 20"/>
          <p:cNvSpPr/>
          <p:nvPr/>
        </p:nvSpPr>
        <p:spPr>
          <a:xfrm>
            <a:off x="5724128" y="6561666"/>
            <a:ext cx="1224136" cy="296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Avril-Mai</a:t>
            </a:r>
            <a:endParaRPr lang="fr-FR" sz="2000" dirty="0"/>
          </a:p>
        </p:txBody>
      </p:sp>
    </p:spTree>
    <p:extLst>
      <p:ext uri="{BB962C8B-B14F-4D97-AF65-F5344CB8AC3E}">
        <p14:creationId xmlns:p14="http://schemas.microsoft.com/office/powerpoint/2010/main" val="401691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16632"/>
            <a:ext cx="7885540" cy="1152128"/>
          </a:xfrm>
        </p:spPr>
        <p:txBody>
          <a:bodyPr>
            <a:noAutofit/>
          </a:bodyPr>
          <a:lstStyle/>
          <a:p>
            <a:pPr lvl="0" algn="l"/>
            <a:r>
              <a:rPr lang="fr-FR" sz="3200" b="1" dirty="0" smtClean="0">
                <a:latin typeface="Century Gothic" pitchFamily="34" charset="0"/>
              </a:rPr>
              <a:t>Les formes de régimes politiques démocratiques</a:t>
            </a:r>
            <a:endParaRPr lang="fr-FR" sz="3200" dirty="0">
              <a:latin typeface="Century Gothic" pitchFamily="34" charset="0"/>
            </a:endParaRPr>
          </a:p>
        </p:txBody>
      </p:sp>
      <p:sp>
        <p:nvSpPr>
          <p:cNvPr id="4" name="Rectangle 3"/>
          <p:cNvSpPr/>
          <p:nvPr/>
        </p:nvSpPr>
        <p:spPr>
          <a:xfrm>
            <a:off x="142844" y="285728"/>
            <a:ext cx="870751" cy="830997"/>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4800" b="1" dirty="0" smtClean="0">
                <a:solidFill>
                  <a:schemeClr val="tx1"/>
                </a:solidFill>
                <a:latin typeface="Century Gothic" pitchFamily="34" charset="0"/>
              </a:rPr>
              <a:t>.</a:t>
            </a:r>
            <a:r>
              <a:rPr lang="fr-FR" sz="4800" b="1" dirty="0" smtClean="0">
                <a:solidFill>
                  <a:schemeClr val="bg1"/>
                </a:solidFill>
                <a:latin typeface="Century Gothic" pitchFamily="34" charset="0"/>
              </a:rPr>
              <a:t>II</a:t>
            </a:r>
            <a:r>
              <a:rPr lang="fr-FR" sz="4800" b="1" dirty="0" smtClean="0">
                <a:solidFill>
                  <a:schemeClr val="tx1"/>
                </a:solidFill>
                <a:latin typeface="Century Gothic" pitchFamily="34" charset="0"/>
              </a:rPr>
              <a:t>.</a:t>
            </a:r>
            <a:endParaRPr lang="fr-FR" sz="4800" dirty="0">
              <a:solidFill>
                <a:schemeClr val="tx1"/>
              </a:solidFill>
            </a:endParaRPr>
          </a:p>
        </p:txBody>
      </p:sp>
      <p:sp>
        <p:nvSpPr>
          <p:cNvPr id="11" name="Ellipse 10"/>
          <p:cNvSpPr/>
          <p:nvPr/>
        </p:nvSpPr>
        <p:spPr>
          <a:xfrm>
            <a:off x="1258209" y="1268760"/>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A</a:t>
            </a:r>
            <a:endParaRPr lang="fr-FR" sz="3600" b="1" dirty="0">
              <a:latin typeface="Century Gothic" panose="020B0502020202020204" pitchFamily="34" charset="0"/>
            </a:endParaRPr>
          </a:p>
        </p:txBody>
      </p:sp>
      <p:sp>
        <p:nvSpPr>
          <p:cNvPr id="12" name="Titre 1"/>
          <p:cNvSpPr>
            <a:spLocks noGrp="1"/>
          </p:cNvSpPr>
          <p:nvPr>
            <p:ph idx="1"/>
          </p:nvPr>
        </p:nvSpPr>
        <p:spPr>
          <a:xfrm>
            <a:off x="1981135" y="1362472"/>
            <a:ext cx="6419056" cy="626368"/>
          </a:xfrm>
        </p:spPr>
        <p:txBody>
          <a:bodyPr>
            <a:noAutofit/>
          </a:bodyPr>
          <a:lstStyle/>
          <a:p>
            <a:pPr marL="0" lvl="0" indent="0" algn="l">
              <a:buNone/>
            </a:pPr>
            <a:r>
              <a:rPr lang="fr-FR" sz="2800" b="1" dirty="0" smtClean="0">
                <a:solidFill>
                  <a:schemeClr val="accent1"/>
                </a:solidFill>
                <a:latin typeface="Century Gothic" pitchFamily="34" charset="0"/>
              </a:rPr>
              <a:t>Les régimes « présidentiels »</a:t>
            </a:r>
            <a:endParaRPr lang="fr-FR" sz="2800" dirty="0">
              <a:solidFill>
                <a:schemeClr val="accent1"/>
              </a:solidFill>
              <a:latin typeface="Century Gothic" pitchFamily="34" charset="0"/>
            </a:endParaRPr>
          </a:p>
        </p:txBody>
      </p:sp>
      <p:sp>
        <p:nvSpPr>
          <p:cNvPr id="10" name="Ellipse 9"/>
          <p:cNvSpPr/>
          <p:nvPr/>
        </p:nvSpPr>
        <p:spPr>
          <a:xfrm>
            <a:off x="1277017" y="2047528"/>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B</a:t>
            </a:r>
            <a:endParaRPr lang="fr-FR" sz="3600" b="1" dirty="0">
              <a:latin typeface="Century Gothic" panose="020B0502020202020204" pitchFamily="34" charset="0"/>
            </a:endParaRPr>
          </a:p>
        </p:txBody>
      </p:sp>
      <p:sp>
        <p:nvSpPr>
          <p:cNvPr id="15" name="Titre 1"/>
          <p:cNvSpPr txBox="1">
            <a:spLocks/>
          </p:cNvSpPr>
          <p:nvPr/>
        </p:nvSpPr>
        <p:spPr>
          <a:xfrm>
            <a:off x="1999943" y="2141240"/>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parlementaires »</a:t>
            </a:r>
            <a:endParaRPr lang="fr-FR" sz="2800" dirty="0">
              <a:solidFill>
                <a:schemeClr val="accent1"/>
              </a:solidFill>
              <a:latin typeface="Century Gothic" pitchFamily="34" charset="0"/>
            </a:endParaRPr>
          </a:p>
        </p:txBody>
      </p:sp>
      <p:sp>
        <p:nvSpPr>
          <p:cNvPr id="8" name="Ellipse 7"/>
          <p:cNvSpPr/>
          <p:nvPr/>
        </p:nvSpPr>
        <p:spPr>
          <a:xfrm>
            <a:off x="1256059" y="2826296"/>
            <a:ext cx="722926" cy="720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latin typeface="Century Gothic" panose="020B0502020202020204" pitchFamily="34" charset="0"/>
              </a:rPr>
              <a:t>C</a:t>
            </a:r>
            <a:endParaRPr lang="fr-FR" sz="3600" b="1" dirty="0">
              <a:latin typeface="Century Gothic" panose="020B0502020202020204" pitchFamily="34" charset="0"/>
            </a:endParaRPr>
          </a:p>
        </p:txBody>
      </p:sp>
      <p:sp>
        <p:nvSpPr>
          <p:cNvPr id="9" name="Titre 1"/>
          <p:cNvSpPr txBox="1">
            <a:spLocks/>
          </p:cNvSpPr>
          <p:nvPr/>
        </p:nvSpPr>
        <p:spPr>
          <a:xfrm>
            <a:off x="1978985" y="2920008"/>
            <a:ext cx="6419056" cy="6263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800" b="1" dirty="0" smtClean="0">
                <a:solidFill>
                  <a:schemeClr val="accent1"/>
                </a:solidFill>
                <a:latin typeface="Century Gothic" pitchFamily="34" charset="0"/>
              </a:rPr>
              <a:t>Les régimes « semi-présidentiels »</a:t>
            </a:r>
            <a:endParaRPr lang="fr-FR" sz="2800" dirty="0">
              <a:solidFill>
                <a:schemeClr val="accent1"/>
              </a:solidFill>
              <a:latin typeface="Century Gothic" pitchFamily="34" charset="0"/>
            </a:endParaRPr>
          </a:p>
        </p:txBody>
      </p:sp>
      <p:sp>
        <p:nvSpPr>
          <p:cNvPr id="13" name="Rectangle 12"/>
          <p:cNvSpPr/>
          <p:nvPr/>
        </p:nvSpPr>
        <p:spPr>
          <a:xfrm>
            <a:off x="1617522" y="3717032"/>
            <a:ext cx="7526478" cy="461665"/>
          </a:xfrm>
          <a:prstGeom prst="rect">
            <a:avLst/>
          </a:prstGeom>
        </p:spPr>
        <p:txBody>
          <a:bodyPr wrap="square">
            <a:spAutoFit/>
          </a:bodyPr>
          <a:lstStyle/>
          <a:p>
            <a:r>
              <a:rPr lang="fr-FR" sz="2400" b="1" dirty="0" smtClean="0">
                <a:latin typeface="Century Gothic" pitchFamily="34" charset="0"/>
              </a:rPr>
              <a:t>1. Une forme de régime parlementaire au départ</a:t>
            </a:r>
            <a:endParaRPr lang="fr-FR" sz="2400" dirty="0"/>
          </a:p>
        </p:txBody>
      </p:sp>
      <p:sp>
        <p:nvSpPr>
          <p:cNvPr id="17" name="Rectangle 16"/>
          <p:cNvSpPr/>
          <p:nvPr/>
        </p:nvSpPr>
        <p:spPr>
          <a:xfrm>
            <a:off x="972606" y="5517232"/>
            <a:ext cx="8096640"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 quinquennat »</a:t>
            </a:r>
            <a:endParaRPr lang="fr-FR" sz="2000" dirty="0">
              <a:solidFill>
                <a:prstClr val="black"/>
              </a:solidFill>
              <a:latin typeface="Century Gothic" pitchFamily="34" charset="0"/>
            </a:endParaRPr>
          </a:p>
        </p:txBody>
      </p:sp>
      <p:sp>
        <p:nvSpPr>
          <p:cNvPr id="5" name="Rectangle 4"/>
          <p:cNvSpPr/>
          <p:nvPr/>
        </p:nvSpPr>
        <p:spPr>
          <a:xfrm>
            <a:off x="140327" y="5517232"/>
            <a:ext cx="800447" cy="400110"/>
          </a:xfrm>
          <a:prstGeom prst="rect">
            <a:avLst/>
          </a:prstGeom>
          <a:solidFill>
            <a:schemeClr val="accent4">
              <a:lumMod val="75000"/>
            </a:schemeClr>
          </a:solidFill>
        </p:spPr>
        <p:txBody>
          <a:bodyPr wrap="square">
            <a:spAutoFit/>
          </a:bodyPr>
          <a:lstStyle/>
          <a:p>
            <a:r>
              <a:rPr lang="fr-FR" sz="2000" b="1" dirty="0">
                <a:solidFill>
                  <a:schemeClr val="bg1"/>
                </a:solidFill>
                <a:latin typeface="Century Gothic" pitchFamily="34" charset="0"/>
              </a:rPr>
              <a:t>2000</a:t>
            </a:r>
            <a:r>
              <a:rPr lang="fr-FR" sz="2000" dirty="0">
                <a:solidFill>
                  <a:schemeClr val="bg1"/>
                </a:solidFill>
                <a:latin typeface="Century Gothic" pitchFamily="34" charset="0"/>
              </a:rPr>
              <a:t> </a:t>
            </a:r>
            <a:endParaRPr lang="fr-FR" dirty="0">
              <a:solidFill>
                <a:schemeClr val="bg1"/>
              </a:solidFill>
            </a:endParaRPr>
          </a:p>
        </p:txBody>
      </p:sp>
      <p:sp>
        <p:nvSpPr>
          <p:cNvPr id="6" name="Rectangle 5"/>
          <p:cNvSpPr/>
          <p:nvPr/>
        </p:nvSpPr>
        <p:spPr>
          <a:xfrm>
            <a:off x="940774" y="5915335"/>
            <a:ext cx="8083937" cy="923330"/>
          </a:xfrm>
          <a:prstGeom prst="rect">
            <a:avLst/>
          </a:prstGeom>
        </p:spPr>
        <p:txBody>
          <a:bodyPr wrap="square">
            <a:spAutoFit/>
          </a:bodyPr>
          <a:lstStyle/>
          <a:p>
            <a:pPr marL="285750" indent="-285750">
              <a:buFontTx/>
              <a:buChar char="-"/>
            </a:pPr>
            <a:r>
              <a:rPr lang="fr-FR" dirty="0" smtClean="0">
                <a:solidFill>
                  <a:prstClr val="black"/>
                </a:solidFill>
                <a:latin typeface="Century Gothic" pitchFamily="34" charset="0"/>
              </a:rPr>
              <a:t>Plus de risque de cohabitation</a:t>
            </a:r>
          </a:p>
          <a:p>
            <a:pPr marL="285750" indent="-285750">
              <a:buFontTx/>
              <a:buChar char="-"/>
            </a:pPr>
            <a:r>
              <a:rPr lang="fr-FR" dirty="0" smtClean="0">
                <a:solidFill>
                  <a:prstClr val="black"/>
                </a:solidFill>
                <a:latin typeface="Century Gothic" pitchFamily="34" charset="0"/>
              </a:rPr>
              <a:t>L’élection des députés est liée à celle du Président qui la précède</a:t>
            </a:r>
          </a:p>
          <a:p>
            <a:pPr marL="285750" indent="-285750">
              <a:buFontTx/>
              <a:buChar char="-"/>
            </a:pPr>
            <a:r>
              <a:rPr lang="fr-FR" dirty="0" smtClean="0">
                <a:solidFill>
                  <a:prstClr val="black"/>
                </a:solidFill>
                <a:latin typeface="Century Gothic" pitchFamily="34" charset="0"/>
              </a:rPr>
              <a:t>Président devient le chef de la majorité parlementaire</a:t>
            </a:r>
            <a:endParaRPr lang="fr-FR" dirty="0"/>
          </a:p>
        </p:txBody>
      </p:sp>
      <p:sp>
        <p:nvSpPr>
          <p:cNvPr id="18" name="Rectangle 17"/>
          <p:cNvSpPr/>
          <p:nvPr/>
        </p:nvSpPr>
        <p:spPr>
          <a:xfrm>
            <a:off x="1638480" y="4221088"/>
            <a:ext cx="7526478" cy="830997"/>
          </a:xfrm>
          <a:prstGeom prst="rect">
            <a:avLst/>
          </a:prstGeom>
        </p:spPr>
        <p:txBody>
          <a:bodyPr wrap="square">
            <a:spAutoFit/>
          </a:bodyPr>
          <a:lstStyle/>
          <a:p>
            <a:r>
              <a:rPr lang="fr-FR" sz="2400" b="1" dirty="0" smtClean="0">
                <a:latin typeface="Century Gothic" pitchFamily="34" charset="0"/>
              </a:rPr>
              <a:t>2. Mais qui a donné une place principale au Président au fil du temps</a:t>
            </a:r>
            <a:endParaRPr lang="fr-FR" sz="2400" dirty="0"/>
          </a:p>
        </p:txBody>
      </p:sp>
      <p:sp>
        <p:nvSpPr>
          <p:cNvPr id="19" name="Rectangle 18"/>
          <p:cNvSpPr/>
          <p:nvPr/>
        </p:nvSpPr>
        <p:spPr>
          <a:xfrm>
            <a:off x="940774" y="5056882"/>
            <a:ext cx="8239409" cy="400110"/>
          </a:xfrm>
          <a:prstGeom prst="rect">
            <a:avLst/>
          </a:prstGeom>
        </p:spPr>
        <p:txBody>
          <a:bodyPr wrap="square">
            <a:spAutoFit/>
          </a:bodyPr>
          <a:lstStyle/>
          <a:p>
            <a:pPr lvl="0"/>
            <a:r>
              <a:rPr lang="fr-FR" sz="2000" dirty="0" smtClean="0">
                <a:solidFill>
                  <a:prstClr val="black"/>
                </a:solidFill>
                <a:latin typeface="Century Gothic" pitchFamily="34" charset="0"/>
              </a:rPr>
              <a:t>Modification Constitution : élection au suffrage universel direct</a:t>
            </a:r>
            <a:endParaRPr lang="fr-FR" sz="2000" dirty="0">
              <a:solidFill>
                <a:prstClr val="black"/>
              </a:solidFill>
              <a:latin typeface="Century Gothic" pitchFamily="34" charset="0"/>
            </a:endParaRPr>
          </a:p>
        </p:txBody>
      </p:sp>
      <p:sp>
        <p:nvSpPr>
          <p:cNvPr id="20" name="Rectangle 19"/>
          <p:cNvSpPr/>
          <p:nvPr/>
        </p:nvSpPr>
        <p:spPr>
          <a:xfrm>
            <a:off x="140327" y="5056882"/>
            <a:ext cx="800447" cy="400110"/>
          </a:xfrm>
          <a:prstGeom prst="rect">
            <a:avLst/>
          </a:prstGeom>
          <a:solidFill>
            <a:schemeClr val="accent4"/>
          </a:solidFill>
        </p:spPr>
        <p:txBody>
          <a:bodyPr wrap="square">
            <a:spAutoFit/>
          </a:bodyPr>
          <a:lstStyle/>
          <a:p>
            <a:r>
              <a:rPr lang="fr-FR" sz="2000" b="1" dirty="0">
                <a:solidFill>
                  <a:schemeClr val="bg1"/>
                </a:solidFill>
                <a:latin typeface="Century Gothic" pitchFamily="34" charset="0"/>
              </a:rPr>
              <a:t>1962</a:t>
            </a:r>
            <a:endParaRPr lang="fr-FR" dirty="0">
              <a:solidFill>
                <a:schemeClr val="bg1"/>
              </a:solidFill>
            </a:endParaRPr>
          </a:p>
        </p:txBody>
      </p:sp>
    </p:spTree>
    <p:extLst>
      <p:ext uri="{BB962C8B-B14F-4D97-AF65-F5344CB8AC3E}">
        <p14:creationId xmlns:p14="http://schemas.microsoft.com/office/powerpoint/2010/main" val="25981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ésultat de recherche d'images pour &quot;macron chef etat maj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8" y="6822"/>
            <a:ext cx="5889751" cy="68511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808" y="1340768"/>
            <a:ext cx="4372784" cy="54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940152" y="116632"/>
            <a:ext cx="3203848" cy="3046988"/>
          </a:xfrm>
          <a:prstGeom prst="rect">
            <a:avLst/>
          </a:prstGeom>
        </p:spPr>
        <p:txBody>
          <a:bodyPr wrap="square">
            <a:spAutoFit/>
          </a:bodyPr>
          <a:lstStyle/>
          <a:p>
            <a:r>
              <a:rPr lang="fr-FR" altLang="fr-FR" sz="2400" b="1" dirty="0">
                <a:cs typeface="Times New Roman" pitchFamily="18" charset="0"/>
              </a:rPr>
              <a:t>Article 8 </a:t>
            </a:r>
            <a:endParaRPr lang="fr-FR" altLang="fr-FR" sz="2400" b="1" dirty="0" smtClean="0">
              <a:cs typeface="Times New Roman" pitchFamily="18" charset="0"/>
            </a:endParaRPr>
          </a:p>
          <a:p>
            <a:endParaRPr lang="fr-FR" altLang="fr-FR" sz="800" dirty="0" smtClean="0">
              <a:cs typeface="Times New Roman" pitchFamily="18" charset="0"/>
            </a:endParaRPr>
          </a:p>
          <a:p>
            <a:r>
              <a:rPr lang="fr-FR" altLang="fr-FR" sz="2000" dirty="0" smtClean="0">
                <a:cs typeface="Times New Roman" pitchFamily="18" charset="0"/>
              </a:rPr>
              <a:t>Le </a:t>
            </a:r>
            <a:r>
              <a:rPr lang="fr-FR" altLang="fr-FR" sz="2000" dirty="0">
                <a:cs typeface="Times New Roman" pitchFamily="18" charset="0"/>
              </a:rPr>
              <a:t>Président de la République nomme le Premier Ministre. </a:t>
            </a:r>
            <a:r>
              <a:rPr lang="fr-FR" altLang="fr-FR" sz="1200" dirty="0" smtClean="0">
                <a:cs typeface="Times New Roman" pitchFamily="18" charset="0"/>
              </a:rPr>
              <a:t>(…)</a:t>
            </a:r>
          </a:p>
          <a:p>
            <a:r>
              <a:rPr lang="fr-FR" altLang="fr-FR" sz="2000" dirty="0">
                <a:cs typeface="Times New Roman" pitchFamily="18" charset="0"/>
              </a:rPr>
              <a:t>Sur la proposition du Premier Ministre, il nomme les autres membres du Gouvernement et met fin à leurs fonctions</a:t>
            </a:r>
            <a:r>
              <a:rPr lang="fr-FR" altLang="fr-FR" sz="2000" dirty="0" smtClean="0">
                <a:cs typeface="Times New Roman" pitchFamily="18" charset="0"/>
              </a:rPr>
              <a:t>.</a:t>
            </a:r>
            <a:endParaRPr lang="fr-FR" sz="2000" dirty="0"/>
          </a:p>
        </p:txBody>
      </p:sp>
      <p:sp>
        <p:nvSpPr>
          <p:cNvPr id="8" name="Rectangle 7"/>
          <p:cNvSpPr/>
          <p:nvPr/>
        </p:nvSpPr>
        <p:spPr>
          <a:xfrm>
            <a:off x="2483768" y="1124744"/>
            <a:ext cx="936104"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Plaque 8"/>
          <p:cNvSpPr/>
          <p:nvPr/>
        </p:nvSpPr>
        <p:spPr>
          <a:xfrm>
            <a:off x="460375" y="548680"/>
            <a:ext cx="1721934" cy="576064"/>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latin typeface="Broadway" panose="04040905080B02020502" pitchFamily="82" charset="0"/>
              </a:rPr>
              <a:t>À l’Elysée</a:t>
            </a:r>
            <a:endParaRPr lang="fr-FR" dirty="0">
              <a:latin typeface="Broadway" panose="04040905080B02020502" pitchFamily="82" charset="0"/>
            </a:endParaRPr>
          </a:p>
        </p:txBody>
      </p:sp>
      <p:sp>
        <p:nvSpPr>
          <p:cNvPr id="14" name="Plaque 13"/>
          <p:cNvSpPr/>
          <p:nvPr/>
        </p:nvSpPr>
        <p:spPr>
          <a:xfrm>
            <a:off x="2613782" y="2183869"/>
            <a:ext cx="1872208" cy="576064"/>
          </a:xfrm>
          <a:prstGeom prst="bevel">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dirty="0" smtClean="0">
                <a:latin typeface="Broadway" panose="04040905080B02020502" pitchFamily="82" charset="0"/>
              </a:rPr>
              <a:t>À Matignon</a:t>
            </a:r>
            <a:endParaRPr lang="fr-FR" dirty="0">
              <a:latin typeface="Broadway" panose="04040905080B02020502" pitchFamily="82" charset="0"/>
            </a:endParaRPr>
          </a:p>
        </p:txBody>
      </p:sp>
      <p:sp>
        <p:nvSpPr>
          <p:cNvPr id="2" name="AutoShape 4" descr="Résultat de recherche d'images pour &quot;matigno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7055678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ésultat de recherche d'images pour &quot;macron chef etat maj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8" y="6822"/>
            <a:ext cx="5889751" cy="685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0152" y="116632"/>
            <a:ext cx="3203848" cy="3046988"/>
          </a:xfrm>
          <a:prstGeom prst="rect">
            <a:avLst/>
          </a:prstGeom>
        </p:spPr>
        <p:txBody>
          <a:bodyPr wrap="square">
            <a:spAutoFit/>
          </a:bodyPr>
          <a:lstStyle/>
          <a:p>
            <a:r>
              <a:rPr lang="fr-FR" altLang="fr-FR" sz="2400" b="1" dirty="0">
                <a:cs typeface="Times New Roman" pitchFamily="18" charset="0"/>
              </a:rPr>
              <a:t>Article 8 </a:t>
            </a:r>
            <a:endParaRPr lang="fr-FR" altLang="fr-FR" sz="2400" b="1" dirty="0" smtClean="0">
              <a:cs typeface="Times New Roman" pitchFamily="18" charset="0"/>
            </a:endParaRPr>
          </a:p>
          <a:p>
            <a:endParaRPr lang="fr-FR" altLang="fr-FR" sz="800" dirty="0" smtClean="0">
              <a:cs typeface="Times New Roman" pitchFamily="18" charset="0"/>
            </a:endParaRPr>
          </a:p>
          <a:p>
            <a:r>
              <a:rPr lang="fr-FR" altLang="fr-FR" sz="2000" dirty="0" smtClean="0">
                <a:cs typeface="Times New Roman" pitchFamily="18" charset="0"/>
              </a:rPr>
              <a:t>Le </a:t>
            </a:r>
            <a:r>
              <a:rPr lang="fr-FR" altLang="fr-FR" sz="2000" dirty="0">
                <a:cs typeface="Times New Roman" pitchFamily="18" charset="0"/>
              </a:rPr>
              <a:t>Président de la République nomme le Premier Ministre. </a:t>
            </a:r>
            <a:r>
              <a:rPr lang="fr-FR" altLang="fr-FR" sz="1200" dirty="0" smtClean="0">
                <a:cs typeface="Times New Roman" pitchFamily="18" charset="0"/>
              </a:rPr>
              <a:t>(…)</a:t>
            </a:r>
          </a:p>
          <a:p>
            <a:r>
              <a:rPr lang="fr-FR" altLang="fr-FR" sz="2000" dirty="0">
                <a:cs typeface="Times New Roman" pitchFamily="18" charset="0"/>
              </a:rPr>
              <a:t>Sur la proposition du Premier Ministre, il nomme les autres membres du Gouvernement et met fin à leurs fonctions</a:t>
            </a:r>
            <a:r>
              <a:rPr lang="fr-FR" altLang="fr-FR" sz="2000" dirty="0" smtClean="0">
                <a:cs typeface="Times New Roman" pitchFamily="18" charset="0"/>
              </a:rPr>
              <a:t>.</a:t>
            </a:r>
            <a:endParaRPr lang="fr-FR" sz="2000" dirty="0"/>
          </a:p>
        </p:txBody>
      </p:sp>
      <p:sp>
        <p:nvSpPr>
          <p:cNvPr id="7" name="Rectangle 6"/>
          <p:cNvSpPr/>
          <p:nvPr/>
        </p:nvSpPr>
        <p:spPr>
          <a:xfrm>
            <a:off x="6012160" y="3396408"/>
            <a:ext cx="3095836" cy="1692771"/>
          </a:xfrm>
          <a:prstGeom prst="rect">
            <a:avLst/>
          </a:prstGeom>
        </p:spPr>
        <p:txBody>
          <a:bodyPr wrap="square">
            <a:spAutoFit/>
          </a:bodyPr>
          <a:lstStyle/>
          <a:p>
            <a:pPr algn="just"/>
            <a:r>
              <a:rPr lang="fr-FR" altLang="fr-FR" sz="2400" b="1" dirty="0">
                <a:cs typeface="Times New Roman" pitchFamily="18" charset="0"/>
              </a:rPr>
              <a:t>Article 13 </a:t>
            </a:r>
            <a:r>
              <a:rPr lang="fr-FR" altLang="fr-FR" sz="2000" b="1" dirty="0" smtClean="0">
                <a:cs typeface="Times New Roman" pitchFamily="18" charset="0"/>
              </a:rPr>
              <a:t> </a:t>
            </a:r>
          </a:p>
          <a:p>
            <a:pPr algn="just"/>
            <a:r>
              <a:rPr lang="fr-FR" altLang="fr-FR" sz="2000" dirty="0" smtClean="0">
                <a:cs typeface="Times New Roman" pitchFamily="18" charset="0"/>
              </a:rPr>
              <a:t>Le </a:t>
            </a:r>
            <a:r>
              <a:rPr lang="fr-FR" altLang="fr-FR" sz="2000" dirty="0">
                <a:cs typeface="Times New Roman" pitchFamily="18" charset="0"/>
              </a:rPr>
              <a:t>Président </a:t>
            </a:r>
            <a:r>
              <a:rPr lang="fr-FR" altLang="fr-FR" sz="1200" dirty="0" smtClean="0">
                <a:cs typeface="Times New Roman" pitchFamily="18" charset="0"/>
              </a:rPr>
              <a:t>(…)</a:t>
            </a:r>
            <a:r>
              <a:rPr lang="fr-FR" altLang="fr-FR" sz="2000" dirty="0" smtClean="0">
                <a:cs typeface="Times New Roman" pitchFamily="18" charset="0"/>
              </a:rPr>
              <a:t> nomme </a:t>
            </a:r>
            <a:r>
              <a:rPr lang="fr-FR" altLang="fr-FR" sz="2000" dirty="0">
                <a:cs typeface="Times New Roman" pitchFamily="18" charset="0"/>
              </a:rPr>
              <a:t>aux emplois civils et militaires de l'Etat. </a:t>
            </a:r>
            <a:r>
              <a:rPr lang="fr-FR" altLang="fr-FR" sz="1200" dirty="0" smtClean="0">
                <a:cs typeface="Times New Roman" pitchFamily="18" charset="0"/>
              </a:rPr>
              <a:t>(…)</a:t>
            </a:r>
          </a:p>
          <a:p>
            <a:pPr algn="just"/>
            <a:endParaRPr lang="fr-FR" altLang="fr-FR" sz="2000" dirty="0">
              <a:cs typeface="Times New Roman" pitchFamily="18" charset="0"/>
            </a:endParaRPr>
          </a:p>
        </p:txBody>
      </p:sp>
      <p:sp>
        <p:nvSpPr>
          <p:cNvPr id="6" name="Rectangle 5"/>
          <p:cNvSpPr/>
          <p:nvPr/>
        </p:nvSpPr>
        <p:spPr>
          <a:xfrm>
            <a:off x="2483768" y="1124744"/>
            <a:ext cx="936104"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51105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ésultat de recherche d'images pour &quot;macron chef etat maj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8" y="6822"/>
            <a:ext cx="5889751" cy="685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0152" y="116632"/>
            <a:ext cx="3203848" cy="3046988"/>
          </a:xfrm>
          <a:prstGeom prst="rect">
            <a:avLst/>
          </a:prstGeom>
        </p:spPr>
        <p:txBody>
          <a:bodyPr wrap="square">
            <a:spAutoFit/>
          </a:bodyPr>
          <a:lstStyle/>
          <a:p>
            <a:r>
              <a:rPr lang="fr-FR" altLang="fr-FR" sz="2400" b="1" dirty="0">
                <a:cs typeface="Times New Roman" pitchFamily="18" charset="0"/>
              </a:rPr>
              <a:t>Article 8 </a:t>
            </a:r>
            <a:endParaRPr lang="fr-FR" altLang="fr-FR" sz="2400" b="1" dirty="0" smtClean="0">
              <a:cs typeface="Times New Roman" pitchFamily="18" charset="0"/>
            </a:endParaRPr>
          </a:p>
          <a:p>
            <a:endParaRPr lang="fr-FR" altLang="fr-FR" sz="800" dirty="0" smtClean="0">
              <a:cs typeface="Times New Roman" pitchFamily="18" charset="0"/>
            </a:endParaRPr>
          </a:p>
          <a:p>
            <a:r>
              <a:rPr lang="fr-FR" altLang="fr-FR" sz="2000" dirty="0" smtClean="0">
                <a:cs typeface="Times New Roman" pitchFamily="18" charset="0"/>
              </a:rPr>
              <a:t>Le </a:t>
            </a:r>
            <a:r>
              <a:rPr lang="fr-FR" altLang="fr-FR" sz="2000" dirty="0">
                <a:cs typeface="Times New Roman" pitchFamily="18" charset="0"/>
              </a:rPr>
              <a:t>Président de la République nomme le Premier Ministre. </a:t>
            </a:r>
            <a:r>
              <a:rPr lang="fr-FR" altLang="fr-FR" sz="1200" dirty="0" smtClean="0">
                <a:cs typeface="Times New Roman" pitchFamily="18" charset="0"/>
              </a:rPr>
              <a:t>(…)</a:t>
            </a:r>
          </a:p>
          <a:p>
            <a:r>
              <a:rPr lang="fr-FR" altLang="fr-FR" sz="2000" dirty="0">
                <a:cs typeface="Times New Roman" pitchFamily="18" charset="0"/>
              </a:rPr>
              <a:t>Sur la proposition du Premier Ministre, il nomme les autres membres du Gouvernement et met fin à leurs fonctions</a:t>
            </a:r>
            <a:r>
              <a:rPr lang="fr-FR" altLang="fr-FR" sz="2000" dirty="0" smtClean="0">
                <a:cs typeface="Times New Roman" pitchFamily="18" charset="0"/>
              </a:rPr>
              <a:t>.</a:t>
            </a:r>
            <a:endParaRPr lang="fr-FR" sz="2000" dirty="0"/>
          </a:p>
        </p:txBody>
      </p:sp>
      <p:sp>
        <p:nvSpPr>
          <p:cNvPr id="7" name="Rectangle 6"/>
          <p:cNvSpPr/>
          <p:nvPr/>
        </p:nvSpPr>
        <p:spPr>
          <a:xfrm>
            <a:off x="6012160" y="3396408"/>
            <a:ext cx="3095836" cy="2985433"/>
          </a:xfrm>
          <a:prstGeom prst="rect">
            <a:avLst/>
          </a:prstGeom>
        </p:spPr>
        <p:txBody>
          <a:bodyPr wrap="square">
            <a:spAutoFit/>
          </a:bodyPr>
          <a:lstStyle/>
          <a:p>
            <a:pPr algn="just"/>
            <a:r>
              <a:rPr lang="fr-FR" altLang="fr-FR" sz="2400" b="1" dirty="0">
                <a:cs typeface="Times New Roman" pitchFamily="18" charset="0"/>
              </a:rPr>
              <a:t>Article 13 </a:t>
            </a:r>
            <a:r>
              <a:rPr lang="fr-FR" altLang="fr-FR" sz="2000" b="1" dirty="0" smtClean="0">
                <a:cs typeface="Times New Roman" pitchFamily="18" charset="0"/>
              </a:rPr>
              <a:t> </a:t>
            </a:r>
          </a:p>
          <a:p>
            <a:pPr algn="just"/>
            <a:r>
              <a:rPr lang="fr-FR" altLang="fr-FR" sz="2000" dirty="0" smtClean="0">
                <a:cs typeface="Times New Roman" pitchFamily="18" charset="0"/>
              </a:rPr>
              <a:t>Le </a:t>
            </a:r>
            <a:r>
              <a:rPr lang="fr-FR" altLang="fr-FR" sz="2000" dirty="0">
                <a:cs typeface="Times New Roman" pitchFamily="18" charset="0"/>
              </a:rPr>
              <a:t>Président </a:t>
            </a:r>
            <a:r>
              <a:rPr lang="fr-FR" altLang="fr-FR" sz="1200" dirty="0" smtClean="0">
                <a:cs typeface="Times New Roman" pitchFamily="18" charset="0"/>
              </a:rPr>
              <a:t>(…)</a:t>
            </a:r>
            <a:r>
              <a:rPr lang="fr-FR" altLang="fr-FR" sz="2000" dirty="0" smtClean="0">
                <a:cs typeface="Times New Roman" pitchFamily="18" charset="0"/>
              </a:rPr>
              <a:t> nomme </a:t>
            </a:r>
            <a:r>
              <a:rPr lang="fr-FR" altLang="fr-FR" sz="2000" dirty="0">
                <a:cs typeface="Times New Roman" pitchFamily="18" charset="0"/>
              </a:rPr>
              <a:t>aux emplois civils et militaires de l'Etat. </a:t>
            </a:r>
            <a:r>
              <a:rPr lang="fr-FR" altLang="fr-FR" sz="1200" dirty="0" smtClean="0">
                <a:cs typeface="Times New Roman" pitchFamily="18" charset="0"/>
              </a:rPr>
              <a:t>(…)</a:t>
            </a:r>
          </a:p>
          <a:p>
            <a:pPr algn="just"/>
            <a:endParaRPr lang="fr-FR" altLang="fr-FR" sz="2000" dirty="0">
              <a:cs typeface="Times New Roman" pitchFamily="18" charset="0"/>
            </a:endParaRPr>
          </a:p>
          <a:p>
            <a:pPr algn="just"/>
            <a:r>
              <a:rPr lang="fr-FR" altLang="fr-FR" sz="2400" b="1" dirty="0">
                <a:cs typeface="Times New Roman" pitchFamily="18" charset="0"/>
              </a:rPr>
              <a:t>Article 15 </a:t>
            </a:r>
            <a:endParaRPr lang="fr-FR" altLang="fr-FR" sz="2400" b="1" dirty="0" smtClean="0">
              <a:cs typeface="Times New Roman" pitchFamily="18" charset="0"/>
            </a:endParaRPr>
          </a:p>
          <a:p>
            <a:pPr algn="just"/>
            <a:r>
              <a:rPr lang="fr-FR" altLang="fr-FR" sz="2000" dirty="0" smtClean="0">
                <a:cs typeface="Times New Roman" pitchFamily="18" charset="0"/>
              </a:rPr>
              <a:t>Le </a:t>
            </a:r>
            <a:r>
              <a:rPr lang="fr-FR" altLang="fr-FR" sz="2000" dirty="0">
                <a:cs typeface="Times New Roman" pitchFamily="18" charset="0"/>
              </a:rPr>
              <a:t>Président de la République est le chef des armées. </a:t>
            </a:r>
            <a:r>
              <a:rPr lang="fr-FR" altLang="fr-FR" sz="1200" dirty="0" smtClean="0">
                <a:cs typeface="Times New Roman" pitchFamily="18" charset="0"/>
              </a:rPr>
              <a:t>(…)</a:t>
            </a:r>
            <a:endParaRPr lang="fr-FR" altLang="fr-FR" sz="1200" dirty="0">
              <a:cs typeface="Times New Roman" pitchFamily="18" charset="0"/>
            </a:endParaRPr>
          </a:p>
        </p:txBody>
      </p:sp>
    </p:spTree>
    <p:extLst>
      <p:ext uri="{BB962C8B-B14F-4D97-AF65-F5344CB8AC3E}">
        <p14:creationId xmlns:p14="http://schemas.microsoft.com/office/powerpoint/2010/main" val="11107405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5" r="12429"/>
          <a:stretch/>
        </p:blipFill>
        <p:spPr bwMode="auto">
          <a:xfrm>
            <a:off x="0" y="1397097"/>
            <a:ext cx="9144000" cy="543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116632"/>
            <a:ext cx="8352928" cy="646331"/>
          </a:xfrm>
          <a:prstGeom prst="rect">
            <a:avLst/>
          </a:prstGeom>
        </p:spPr>
        <p:txBody>
          <a:bodyPr wrap="square">
            <a:spAutoFit/>
          </a:bodyPr>
          <a:lstStyle/>
          <a:p>
            <a:r>
              <a:rPr lang="fr-FR" altLang="fr-FR" dirty="0">
                <a:latin typeface="Century Gothic" panose="020B0502020202020204" pitchFamily="34" charset="0"/>
                <a:cs typeface="Times New Roman" pitchFamily="18" charset="0"/>
              </a:rPr>
              <a:t>Le Président de la République </a:t>
            </a:r>
            <a:r>
              <a:rPr lang="fr-FR" altLang="fr-FR" dirty="0" smtClean="0">
                <a:latin typeface="Century Gothic" panose="020B0502020202020204" pitchFamily="34" charset="0"/>
                <a:cs typeface="Times New Roman" pitchFamily="18" charset="0"/>
              </a:rPr>
              <a:t>préside le « Conseil des ministres » qui se réunit à l’Elysée le mercredi </a:t>
            </a:r>
            <a:endParaRPr lang="fr-FR" dirty="0">
              <a:latin typeface="Century Gothic" panose="020B0502020202020204" pitchFamily="34" charset="0"/>
            </a:endParaRPr>
          </a:p>
        </p:txBody>
      </p:sp>
      <p:sp>
        <p:nvSpPr>
          <p:cNvPr id="5" name="Rectangle 4"/>
          <p:cNvSpPr/>
          <p:nvPr/>
        </p:nvSpPr>
        <p:spPr>
          <a:xfrm>
            <a:off x="1835696" y="2780928"/>
            <a:ext cx="1440160" cy="504056"/>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1</a:t>
            </a:r>
            <a:r>
              <a:rPr lang="fr-FR" b="1" baseline="30000" dirty="0" smtClean="0">
                <a:latin typeface="Century Gothic" panose="020B0502020202020204" pitchFamily="34" charset="0"/>
              </a:rPr>
              <a:t>er</a:t>
            </a:r>
            <a:r>
              <a:rPr lang="fr-FR" b="1" dirty="0" smtClean="0">
                <a:latin typeface="Century Gothic" panose="020B0502020202020204" pitchFamily="34" charset="0"/>
              </a:rPr>
              <a:t> Ministre</a:t>
            </a:r>
            <a:endParaRPr lang="fr-FR" b="1" dirty="0">
              <a:latin typeface="Century Gothic" panose="020B0502020202020204" pitchFamily="34" charset="0"/>
            </a:endParaRPr>
          </a:p>
        </p:txBody>
      </p:sp>
      <p:sp>
        <p:nvSpPr>
          <p:cNvPr id="7" name="Rectangle 6"/>
          <p:cNvSpPr/>
          <p:nvPr/>
        </p:nvSpPr>
        <p:spPr>
          <a:xfrm>
            <a:off x="7524328" y="4797152"/>
            <a:ext cx="1440160" cy="504056"/>
          </a:xfrm>
          <a:prstGeom prst="wedgeRectCallout">
            <a:avLst>
              <a:gd name="adj1" fmla="val 32757"/>
              <a:gd name="adj2" fmla="val -789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Century Gothic" panose="020B0502020202020204" pitchFamily="34" charset="0"/>
              </a:rPr>
              <a:t>Président</a:t>
            </a:r>
            <a:endParaRPr lang="fr-FR" b="1" dirty="0">
              <a:latin typeface="Century Gothic" panose="020B0502020202020204" pitchFamily="34" charset="0"/>
            </a:endParaRPr>
          </a:p>
        </p:txBody>
      </p:sp>
      <p:cxnSp>
        <p:nvCxnSpPr>
          <p:cNvPr id="3" name="Connecteur droit avec flèche 2"/>
          <p:cNvCxnSpPr/>
          <p:nvPr/>
        </p:nvCxnSpPr>
        <p:spPr>
          <a:xfrm>
            <a:off x="1619672" y="692696"/>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Rectangle 5"/>
          <p:cNvSpPr/>
          <p:nvPr/>
        </p:nvSpPr>
        <p:spPr>
          <a:xfrm>
            <a:off x="1450814" y="1012079"/>
            <a:ext cx="6248827" cy="338554"/>
          </a:xfrm>
          <a:prstGeom prst="rect">
            <a:avLst/>
          </a:prstGeom>
        </p:spPr>
        <p:txBody>
          <a:bodyPr wrap="none">
            <a:spAutoFit/>
          </a:bodyPr>
          <a:lstStyle/>
          <a:p>
            <a:r>
              <a:rPr lang="fr-FR" altLang="fr-FR" sz="1600" i="1" dirty="0" smtClean="0">
                <a:latin typeface="Century Gothic" panose="020B0502020202020204" pitchFamily="34" charset="0"/>
                <a:cs typeface="Times New Roman" pitchFamily="18" charset="0"/>
              </a:rPr>
              <a:t>Les ministres se déplacent chez le Président de la République</a:t>
            </a:r>
            <a:endParaRPr lang="fr-FR" sz="1600" i="1" dirty="0"/>
          </a:p>
        </p:txBody>
      </p:sp>
    </p:spTree>
    <p:extLst>
      <p:ext uri="{BB962C8B-B14F-4D97-AF65-F5344CB8AC3E}">
        <p14:creationId xmlns:p14="http://schemas.microsoft.com/office/powerpoint/2010/main" val="24715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3678</Words>
  <Application>Microsoft Office PowerPoint</Application>
  <PresentationFormat>Affichage à l'écran (4:3)</PresentationFormat>
  <Paragraphs>813</Paragraphs>
  <Slides>98</Slides>
  <Notes>11</Notes>
  <HiddenSlides>0</HiddenSlides>
  <MMClips>0</MMClips>
  <ScaleCrop>false</ScaleCrop>
  <HeadingPairs>
    <vt:vector size="4" baseType="variant">
      <vt:variant>
        <vt:lpstr>Thème</vt:lpstr>
      </vt:variant>
      <vt:variant>
        <vt:i4>1</vt:i4>
      </vt:variant>
      <vt:variant>
        <vt:lpstr>Titres des diapositives</vt:lpstr>
      </vt:variant>
      <vt:variant>
        <vt:i4>98</vt:i4>
      </vt:variant>
    </vt:vector>
  </HeadingPairs>
  <TitlesOfParts>
    <vt:vector size="99" baseType="lpstr">
      <vt:lpstr>Thème Office</vt:lpstr>
      <vt:lpstr>Quelles sont les composantes institutionnelles des régimes politiques démocratiques ?</vt:lpstr>
      <vt:lpstr>Quelles sont les composantes institutionnelles des régimes politiques démocratiques ?</vt:lpstr>
      <vt:lpstr> Qu’est-ce qu’un régime politique démocratique ?</vt:lpstr>
      <vt:lpstr> Qu’est-ce qu’un régime politique démocratique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Montesquieu (1689-1755)</vt:lpstr>
      <vt:lpstr>3 formes de gouvernement</vt:lpstr>
      <vt:lpstr> Qu’est-ce qu’un régime politique démocratique ?</vt:lpstr>
      <vt:lpstr> Qu’est-ce qu’un régime politique démocratique ?</vt:lpstr>
      <vt:lpstr> Qu’est-ce qu’un régime politique démocratique ?</vt:lpstr>
      <vt:lpstr> Qu’est-ce qu’un régime politique démocratique ?</vt:lpstr>
      <vt:lpstr>démocratie</vt:lpstr>
      <vt:lpstr>Constitution du 4 octobre 1958</vt:lpstr>
      <vt:lpstr> Qu’est-ce qu’un régime politique démocratique ?</vt:lpstr>
      <vt:lpstr>Présentation PowerPoint</vt:lpstr>
      <vt:lpstr> Qu’est-ce qu’un régime politique démocratique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formes de régimes politiques démocratiques</vt:lpstr>
      <vt:lpstr>Les formes de régimes politiques démocratiques</vt:lpstr>
      <vt:lpstr>Les formes de régimes politiques démocratiques</vt:lpstr>
      <vt:lpstr>Les formes de régimes politiques démocratiques</vt:lpstr>
      <vt:lpstr>Les formes de régimes politiques démocratiques</vt:lpstr>
      <vt:lpstr>Les formes de régimes politiques démocratiques</vt:lpstr>
      <vt:lpstr>Présentation PowerPoint</vt:lpstr>
      <vt:lpstr>Les formes de régimes politiques démocratiques</vt:lpstr>
      <vt:lpstr>Les formes de régimes politiques démocratiques</vt:lpstr>
      <vt:lpstr>Les formes de régimes politiques démocratiques</vt:lpstr>
      <vt:lpstr>Les formes de régimes politiques démocratiques</vt:lpstr>
      <vt:lpstr>Les formes de régimes politiques démocratiques</vt:lpstr>
      <vt:lpstr>Les formes de régimes politiques démocratiques</vt:lpstr>
      <vt:lpstr>Présentation PowerPoint</vt:lpstr>
      <vt:lpstr>Les formes de régimes politiques démocratiques</vt:lpstr>
      <vt:lpstr>Les formes de régimes politiques démocratiques</vt:lpstr>
      <vt:lpstr>Présentation PowerPoint</vt:lpstr>
      <vt:lpstr>Présentation PowerPoint</vt:lpstr>
      <vt:lpstr>Présentation PowerPoint</vt:lpstr>
      <vt:lpstr>Présentation PowerPoint</vt:lpstr>
      <vt:lpstr>Les formes de régimes politiques démocratiques</vt:lpstr>
      <vt:lpstr>Les formes de régimes politiques démocratiques</vt:lpstr>
      <vt:lpstr>Les formes de régimes politiques démocratiques</vt:lpstr>
      <vt:lpstr>Les formes de régimes politiques démocratiques</vt:lpstr>
      <vt:lpstr>Présentation PowerPoint</vt:lpstr>
      <vt:lpstr>Présentation PowerPoint</vt:lpstr>
      <vt:lpstr>Présentation PowerPoint</vt:lpstr>
      <vt:lpstr>Présentation PowerPoint</vt:lpstr>
      <vt:lpstr>Présentation PowerPoint</vt:lpstr>
      <vt:lpstr>Les formes de régimes politiques démocratiques</vt:lpstr>
      <vt:lpstr>Les formes de régimes politiques démocratiques</vt:lpstr>
      <vt:lpstr>Les formes de régimes politiques démocratiques</vt:lpstr>
      <vt:lpstr>Les formes de régimes politiques démocratiques</vt:lpstr>
      <vt:lpstr>Présentation PowerPoint</vt:lpstr>
      <vt:lpstr>Présentation PowerPoint</vt:lpstr>
      <vt:lpstr>Présentation PowerPoint</vt:lpstr>
      <vt:lpstr>Présentation PowerPoint</vt:lpstr>
      <vt:lpstr>Les formes de régimes politiques démocratiques</vt:lpstr>
      <vt:lpstr>Les formes de régimes politiques démocratiques</vt:lpstr>
      <vt:lpstr>Les formes de régimes politiques démocratiques</vt:lpstr>
      <vt:lpstr>Les formes de régimes politiques démocratiques</vt:lpstr>
      <vt:lpstr>Les formes de régimes politiques démocratiques</vt:lpstr>
      <vt:lpstr>Présentation PowerPoint</vt:lpstr>
      <vt:lpstr>Les formes de régimes politiques démocratiques</vt:lpstr>
      <vt:lpstr>Les formes de régimes politiques démocratiques</vt:lpstr>
      <vt:lpstr>Présentation PowerPoint</vt:lpstr>
      <vt:lpstr>Les formes de régimes politiques démocratiques</vt:lpstr>
      <vt:lpstr>Présentation PowerPoint</vt:lpstr>
      <vt:lpstr>Présentation PowerPoint</vt:lpstr>
      <vt:lpstr>Présentation PowerPoint</vt:lpstr>
      <vt:lpstr>Les formes de régimes politiques démocratiques</vt:lpstr>
      <vt:lpstr>Présentation PowerPoint</vt:lpstr>
      <vt:lpstr>Présentation PowerPoint</vt:lpstr>
      <vt:lpstr>Présentation PowerPoint</vt:lpstr>
      <vt:lpstr>Présentation PowerPoint</vt:lpstr>
      <vt:lpstr>Présentation PowerPoint</vt:lpstr>
      <vt:lpstr>Les formes de régimes politiques démocratiques</vt:lpstr>
      <vt:lpstr>Présentation PowerPoint</vt:lpstr>
      <vt:lpstr>Les formes de régimes politiques démocratiques</vt:lpstr>
      <vt:lpstr>Les formes de régimes politiques démocratiques</vt:lpstr>
      <vt:lpstr>Présentation PowerPoint</vt:lpstr>
      <vt:lpstr>Les formes de régimes politiques démocratiques</vt:lpstr>
      <vt:lpstr>Les formes de régimes politiques démocratiques</vt:lpstr>
      <vt:lpstr>Présentation PowerPoint</vt:lpstr>
      <vt:lpstr>Présentation PowerPoint</vt:lpstr>
      <vt:lpstr>Présentation PowerPoint</vt:lpstr>
      <vt:lpstr>Présentation PowerPoint</vt:lpstr>
    </vt:vector>
  </TitlesOfParts>
  <Company>Lycée Alfred KASTLER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Quelles sont les composantes institutionnelles des régimes politiques démocratiques ?</dc:title>
  <dc:creator>fdeolive</dc:creator>
  <cp:lastModifiedBy>Filipe De Oliveira</cp:lastModifiedBy>
  <cp:revision>86</cp:revision>
  <dcterms:created xsi:type="dcterms:W3CDTF">2016-06-07T11:43:18Z</dcterms:created>
  <dcterms:modified xsi:type="dcterms:W3CDTF">2017-09-22T12:22:50Z</dcterms:modified>
</cp:coreProperties>
</file>