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8"/>
  </p:notesMasterIdLst>
  <p:sldIdLst>
    <p:sldId id="256" r:id="rId2"/>
    <p:sldId id="400" r:id="rId3"/>
    <p:sldId id="398" r:id="rId4"/>
    <p:sldId id="428" r:id="rId5"/>
    <p:sldId id="429" r:id="rId6"/>
    <p:sldId id="399" r:id="rId7"/>
    <p:sldId id="368" r:id="rId8"/>
    <p:sldId id="401" r:id="rId9"/>
    <p:sldId id="402" r:id="rId10"/>
    <p:sldId id="403" r:id="rId11"/>
    <p:sldId id="404" r:id="rId12"/>
    <p:sldId id="405" r:id="rId13"/>
    <p:sldId id="406" r:id="rId14"/>
    <p:sldId id="407" r:id="rId15"/>
    <p:sldId id="408" r:id="rId16"/>
    <p:sldId id="410" r:id="rId17"/>
    <p:sldId id="411" r:id="rId18"/>
    <p:sldId id="413" r:id="rId19"/>
    <p:sldId id="414" r:id="rId20"/>
    <p:sldId id="412" r:id="rId21"/>
    <p:sldId id="415" r:id="rId22"/>
    <p:sldId id="417" r:id="rId23"/>
    <p:sldId id="416" r:id="rId24"/>
    <p:sldId id="418" r:id="rId25"/>
    <p:sldId id="419" r:id="rId26"/>
    <p:sldId id="420" r:id="rId27"/>
    <p:sldId id="421" r:id="rId28"/>
    <p:sldId id="422" r:id="rId29"/>
    <p:sldId id="423" r:id="rId30"/>
    <p:sldId id="424" r:id="rId31"/>
    <p:sldId id="425" r:id="rId32"/>
    <p:sldId id="426" r:id="rId33"/>
    <p:sldId id="427" r:id="rId34"/>
    <p:sldId id="430" r:id="rId35"/>
    <p:sldId id="431" r:id="rId36"/>
    <p:sldId id="432" r:id="rId37"/>
    <p:sldId id="434" r:id="rId38"/>
    <p:sldId id="433" r:id="rId39"/>
    <p:sldId id="452" r:id="rId40"/>
    <p:sldId id="435" r:id="rId41"/>
    <p:sldId id="436" r:id="rId42"/>
    <p:sldId id="437" r:id="rId43"/>
    <p:sldId id="438" r:id="rId44"/>
    <p:sldId id="439" r:id="rId45"/>
    <p:sldId id="440" r:id="rId46"/>
    <p:sldId id="441" r:id="rId47"/>
    <p:sldId id="443" r:id="rId48"/>
    <p:sldId id="444" r:id="rId49"/>
    <p:sldId id="446" r:id="rId50"/>
    <p:sldId id="445" r:id="rId51"/>
    <p:sldId id="447" r:id="rId52"/>
    <p:sldId id="449" r:id="rId53"/>
    <p:sldId id="448" r:id="rId54"/>
    <p:sldId id="450" r:id="rId55"/>
    <p:sldId id="451" r:id="rId56"/>
    <p:sldId id="453" r:id="rId57"/>
    <p:sldId id="454" r:id="rId58"/>
    <p:sldId id="455" r:id="rId59"/>
    <p:sldId id="456" r:id="rId60"/>
    <p:sldId id="458" r:id="rId61"/>
    <p:sldId id="459" r:id="rId62"/>
    <p:sldId id="460" r:id="rId63"/>
    <p:sldId id="457" r:id="rId64"/>
    <p:sldId id="461" r:id="rId65"/>
    <p:sldId id="462" r:id="rId66"/>
    <p:sldId id="463" r:id="rId67"/>
    <p:sldId id="464" r:id="rId68"/>
    <p:sldId id="465" r:id="rId69"/>
    <p:sldId id="467" r:id="rId70"/>
    <p:sldId id="468" r:id="rId71"/>
    <p:sldId id="469" r:id="rId72"/>
    <p:sldId id="470" r:id="rId73"/>
    <p:sldId id="471" r:id="rId74"/>
    <p:sldId id="472" r:id="rId75"/>
    <p:sldId id="473" r:id="rId76"/>
    <p:sldId id="474" r:id="rId7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p:cViewPr varScale="1">
        <p:scale>
          <a:sx n="62" d="100"/>
          <a:sy n="62" d="100"/>
        </p:scale>
        <p:origin x="157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F23-3AF2-4327-944E-081901FFBF72}" type="datetimeFigureOut">
              <a:rPr lang="fr-FR" smtClean="0"/>
              <a:pPr/>
              <a:t>10/11/2015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6C75B-4ACD-4D85-9F4B-5FD14B994EC6}" type="slidenum">
              <a:rPr lang="fr-FR" smtClean="0"/>
              <a:pPr/>
              <a:t>‹N°›</a:t>
            </a:fld>
            <a:endParaRPr lang="fr-FR"/>
          </a:p>
        </p:txBody>
      </p:sp>
    </p:spTree>
    <p:extLst>
      <p:ext uri="{BB962C8B-B14F-4D97-AF65-F5344CB8AC3E}">
        <p14:creationId xmlns:p14="http://schemas.microsoft.com/office/powerpoint/2010/main" val="4229777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43958" y="0"/>
            <a:ext cx="3200042" cy="6858000"/>
          </a:xfrm>
          <a:prstGeom prst="rect">
            <a:avLst/>
          </a:prstGeom>
        </p:spPr>
      </p:pic>
      <p:sp>
        <p:nvSpPr>
          <p:cNvPr id="2" name="Title 1"/>
          <p:cNvSpPr>
            <a:spLocks noGrp="1"/>
          </p:cNvSpPr>
          <p:nvPr>
            <p:ph type="ctrTitle"/>
          </p:nvPr>
        </p:nvSpPr>
        <p:spPr>
          <a:xfrm>
            <a:off x="1140915" y="1600200"/>
            <a:ext cx="4460052" cy="3048000"/>
          </a:xfrm>
        </p:spPr>
        <p:txBody>
          <a:bodyPr anchor="b">
            <a:normAutofit/>
          </a:bodyPr>
          <a:lstStyle>
            <a:lvl1pPr>
              <a:lnSpc>
                <a:spcPct val="80000"/>
              </a:lnSpc>
              <a:defRPr sz="6600">
                <a:solidFill>
                  <a:schemeClr val="tx1"/>
                </a:solidFill>
              </a:defRPr>
            </a:lvl1pPr>
          </a:lstStyle>
          <a:p>
            <a:r>
              <a:rPr lang="fr-FR" smtClean="0"/>
              <a:t>Cliquez pour modifier le style du titre</a:t>
            </a:r>
            <a:endParaRPr/>
          </a:p>
        </p:txBody>
      </p:sp>
      <p:sp>
        <p:nvSpPr>
          <p:cNvPr id="3" name="Subtitle 2"/>
          <p:cNvSpPr>
            <a:spLocks noGrp="1"/>
          </p:cNvSpPr>
          <p:nvPr>
            <p:ph type="subTitle" idx="1"/>
          </p:nvPr>
        </p:nvSpPr>
        <p:spPr>
          <a:xfrm>
            <a:off x="1140916" y="4898573"/>
            <a:ext cx="4460052" cy="1270453"/>
          </a:xfrm>
        </p:spPr>
        <p:txBody>
          <a:bodyPr>
            <a:noAutofit/>
          </a:bodyPr>
          <a:lstStyle>
            <a:lvl1pPr marL="0" indent="0" algn="l">
              <a:spcBef>
                <a:spcPts val="0"/>
              </a:spcBef>
              <a:buNone/>
              <a:defRPr sz="2800" cap="none"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cxnSp>
        <p:nvCxnSpPr>
          <p:cNvPr id="6" name="Straight Connector 5"/>
          <p:cNvCxnSpPr/>
          <p:nvPr/>
        </p:nvCxnSpPr>
        <p:spPr>
          <a:xfrm>
            <a:off x="1244526" y="4782971"/>
            <a:ext cx="4242112"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943958" y="0"/>
            <a:ext cx="799118"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B72BE0-E20B-4660-B707-E81AC62463B6}" type="slidenum">
              <a:rPr lang="fr-FR" smtClean="0"/>
              <a:pPr/>
              <a:t>‹N°›</a:t>
            </a:fld>
            <a:endParaRPr lang="fr-F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4420" y="646113"/>
            <a:ext cx="1371958" cy="5522913"/>
          </a:xfrm>
        </p:spPr>
        <p:txBody>
          <a:bodyPr vert="eaVert"/>
          <a:lstStyle/>
          <a:p>
            <a:r>
              <a:rPr lang="fr-FR" smtClean="0"/>
              <a:t>Cliquez pour modifier le style du titre</a:t>
            </a:r>
            <a:endParaRPr/>
          </a:p>
        </p:txBody>
      </p:sp>
      <p:sp>
        <p:nvSpPr>
          <p:cNvPr id="3" name="Vertical Text Placeholder 2"/>
          <p:cNvSpPr>
            <a:spLocks noGrp="1"/>
          </p:cNvSpPr>
          <p:nvPr>
            <p:ph type="body" orient="vert" idx="1"/>
          </p:nvPr>
        </p:nvSpPr>
        <p:spPr>
          <a:xfrm>
            <a:off x="1142106" y="646113"/>
            <a:ext cx="5716489" cy="55229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B72BE0-E20B-4660-B707-E81AC62463B6}" type="slidenum">
              <a:rPr lang="fr-FR" smtClean="0"/>
              <a:pPr/>
              <a:t>‹N°›</a:t>
            </a:fld>
            <a:endParaRPr lang="fr-FR"/>
          </a:p>
        </p:txBody>
      </p:sp>
      <p:cxnSp>
        <p:nvCxnSpPr>
          <p:cNvPr id="7" name="Straight Connector 6"/>
          <p:cNvCxnSpPr/>
          <p:nvPr/>
        </p:nvCxnSpPr>
        <p:spPr>
          <a:xfrm>
            <a:off x="7030090" y="762000"/>
            <a:ext cx="0" cy="533400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B72BE0-E20B-4660-B707-E81AC62463B6}" type="slidenum">
              <a:rPr lang="fr-FR" smtClean="0"/>
              <a:pPr/>
              <a:t>‹N°›</a:t>
            </a:fld>
            <a:endParaRPr lang="fr-FR"/>
          </a:p>
        </p:txBody>
      </p:sp>
      <p:cxnSp>
        <p:nvCxnSpPr>
          <p:cNvPr id="7" name="Straight Connector 6"/>
          <p:cNvCxnSpPr/>
          <p:nvPr/>
        </p:nvCxnSpPr>
        <p:spPr>
          <a:xfrm>
            <a:off x="1244526" y="1709058"/>
            <a:ext cx="721468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344882" y="0"/>
            <a:ext cx="799118" cy="6858000"/>
          </a:xfrm>
          <a:prstGeom prst="rect">
            <a:avLst/>
          </a:prstGeom>
        </p:spPr>
      </p:pic>
      <p:sp>
        <p:nvSpPr>
          <p:cNvPr id="12" name="Rectangle 11"/>
          <p:cNvSpPr/>
          <p:nvPr/>
        </p:nvSpPr>
        <p:spPr>
          <a:xfrm>
            <a:off x="8344882" y="10886"/>
            <a:ext cx="799118"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142105" y="2237097"/>
            <a:ext cx="6173809" cy="2411103"/>
          </a:xfrm>
        </p:spPr>
        <p:txBody>
          <a:bodyPr anchor="b">
            <a:normAutofit/>
          </a:bodyPr>
          <a:lstStyle>
            <a:lvl1pPr algn="l">
              <a:lnSpc>
                <a:spcPct val="80000"/>
              </a:lnSpc>
              <a:defRPr sz="4800" b="0" cap="none" baseline="0">
                <a:solidFill>
                  <a:schemeClr val="tx1"/>
                </a:solidFill>
              </a:defRPr>
            </a:lvl1pPr>
          </a:lstStyle>
          <a:p>
            <a:r>
              <a:rPr lang="fr-FR" smtClean="0"/>
              <a:t>Cliquez pour modifier le style du titre</a:t>
            </a:r>
            <a:endParaRPr/>
          </a:p>
        </p:txBody>
      </p:sp>
      <p:sp>
        <p:nvSpPr>
          <p:cNvPr id="3" name="Text Placeholder 2"/>
          <p:cNvSpPr>
            <a:spLocks noGrp="1"/>
          </p:cNvSpPr>
          <p:nvPr>
            <p:ph type="body" idx="1"/>
          </p:nvPr>
        </p:nvSpPr>
        <p:spPr>
          <a:xfrm>
            <a:off x="1142107" y="4876801"/>
            <a:ext cx="6173809" cy="1292225"/>
          </a:xfrm>
        </p:spPr>
        <p:txBody>
          <a:bodyPr anchor="t">
            <a:normAutofit/>
          </a:bodyPr>
          <a:lstStyle>
            <a:lvl1pPr marL="0" indent="0">
              <a:spcBef>
                <a:spcPts val="0"/>
              </a:spcBef>
              <a:buNone/>
              <a:defRPr sz="2800" cap="none"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B72BE0-E20B-4660-B707-E81AC62463B6}" type="slidenum">
              <a:rPr lang="fr-FR" smtClean="0"/>
              <a:pPr/>
              <a:t>‹N°›</a:t>
            </a:fld>
            <a:endParaRPr lang="fr-FR"/>
          </a:p>
        </p:txBody>
      </p:sp>
      <p:cxnSp>
        <p:nvCxnSpPr>
          <p:cNvPr id="9" name="Straight Connector 8"/>
          <p:cNvCxnSpPr/>
          <p:nvPr/>
        </p:nvCxnSpPr>
        <p:spPr>
          <a:xfrm>
            <a:off x="1244526" y="4782971"/>
            <a:ext cx="6014223"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142107" y="381000"/>
            <a:ext cx="7374269" cy="1219200"/>
          </a:xfrm>
        </p:spPr>
        <p:txBody>
          <a:bodyPr/>
          <a:lstStyle/>
          <a:p>
            <a:r>
              <a:rPr lang="fr-FR" smtClean="0"/>
              <a:t>Cliquez pour modifier le style du titre</a:t>
            </a:r>
            <a:endParaRPr/>
          </a:p>
        </p:txBody>
      </p:sp>
      <p:sp>
        <p:nvSpPr>
          <p:cNvPr id="3" name="Content Placeholder 2"/>
          <p:cNvSpPr>
            <a:spLocks noGrp="1"/>
          </p:cNvSpPr>
          <p:nvPr>
            <p:ph sz="half" idx="1"/>
          </p:nvPr>
        </p:nvSpPr>
        <p:spPr>
          <a:xfrm>
            <a:off x="1116417" y="1984248"/>
            <a:ext cx="3601388"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914989" y="1984248"/>
            <a:ext cx="3601389" cy="4187952"/>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B72BE0-E20B-4660-B707-E81AC62463B6}" type="slidenum">
              <a:rPr lang="fr-FR" smtClean="0"/>
              <a:pPr/>
              <a:t>‹N°›</a:t>
            </a:fld>
            <a:endParaRPr lang="fr-FR"/>
          </a:p>
        </p:txBody>
      </p:sp>
      <p:cxnSp>
        <p:nvCxnSpPr>
          <p:cNvPr id="8" name="Straight Connector 7"/>
          <p:cNvCxnSpPr/>
          <p:nvPr/>
        </p:nvCxnSpPr>
        <p:spPr>
          <a:xfrm>
            <a:off x="1244526" y="1709058"/>
            <a:ext cx="721468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2107" y="381000"/>
            <a:ext cx="7374269" cy="1219200"/>
          </a:xfrm>
        </p:spPr>
        <p:txBody>
          <a:bodyPr/>
          <a:lstStyle>
            <a:lvl1pPr>
              <a:defRPr/>
            </a:lvl1pPr>
          </a:lstStyle>
          <a:p>
            <a:r>
              <a:rPr lang="fr-FR" smtClean="0"/>
              <a:t>Cliquez pour modifier le style du titre</a:t>
            </a:r>
            <a:endParaRPr/>
          </a:p>
        </p:txBody>
      </p:sp>
      <p:sp>
        <p:nvSpPr>
          <p:cNvPr id="3" name="Text Placeholder 2"/>
          <p:cNvSpPr>
            <a:spLocks noGrp="1"/>
          </p:cNvSpPr>
          <p:nvPr>
            <p:ph type="body" idx="1"/>
          </p:nvPr>
        </p:nvSpPr>
        <p:spPr>
          <a:xfrm>
            <a:off x="1142107" y="1828800"/>
            <a:ext cx="3601388"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142107" y="2743201"/>
            <a:ext cx="3601388"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914990" y="1828800"/>
            <a:ext cx="3601388"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914990" y="2743201"/>
            <a:ext cx="3601388"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B72BE0-E20B-4660-B707-E81AC62463B6}" type="slidenum">
              <a:rPr lang="fr-FR" smtClean="0"/>
              <a:pPr/>
              <a:t>‹N°›</a:t>
            </a:fld>
            <a:endParaRPr lang="fr-FR"/>
          </a:p>
        </p:txBody>
      </p:sp>
      <p:cxnSp>
        <p:nvCxnSpPr>
          <p:cNvPr id="10" name="Straight Connector 9"/>
          <p:cNvCxnSpPr/>
          <p:nvPr/>
        </p:nvCxnSpPr>
        <p:spPr>
          <a:xfrm>
            <a:off x="1244526" y="1709058"/>
            <a:ext cx="721468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pour modifier le style du titre</a:t>
            </a:r>
            <a:endParaRPr/>
          </a:p>
        </p:txBody>
      </p:sp>
      <p:sp>
        <p:nvSpPr>
          <p:cNvPr id="3" name="Date Placeholder 2"/>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B72BE0-E20B-4660-B707-E81AC62463B6}" type="slidenum">
              <a:rPr lang="fr-FR" smtClean="0"/>
              <a:pPr/>
              <a:t>‹N°›</a:t>
            </a:fld>
            <a:endParaRPr lang="fr-FR"/>
          </a:p>
        </p:txBody>
      </p:sp>
      <p:cxnSp>
        <p:nvCxnSpPr>
          <p:cNvPr id="6" name="Straight Connector 5"/>
          <p:cNvCxnSpPr/>
          <p:nvPr/>
        </p:nvCxnSpPr>
        <p:spPr>
          <a:xfrm>
            <a:off x="1244526" y="1709058"/>
            <a:ext cx="7214686"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B72BE0-E20B-4660-B707-E81AC62463B6}" type="slidenum">
              <a:rPr lang="fr-FR" smtClean="0"/>
              <a:pPr/>
              <a:t>‹N°›</a:t>
            </a:fld>
            <a:endParaRPr lang="fr-F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2107" y="685801"/>
            <a:ext cx="3086904" cy="1925637"/>
          </a:xfrm>
        </p:spPr>
        <p:txBody>
          <a:bodyPr anchor="b">
            <a:noAutofit/>
          </a:bodyPr>
          <a:lstStyle>
            <a:lvl1pPr algn="l">
              <a:lnSpc>
                <a:spcPct val="80000"/>
              </a:lnSpc>
              <a:defRPr sz="4000" b="0">
                <a:solidFill>
                  <a:schemeClr val="accent1"/>
                </a:solidFill>
              </a:defRPr>
            </a:lvl1pPr>
          </a:lstStyle>
          <a:p>
            <a:r>
              <a:rPr lang="fr-FR" smtClean="0"/>
              <a:t>Cliquez pour modifier le style du titre</a:t>
            </a:r>
            <a:endParaRPr/>
          </a:p>
        </p:txBody>
      </p:sp>
      <p:sp>
        <p:nvSpPr>
          <p:cNvPr id="3" name="Content Placeholder 2"/>
          <p:cNvSpPr>
            <a:spLocks noGrp="1"/>
          </p:cNvSpPr>
          <p:nvPr>
            <p:ph idx="1"/>
          </p:nvPr>
        </p:nvSpPr>
        <p:spPr>
          <a:xfrm>
            <a:off x="4572002" y="685800"/>
            <a:ext cx="3944376"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1142107" y="2895600"/>
            <a:ext cx="3086904" cy="1752601"/>
          </a:xfrm>
        </p:spPr>
        <p:txBody>
          <a:bodyPr>
            <a:normAutofit/>
          </a:bodyPr>
          <a:lstStyle>
            <a:lvl1pPr marL="0" indent="0">
              <a:lnSpc>
                <a:spcPct val="9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D9FC99FC-06C1-458D-A7CB-14990E40DC15}" type="datetimeFigureOut">
              <a:rPr lang="fr-FR" smtClean="0"/>
              <a:pPr/>
              <a:t>10/11/2015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B72BE0-E20B-4660-B707-E81AC62463B6}" type="slidenum">
              <a:rPr lang="fr-FR" smtClean="0"/>
              <a:pPr/>
              <a:t>‹N°›</a:t>
            </a:fld>
            <a:endParaRPr lang="fr-FR"/>
          </a:p>
        </p:txBody>
      </p:sp>
      <p:cxnSp>
        <p:nvCxnSpPr>
          <p:cNvPr id="8" name="Straight Connector 7"/>
          <p:cNvCxnSpPr/>
          <p:nvPr/>
        </p:nvCxnSpPr>
        <p:spPr>
          <a:xfrm>
            <a:off x="1244526" y="2743200"/>
            <a:ext cx="2927319"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1" y="1"/>
            <a:ext cx="4630354" cy="6857999"/>
          </a:xfrm>
          <a:solidFill>
            <a:schemeClr val="bg2"/>
          </a:solidFill>
          <a:effectLst>
            <a:outerShdw blurRad="152400" dist="50800" dir="10800000" algn="r" rotWithShape="0">
              <a:prstClr val="black">
                <a:alpha val="2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
        <p:nvSpPr>
          <p:cNvPr id="2" name="Title 1"/>
          <p:cNvSpPr>
            <a:spLocks noGrp="1"/>
          </p:cNvSpPr>
          <p:nvPr>
            <p:ph type="title"/>
          </p:nvPr>
        </p:nvSpPr>
        <p:spPr>
          <a:xfrm>
            <a:off x="1142107" y="685800"/>
            <a:ext cx="3086904" cy="1925638"/>
          </a:xfrm>
        </p:spPr>
        <p:txBody>
          <a:bodyPr anchor="b">
            <a:normAutofit/>
          </a:bodyPr>
          <a:lstStyle>
            <a:lvl1pPr algn="l">
              <a:lnSpc>
                <a:spcPct val="80000"/>
              </a:lnSpc>
              <a:defRPr sz="4000" b="0" i="0" baseline="0">
                <a:solidFill>
                  <a:schemeClr val="accent1"/>
                </a:solidFill>
              </a:defRPr>
            </a:lvl1pPr>
          </a:lstStyle>
          <a:p>
            <a:r>
              <a:rPr lang="fr-FR" smtClean="0"/>
              <a:t>Cliquez pour modifier le style du titre</a:t>
            </a:r>
            <a:endParaRPr/>
          </a:p>
        </p:txBody>
      </p:sp>
      <p:sp>
        <p:nvSpPr>
          <p:cNvPr id="4" name="Text Placeholder 3"/>
          <p:cNvSpPr>
            <a:spLocks noGrp="1"/>
          </p:cNvSpPr>
          <p:nvPr>
            <p:ph type="body" sz="half" idx="2"/>
          </p:nvPr>
        </p:nvSpPr>
        <p:spPr>
          <a:xfrm>
            <a:off x="1142107" y="2895600"/>
            <a:ext cx="3086904" cy="1752601"/>
          </a:xfrm>
        </p:spPr>
        <p:txBody>
          <a:bodyPr>
            <a:normAutofit/>
          </a:bodyPr>
          <a:lstStyle>
            <a:lvl1pPr marL="0" indent="0">
              <a:lnSpc>
                <a:spcPct val="9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cxnSp>
        <p:nvCxnSpPr>
          <p:cNvPr id="10" name="Straight Connector 9"/>
          <p:cNvCxnSpPr/>
          <p:nvPr/>
        </p:nvCxnSpPr>
        <p:spPr>
          <a:xfrm>
            <a:off x="1244526" y="2743200"/>
            <a:ext cx="2927319"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7" y="381000"/>
            <a:ext cx="7374270" cy="1219200"/>
          </a:xfrm>
          <a:prstGeom prst="rect">
            <a:avLst/>
          </a:prstGeom>
        </p:spPr>
        <p:txBody>
          <a:bodyPr vert="horz" lIns="91440" tIns="45720" rIns="91440" bIns="45720" rtlCol="0" anchor="b">
            <a:normAutofit/>
          </a:bodyPr>
          <a:lstStyle/>
          <a:p>
            <a:r>
              <a:rPr lang="fr-FR" smtClean="0"/>
              <a:t>Modifiez le style du titre</a:t>
            </a:r>
            <a:endParaRPr/>
          </a:p>
        </p:txBody>
      </p:sp>
      <p:sp>
        <p:nvSpPr>
          <p:cNvPr id="3" name="Text Placeholder 2"/>
          <p:cNvSpPr>
            <a:spLocks noGrp="1"/>
          </p:cNvSpPr>
          <p:nvPr>
            <p:ph type="body" idx="1"/>
          </p:nvPr>
        </p:nvSpPr>
        <p:spPr>
          <a:xfrm>
            <a:off x="1142107" y="1981201"/>
            <a:ext cx="7374270" cy="41878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6172616" y="6400800"/>
            <a:ext cx="1161797" cy="276228"/>
          </a:xfrm>
          <a:prstGeom prst="rect">
            <a:avLst/>
          </a:prstGeom>
        </p:spPr>
        <p:txBody>
          <a:bodyPr vert="horz" lIns="91440" tIns="45720" rIns="91440" bIns="45720" rtlCol="0" anchor="ctr"/>
          <a:lstStyle>
            <a:lvl1pPr algn="r">
              <a:defRPr sz="1000">
                <a:solidFill>
                  <a:schemeClr val="tx1"/>
                </a:solidFill>
              </a:defRPr>
            </a:lvl1pPr>
          </a:lstStyle>
          <a:p>
            <a:fld id="{D9FC99FC-06C1-458D-A7CB-14990E40DC15}" type="datetimeFigureOut">
              <a:rPr lang="fr-FR" smtClean="0"/>
              <a:pPr/>
              <a:t>10/11/2015</a:t>
            </a:fld>
            <a:endParaRPr lang="fr-FR"/>
          </a:p>
        </p:txBody>
      </p:sp>
      <p:sp>
        <p:nvSpPr>
          <p:cNvPr id="5" name="Footer Placeholder 4"/>
          <p:cNvSpPr>
            <a:spLocks noGrp="1"/>
          </p:cNvSpPr>
          <p:nvPr>
            <p:ph type="ftr" sz="quarter" idx="3"/>
          </p:nvPr>
        </p:nvSpPr>
        <p:spPr>
          <a:xfrm>
            <a:off x="1142107" y="6400800"/>
            <a:ext cx="4467289" cy="276228"/>
          </a:xfrm>
          <a:prstGeom prst="rect">
            <a:avLst/>
          </a:prstGeom>
        </p:spPr>
        <p:txBody>
          <a:bodyPr vert="horz" lIns="91440" tIns="45720" rIns="91440" bIns="45720" rtlCol="0" anchor="ctr"/>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a:off x="7716068" y="6400800"/>
            <a:ext cx="800310" cy="276228"/>
          </a:xfrm>
          <a:prstGeom prst="rect">
            <a:avLst/>
          </a:prstGeom>
        </p:spPr>
        <p:txBody>
          <a:bodyPr vert="horz" lIns="91440" tIns="45720" rIns="91440" bIns="45720" rtlCol="0" anchor="ctr"/>
          <a:lstStyle>
            <a:lvl1pPr algn="r">
              <a:defRPr sz="1000">
                <a:solidFill>
                  <a:schemeClr val="tx1"/>
                </a:solidFill>
              </a:defRPr>
            </a:lvl1pPr>
          </a:lstStyle>
          <a:p>
            <a:fld id="{77B72BE0-E20B-4660-B707-E81AC62463B6}" type="slidenum">
              <a:rPr lang="fr-FR" smtClean="0"/>
              <a:pPr/>
              <a:t>‹N°›</a:t>
            </a:fld>
            <a:endParaRPr lang="fr-FR"/>
          </a:p>
        </p:txBody>
      </p:sp>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 y="0"/>
            <a:ext cx="799118" cy="6858000"/>
          </a:xfrm>
          <a:prstGeom prst="rect">
            <a:avLst/>
          </a:prstGeom>
        </p:spPr>
      </p:pic>
      <p:sp>
        <p:nvSpPr>
          <p:cNvPr id="10" name="Rectangle 9"/>
          <p:cNvSpPr/>
          <p:nvPr/>
        </p:nvSpPr>
        <p:spPr>
          <a:xfrm>
            <a:off x="1" y="0"/>
            <a:ext cx="799118" cy="6858000"/>
          </a:xfrm>
          <a:prstGeom prst="rect">
            <a:avLst/>
          </a:prstGeom>
          <a:gradFill flip="none" rotWithShape="1">
            <a:gsLst>
              <a:gs pos="75000">
                <a:schemeClr val="tx2">
                  <a:alpha val="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03059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tx1">
            <a:lumMod val="50000"/>
            <a:lumOff val="50000"/>
          </a:schemeClr>
        </a:buClr>
        <a:buSzPct val="80000"/>
        <a:buFont typeface="Arial" pitchFamily="34" charset="0"/>
        <a:buChar char="•"/>
        <a:defRPr sz="2400" kern="1200">
          <a:solidFill>
            <a:schemeClr val="tx1"/>
          </a:solidFill>
          <a:latin typeface="+mn-lt"/>
          <a:ea typeface="+mn-ea"/>
          <a:cs typeface="+mn-cs"/>
        </a:defRPr>
      </a:lvl1pPr>
      <a:lvl2pPr marL="511175" indent="-228600" algn="l" defTabSz="914400" rtl="0" eaLnBrk="1" latinLnBrk="0" hangingPunct="1">
        <a:lnSpc>
          <a:spcPct val="90000"/>
        </a:lnSpc>
        <a:spcBef>
          <a:spcPts val="1000"/>
        </a:spcBef>
        <a:buClr>
          <a:schemeClr val="tx1">
            <a:lumMod val="50000"/>
            <a:lumOff val="50000"/>
          </a:schemeClr>
        </a:buClr>
        <a:buSzPct val="80000"/>
        <a:buFont typeface="Arial" pitchFamily="34" charset="0"/>
        <a:buChar char="•"/>
        <a:defRPr sz="2000" kern="1200">
          <a:solidFill>
            <a:schemeClr val="tx1"/>
          </a:solidFill>
          <a:latin typeface="+mn-lt"/>
          <a:ea typeface="+mn-ea"/>
          <a:cs typeface="+mn-cs"/>
        </a:defRPr>
      </a:lvl2pPr>
      <a:lvl3pPr marL="685800" indent="-174625" algn="l" defTabSz="914400" rtl="0" eaLnBrk="1" latinLnBrk="0" hangingPunct="1">
        <a:lnSpc>
          <a:spcPct val="90000"/>
        </a:lnSpc>
        <a:spcBef>
          <a:spcPts val="600"/>
        </a:spcBef>
        <a:buClr>
          <a:schemeClr val="tx1">
            <a:lumMod val="50000"/>
            <a:lumOff val="50000"/>
          </a:schemeClr>
        </a:buClr>
        <a:buSzPct val="80000"/>
        <a:buFont typeface="Arial" pitchFamily="34" charset="0"/>
        <a:buChar char="•"/>
        <a:defRPr sz="1800" kern="1200">
          <a:solidFill>
            <a:schemeClr val="tx1"/>
          </a:solidFill>
          <a:latin typeface="+mn-lt"/>
          <a:ea typeface="+mn-ea"/>
          <a:cs typeface="+mn-cs"/>
        </a:defRPr>
      </a:lvl3pPr>
      <a:lvl4pPr marL="860425" indent="-174625" algn="l" defTabSz="914400" rtl="0" eaLnBrk="1" latinLnBrk="0" hangingPunct="1">
        <a:lnSpc>
          <a:spcPct val="90000"/>
        </a:lnSpc>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4pPr>
      <a:lvl5pPr marL="1033463" indent="-173038" algn="l" defTabSz="914400" rtl="0" eaLnBrk="1" latinLnBrk="0" hangingPunct="1">
        <a:lnSpc>
          <a:spcPct val="90000"/>
        </a:lnSpc>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tx1">
            <a:lumMod val="50000"/>
            <a:lumOff val="50000"/>
          </a:schemeClr>
        </a:buClr>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package" Target="../embeddings/Microsoft_Word_Document1.docx"/></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package" Target="../embeddings/Microsoft_Word_Document2.docx"/></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package" Target="../embeddings/Microsoft_Word_Document3.docx"/></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1.emf"/><Relationship Id="rId4" Type="http://schemas.openxmlformats.org/officeDocument/2006/relationships/package" Target="../embeddings/Microsoft_Word_Document4.docx"/></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package" Target="../embeddings/Microsoft_Word_Document5.docx"/></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2.emf"/><Relationship Id="rId4" Type="http://schemas.openxmlformats.org/officeDocument/2006/relationships/package" Target="../embeddings/Microsoft_Word_Document6.docx"/></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2.emf"/><Relationship Id="rId4" Type="http://schemas.openxmlformats.org/officeDocument/2006/relationships/package" Target="../embeddings/Microsoft_Word_Document7.docx"/></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3.emf"/><Relationship Id="rId4" Type="http://schemas.openxmlformats.org/officeDocument/2006/relationships/package" Target="../embeddings/Microsoft_Word_Document8.docx"/></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4.emf"/><Relationship Id="rId4" Type="http://schemas.openxmlformats.org/officeDocument/2006/relationships/package" Target="../embeddings/Microsoft_Word_Document9.docx"/></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5.emf"/><Relationship Id="rId4" Type="http://schemas.openxmlformats.org/officeDocument/2006/relationships/package" Target="../embeddings/Microsoft_Word_Document10.docx"/></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6.emf"/><Relationship Id="rId4" Type="http://schemas.openxmlformats.org/officeDocument/2006/relationships/package" Target="../embeddings/Microsoft_Word_Document11.docx"/></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7.emf"/><Relationship Id="rId4" Type="http://schemas.openxmlformats.org/officeDocument/2006/relationships/package" Target="../embeddings/Microsoft_Word_Document12.docx"/></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8.emf"/><Relationship Id="rId4" Type="http://schemas.openxmlformats.org/officeDocument/2006/relationships/package" Target="../embeddings/Microsoft_Word_Document13.doc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14.bin"/><Relationship Id="rId7" Type="http://schemas.openxmlformats.org/officeDocument/2006/relationships/package" Target="../embeddings/Microsoft_Word_Document15.docx"/><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5.bin"/><Relationship Id="rId11" Type="http://schemas.openxmlformats.org/officeDocument/2006/relationships/image" Target="../media/image21.emf"/><Relationship Id="rId5" Type="http://schemas.openxmlformats.org/officeDocument/2006/relationships/image" Target="../media/image19.emf"/><Relationship Id="rId10" Type="http://schemas.openxmlformats.org/officeDocument/2006/relationships/package" Target="../embeddings/Microsoft_Word_Document16.docx"/><Relationship Id="rId4" Type="http://schemas.openxmlformats.org/officeDocument/2006/relationships/package" Target="../embeddings/Microsoft_Word_Document14.docx"/><Relationship Id="rId9"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sz="6000" u="sng" dirty="0" smtClean="0">
                <a:effectLst>
                  <a:outerShdw blurRad="38100" dist="38100" dir="2700000" algn="tl">
                    <a:srgbClr val="000000">
                      <a:alpha val="43137"/>
                    </a:srgbClr>
                  </a:outerShdw>
                </a:effectLst>
              </a:rPr>
              <a:t>Chapitre 4 : </a:t>
            </a:r>
            <a:endParaRPr lang="fr-FR" sz="6000" u="sng" dirty="0">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899592" y="4941168"/>
            <a:ext cx="4896544" cy="1227858"/>
          </a:xfrm>
        </p:spPr>
        <p:txBody>
          <a:bodyPr/>
          <a:lstStyle/>
          <a:p>
            <a:pPr algn="ctr"/>
            <a:r>
              <a:rPr lang="fr-FR" sz="2400" dirty="0" smtClean="0"/>
              <a:t>Comment analyser la structure sociale?</a:t>
            </a:r>
            <a:endParaRPr lang="fr-FR" sz="24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pPr algn="just"/>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u="sng" dirty="0" smtClean="0"/>
              <a:t>DOCUMENT 2 :</a:t>
            </a:r>
            <a:r>
              <a:rPr lang="fr-FR" dirty="0" smtClean="0"/>
              <a:t> Salaires mensuels moyens nets selon le sexe et la catégorie socioprofessionnelle en 2012 en France</a:t>
            </a:r>
            <a:endParaRPr lang="fr-FR" dirty="0"/>
          </a:p>
        </p:txBody>
      </p:sp>
      <p:sp>
        <p:nvSpPr>
          <p:cNvPr id="6" name="Espace réservé du contenu 5"/>
          <p:cNvSpPr>
            <a:spLocks noGrp="1"/>
          </p:cNvSpPr>
          <p:nvPr>
            <p:ph idx="1"/>
          </p:nvPr>
        </p:nvSpPr>
        <p:spPr>
          <a:xfrm>
            <a:off x="899592" y="3933056"/>
            <a:ext cx="7920880" cy="2603649"/>
          </a:xfrm>
        </p:spPr>
        <p:txBody>
          <a:bodyPr>
            <a:normAutofit fontScale="47500" lnSpcReduction="20000"/>
          </a:bodyPr>
          <a:lstStyle/>
          <a:p>
            <a:pPr marL="0" indent="0" algn="just">
              <a:buNone/>
            </a:pPr>
            <a:r>
              <a:rPr lang="fr-FR" dirty="0" smtClean="0"/>
              <a:t>Les inégalités économiques sont relatives aux revenus et particulièrement aux salaires. Par salaire, </a:t>
            </a:r>
            <a:r>
              <a:rPr lang="fr-FR" b="1" dirty="0" smtClean="0"/>
              <a:t>(2)</a:t>
            </a:r>
            <a:r>
              <a:rPr lang="fr-FR" dirty="0" smtClean="0"/>
              <a:t> on entend </a:t>
            </a:r>
            <a:r>
              <a:rPr lang="fr-FR" b="1" i="1" u="sng" dirty="0" smtClean="0"/>
              <a:t>la rémunération du travail qui résulte d’un contrat entre un salarié et son employeur. On distingue le salaire net que perçoit le salarié du salaire brut qui correspond au salaire net auquel on ajoute les cotisations sociales salariales</a:t>
            </a:r>
            <a:r>
              <a:rPr lang="fr-FR" b="1" i="1" dirty="0" smtClean="0"/>
              <a:t>.</a:t>
            </a:r>
          </a:p>
          <a:p>
            <a:pPr marL="0" indent="0" algn="just">
              <a:buNone/>
            </a:pPr>
            <a:r>
              <a:rPr lang="fr-FR" dirty="0" smtClean="0"/>
              <a:t>A cet égard, d’après l’INSEE, en France, en 2012, dans le secteur privé et les entreprises publiques,</a:t>
            </a:r>
          </a:p>
          <a:p>
            <a:pPr marL="0" lvl="0" indent="0" algn="just">
              <a:buNone/>
            </a:pPr>
            <a:r>
              <a:rPr lang="fr-FR" b="1" dirty="0" smtClean="0"/>
              <a:t>(3)</a:t>
            </a:r>
            <a:r>
              <a:rPr lang="fr-FR" dirty="0" smtClean="0"/>
              <a:t> </a:t>
            </a:r>
            <a:r>
              <a:rPr lang="fr-FR" b="1" i="1" u="sng" dirty="0" smtClean="0"/>
              <a:t>les cadres à temps complet percevaient en moyenne chaque mois un salaire net de 4032€</a:t>
            </a:r>
            <a:r>
              <a:rPr lang="fr-FR" u="sng" dirty="0" smtClean="0"/>
              <a:t> ;</a:t>
            </a:r>
            <a:endParaRPr lang="fr-FR" dirty="0" smtClean="0"/>
          </a:p>
          <a:p>
            <a:pPr marL="0" lvl="0" indent="0" algn="just">
              <a:buNone/>
            </a:pPr>
            <a:r>
              <a:rPr lang="fr-FR" b="1" dirty="0" smtClean="0"/>
              <a:t>(4)</a:t>
            </a:r>
            <a:r>
              <a:rPr lang="fr-FR" dirty="0" smtClean="0"/>
              <a:t> </a:t>
            </a:r>
            <a:r>
              <a:rPr lang="fr-FR" b="1" i="1" u="sng" dirty="0" smtClean="0"/>
              <a:t>les cadres à temps complet percevaient en moyenne chaque mois un salaire net 2.4 fois plus élevé que celui des ouvriers à temps complet </a:t>
            </a:r>
            <a:r>
              <a:rPr lang="fr-FR" u="sng" dirty="0" smtClean="0"/>
              <a:t>;</a:t>
            </a:r>
            <a:endParaRPr lang="fr-FR" dirty="0" smtClean="0"/>
          </a:p>
          <a:p>
            <a:pPr marL="0" lvl="0" indent="0" algn="just">
              <a:buNone/>
            </a:pPr>
            <a:r>
              <a:rPr lang="fr-FR" b="1" dirty="0" smtClean="0"/>
              <a:t>(5)</a:t>
            </a:r>
            <a:r>
              <a:rPr lang="fr-FR" dirty="0" smtClean="0"/>
              <a:t> </a:t>
            </a:r>
            <a:r>
              <a:rPr lang="fr-FR" b="1" i="1" u="sng" dirty="0" smtClean="0"/>
              <a:t>le salaire mensuel net des cadres à temps complet était en moyenne 2.7 fois plus élevé  que celui des employés à temps complet</a:t>
            </a:r>
            <a:r>
              <a:rPr lang="fr-FR" u="sng" dirty="0" smtClean="0"/>
              <a:t> ;</a:t>
            </a:r>
            <a:r>
              <a:rPr lang="fr-FR" b="1" dirty="0" smtClean="0"/>
              <a:t> </a:t>
            </a:r>
            <a:endParaRPr lang="fr-FR" dirty="0" smtClean="0"/>
          </a:p>
          <a:p>
            <a:pPr marL="0" lvl="0" indent="0" algn="just">
              <a:buNone/>
            </a:pPr>
            <a:r>
              <a:rPr lang="fr-FR" b="1" dirty="0" smtClean="0"/>
              <a:t>(6)</a:t>
            </a:r>
            <a:r>
              <a:rPr lang="fr-FR" dirty="0" smtClean="0"/>
              <a:t> </a:t>
            </a:r>
            <a:r>
              <a:rPr lang="fr-FR" b="1" i="1" u="sng" dirty="0" smtClean="0"/>
              <a:t>le salaire mensuel net des femmes cadre à temps complet était inférieur de 21,9% à celui des hommes cadres à temps complet. [1 – (3408/4354)].</a:t>
            </a:r>
            <a:endParaRPr lang="fr-FR" b="1" i="1" dirty="0" smtClean="0"/>
          </a:p>
          <a:p>
            <a:pPr marL="0" indent="0">
              <a:buNone/>
            </a:pPr>
            <a:endParaRPr lang="fr-FR" dirty="0"/>
          </a:p>
        </p:txBody>
      </p:sp>
      <p:graphicFrame>
        <p:nvGraphicFramePr>
          <p:cNvPr id="66564" name="Object 4"/>
          <p:cNvGraphicFramePr>
            <a:graphicFrameLocks noChangeAspect="1"/>
          </p:cNvGraphicFramePr>
          <p:nvPr/>
        </p:nvGraphicFramePr>
        <p:xfrm>
          <a:off x="1187624" y="1772816"/>
          <a:ext cx="7075488" cy="2032000"/>
        </p:xfrm>
        <a:graphic>
          <a:graphicData uri="http://schemas.openxmlformats.org/presentationml/2006/ole">
            <mc:AlternateContent xmlns:mc="http://schemas.openxmlformats.org/markup-compatibility/2006">
              <mc:Choice xmlns:v="urn:schemas-microsoft-com:vml" Requires="v">
                <p:oleObj spid="_x0000_s66565" name="Document" r:id="rId4" imgW="7075018" imgH="2031819" progId="Word.Document.12">
                  <p:embed/>
                </p:oleObj>
              </mc:Choice>
              <mc:Fallback>
                <p:oleObj name="Document" r:id="rId4" imgW="7075018" imgH="2031819" progId="Word.Document.12">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772816"/>
                        <a:ext cx="7075488"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548680"/>
            <a:ext cx="7374270" cy="1219200"/>
          </a:xfrm>
        </p:spPr>
        <p:txBody>
          <a:bodyPr>
            <a:normAutofit fontScale="90000"/>
          </a:bodyPr>
          <a:lstStyle/>
          <a:p>
            <a:pPr algn="ctr"/>
            <a:r>
              <a:rPr lang="fr-FR" u="sng" dirty="0" smtClean="0"/>
              <a:t>DOCUMENT 3 :</a:t>
            </a:r>
            <a:r>
              <a:rPr lang="fr-FR" dirty="0" smtClean="0"/>
              <a:t> Revenu disponible brut moyen des ménages selon l'âge de la personne de référence en 2012 en France métropolitaine</a:t>
            </a:r>
            <a:endParaRPr lang="fr-FR" dirty="0"/>
          </a:p>
        </p:txBody>
      </p:sp>
      <p:sp>
        <p:nvSpPr>
          <p:cNvPr id="3" name="Espace réservé du contenu 2"/>
          <p:cNvSpPr>
            <a:spLocks noGrp="1"/>
          </p:cNvSpPr>
          <p:nvPr>
            <p:ph idx="1"/>
          </p:nvPr>
        </p:nvSpPr>
        <p:spPr>
          <a:xfrm>
            <a:off x="1043608" y="3429000"/>
            <a:ext cx="7776864" cy="3312368"/>
          </a:xfrm>
        </p:spPr>
        <p:txBody>
          <a:bodyPr>
            <a:normAutofit fontScale="70000" lnSpcReduction="20000"/>
          </a:bodyPr>
          <a:lstStyle/>
          <a:p>
            <a:pPr marL="0" indent="0" algn="just">
              <a:buNone/>
            </a:pPr>
            <a:r>
              <a:rPr lang="fr-FR" dirty="0" smtClean="0"/>
              <a:t>	Si l’on raisonne par rapport au revenu disponible brut – c’est-à-dire </a:t>
            </a:r>
            <a:r>
              <a:rPr lang="fr-FR" b="1" dirty="0" smtClean="0"/>
              <a:t>(7)</a:t>
            </a:r>
            <a:r>
              <a:rPr lang="fr-FR" dirty="0" smtClean="0"/>
              <a:t> </a:t>
            </a:r>
            <a:r>
              <a:rPr lang="fr-FR" b="1" i="1" u="sng" dirty="0" smtClean="0"/>
              <a:t>la somme des revenus primaires et des revenus de transfert auxquels on soustrait les cotisations sociales et les impôts sur le revenu et le patrimoine</a:t>
            </a:r>
            <a:r>
              <a:rPr lang="fr-FR" b="1" i="1" dirty="0" smtClean="0"/>
              <a:t> </a:t>
            </a:r>
            <a:r>
              <a:rPr lang="fr-FR" dirty="0" smtClean="0"/>
              <a:t>– on s’aperçoit alors que </a:t>
            </a:r>
            <a:r>
              <a:rPr lang="fr-FR" b="1" dirty="0" smtClean="0"/>
              <a:t>(8)</a:t>
            </a:r>
            <a:r>
              <a:rPr lang="fr-FR" dirty="0" smtClean="0"/>
              <a:t> d’après l’INSEE, en France métropolitaine, en 2012, les ménages dont la personne de référence est âgée de 45 à 54 ans ont un revenu disponible brut moyen </a:t>
            </a:r>
            <a:r>
              <a:rPr lang="fr-FR" b="1" i="1" u="sng" dirty="0" smtClean="0"/>
              <a:t>(43 110/ 17 020 = 2.5)</a:t>
            </a:r>
            <a:r>
              <a:rPr lang="fr-FR" b="1" i="1" dirty="0" smtClean="0"/>
              <a:t> </a:t>
            </a:r>
            <a:r>
              <a:rPr lang="fr-FR" dirty="0" smtClean="0"/>
              <a:t>fois plus élevé que celui des ménages dont la personne est âgée de 18 à 24 ans. </a:t>
            </a:r>
          </a:p>
          <a:p>
            <a:pPr marL="0" indent="0" algn="just">
              <a:buNone/>
            </a:pPr>
            <a:r>
              <a:rPr lang="fr-FR" b="1" dirty="0" smtClean="0"/>
              <a:t>	(9)</a:t>
            </a:r>
            <a:r>
              <a:rPr lang="fr-FR" dirty="0" smtClean="0"/>
              <a:t> Plus généralement, le revenu disponible brut des ménages est croissant jusqu’à </a:t>
            </a:r>
            <a:r>
              <a:rPr lang="fr-FR" b="1" i="1" u="sng" dirty="0" smtClean="0"/>
              <a:t>55</a:t>
            </a:r>
            <a:r>
              <a:rPr lang="fr-FR" dirty="0" smtClean="0"/>
              <a:t> ans puis à partir de </a:t>
            </a:r>
            <a:r>
              <a:rPr lang="fr-FR" b="1" i="1" u="sng" dirty="0" smtClean="0"/>
              <a:t>55</a:t>
            </a:r>
            <a:r>
              <a:rPr lang="fr-FR" dirty="0" smtClean="0"/>
              <a:t> ans il est décroissant. </a:t>
            </a:r>
          </a:p>
          <a:p>
            <a:pPr marL="0" indent="0" algn="just">
              <a:buNone/>
            </a:pPr>
            <a:r>
              <a:rPr lang="fr-FR" dirty="0" smtClean="0"/>
              <a:t>	En effet, en moyenne, dans un premier temps </a:t>
            </a:r>
            <a:r>
              <a:rPr lang="fr-FR" b="1" i="1" u="sng" dirty="0" smtClean="0"/>
              <a:t>les revenus d’activité progressent avec l’âge</a:t>
            </a:r>
            <a:r>
              <a:rPr lang="fr-FR" b="1" i="1" dirty="0" smtClean="0"/>
              <a:t> </a:t>
            </a:r>
            <a:r>
              <a:rPr lang="fr-FR" dirty="0" smtClean="0"/>
              <a:t>(par exemple les salaires augmentent avec l’ancienneté) ainsi que les revenus du patrimoine (par exemple le niveau d’épargne augmente) puis dans un second temps les revenus d’activité </a:t>
            </a:r>
            <a:r>
              <a:rPr lang="fr-FR" b="1" i="1" u="sng" dirty="0" smtClean="0"/>
              <a:t>disparaissent</a:t>
            </a:r>
            <a:r>
              <a:rPr lang="fr-FR" dirty="0" smtClean="0"/>
              <a:t> (retraite) et les </a:t>
            </a:r>
            <a:r>
              <a:rPr lang="fr-FR" b="1" i="1" u="sng" dirty="0" smtClean="0"/>
              <a:t>revenus de transfert versés</a:t>
            </a:r>
            <a:r>
              <a:rPr lang="fr-FR" b="1" i="1" dirty="0" smtClean="0"/>
              <a:t> </a:t>
            </a:r>
            <a:r>
              <a:rPr lang="fr-FR" dirty="0" smtClean="0"/>
              <a:t>(pensions de retraite) sont inférieurs à ce qu’étaient les </a:t>
            </a:r>
            <a:r>
              <a:rPr lang="fr-FR" b="1" i="1" u="sng" dirty="0" smtClean="0"/>
              <a:t>revenus d’activité</a:t>
            </a:r>
            <a:r>
              <a:rPr lang="fr-FR" dirty="0" smtClean="0"/>
              <a:t>.</a:t>
            </a:r>
          </a:p>
        </p:txBody>
      </p:sp>
      <p:graphicFrame>
        <p:nvGraphicFramePr>
          <p:cNvPr id="67586" name="Object 2"/>
          <p:cNvGraphicFramePr>
            <a:graphicFrameLocks noChangeAspect="1"/>
          </p:cNvGraphicFramePr>
          <p:nvPr/>
        </p:nvGraphicFramePr>
        <p:xfrm>
          <a:off x="1331640" y="1844824"/>
          <a:ext cx="7272808" cy="1512168"/>
        </p:xfrm>
        <a:graphic>
          <a:graphicData uri="http://schemas.openxmlformats.org/presentationml/2006/ole">
            <mc:AlternateContent xmlns:mc="http://schemas.openxmlformats.org/markup-compatibility/2006">
              <mc:Choice xmlns:v="urn:schemas-microsoft-com:vml" Requires="v">
                <p:oleObj spid="_x0000_s67587" name="Document" r:id="rId4" imgW="7165249" imgH="1102351" progId="Word.Document.12">
                  <p:embed/>
                </p:oleObj>
              </mc:Choice>
              <mc:Fallback>
                <p:oleObj name="Document" r:id="rId4" imgW="7165249" imgH="1102351"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844824"/>
                        <a:ext cx="7272808"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u="sng" dirty="0" smtClean="0"/>
              <a:t>DOCUMENT 4 :</a:t>
            </a:r>
            <a:r>
              <a:rPr lang="fr-FR" dirty="0" smtClean="0"/>
              <a:t> Niveau de vie moyen des individus selon le diplôme le plus élevé obtenu en 2010 en France métropolitaine</a:t>
            </a:r>
            <a:endParaRPr lang="fr-FR" dirty="0"/>
          </a:p>
        </p:txBody>
      </p:sp>
      <p:sp>
        <p:nvSpPr>
          <p:cNvPr id="3" name="Espace réservé du contenu 2"/>
          <p:cNvSpPr>
            <a:spLocks noGrp="1"/>
          </p:cNvSpPr>
          <p:nvPr>
            <p:ph idx="1"/>
          </p:nvPr>
        </p:nvSpPr>
        <p:spPr>
          <a:xfrm>
            <a:off x="5436097" y="1772816"/>
            <a:ext cx="3600400" cy="4968552"/>
          </a:xfrm>
        </p:spPr>
        <p:txBody>
          <a:bodyPr>
            <a:normAutofit fontScale="70000" lnSpcReduction="20000"/>
          </a:bodyPr>
          <a:lstStyle/>
          <a:p>
            <a:pPr marL="0" indent="0" algn="just">
              <a:buNone/>
            </a:pPr>
            <a:r>
              <a:rPr lang="fr-FR" dirty="0" smtClean="0"/>
              <a:t>	Si l’on rapporte le revenu disponible du ménage au nombre d’unités de consommation qui le composent, on obtient le niveau de vie de toutes les personnes d’un même ménage. </a:t>
            </a:r>
            <a:r>
              <a:rPr lang="fr-FR" b="1" dirty="0" smtClean="0"/>
              <a:t>(10)</a:t>
            </a:r>
            <a:r>
              <a:rPr lang="fr-FR" dirty="0" smtClean="0"/>
              <a:t> A ce propos, d’après l’INSEE, en France métropolitaine, en 2010, les individus de 15 ans ou plus ayant obtenu comme diplôme le plus élevé le brevet des collèges ont en moyenne </a:t>
            </a:r>
            <a:r>
              <a:rPr lang="fr-FR" u="sng" dirty="0" smtClean="0"/>
              <a:t>un niveau de vie s’élevant à 22 070€</a:t>
            </a:r>
            <a:r>
              <a:rPr lang="fr-FR" dirty="0" smtClean="0"/>
              <a:t>. </a:t>
            </a:r>
          </a:p>
          <a:p>
            <a:pPr marL="0" indent="0" algn="just">
              <a:buNone/>
            </a:pPr>
            <a:r>
              <a:rPr lang="fr-FR" dirty="0" smtClean="0"/>
              <a:t>	Au-delà de cette moyenne, il existe des inégalités de niveau de vie selon le niveau de diplôme des individus : </a:t>
            </a:r>
            <a:r>
              <a:rPr lang="fr-FR" b="1" dirty="0" smtClean="0"/>
              <a:t>(11)</a:t>
            </a:r>
            <a:r>
              <a:rPr lang="fr-FR" dirty="0" smtClean="0"/>
              <a:t> </a:t>
            </a:r>
            <a:r>
              <a:rPr lang="fr-FR" u="sng" dirty="0" smtClean="0"/>
              <a:t>en France métropolitaine, en 2010, le niveau de vie moyen des individus non diplômés ou titulaires d’un CEP représentait près de 60% du niveau de vie moyen des individus titulaires d’un diplôme supérieur ou égal à bac+ 3</a:t>
            </a:r>
            <a:r>
              <a:rPr lang="fr-FR" dirty="0" smtClean="0"/>
              <a:t>.</a:t>
            </a:r>
          </a:p>
        </p:txBody>
      </p:sp>
      <p:graphicFrame>
        <p:nvGraphicFramePr>
          <p:cNvPr id="68610" name="Object 2"/>
          <p:cNvGraphicFramePr>
            <a:graphicFrameLocks noChangeAspect="1"/>
          </p:cNvGraphicFramePr>
          <p:nvPr/>
        </p:nvGraphicFramePr>
        <p:xfrm>
          <a:off x="827584" y="1772816"/>
          <a:ext cx="4464496" cy="4968552"/>
        </p:xfrm>
        <a:graphic>
          <a:graphicData uri="http://schemas.openxmlformats.org/presentationml/2006/ole">
            <mc:AlternateContent xmlns:mc="http://schemas.openxmlformats.org/markup-compatibility/2006">
              <mc:Choice xmlns:v="urn:schemas-microsoft-com:vml" Requires="v">
                <p:oleObj spid="_x0000_s68611" name="Document" r:id="rId4" imgW="6973644" imgH="5533678" progId="Word.Document.12">
                  <p:embed/>
                </p:oleObj>
              </mc:Choice>
              <mc:Fallback>
                <p:oleObj name="Document" r:id="rId4" imgW="6973644" imgH="5533678"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772816"/>
                        <a:ext cx="446449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476672"/>
            <a:ext cx="7374270" cy="1219200"/>
          </a:xfrm>
        </p:spPr>
        <p:txBody>
          <a:bodyPr>
            <a:noAutofit/>
          </a:bodyPr>
          <a:lstStyle/>
          <a:p>
            <a:pPr algn="ctr"/>
            <a:r>
              <a:rPr lang="fr-FR" sz="2800" u="sng" dirty="0" smtClean="0"/>
              <a:t>DOCUMENT 5 :</a:t>
            </a:r>
            <a:r>
              <a:rPr lang="fr-FR" sz="2800" dirty="0" smtClean="0"/>
              <a:t> Patrimoine net moyen des ménages en fonction de l’âge et de la catégorie </a:t>
            </a:r>
            <a:r>
              <a:rPr lang="fr-FR" sz="2800" dirty="0" err="1" smtClean="0"/>
              <a:t>socio-professionnelle</a:t>
            </a:r>
            <a:r>
              <a:rPr lang="fr-FR" sz="2800" dirty="0" smtClean="0"/>
              <a:t> de la personne de référence en France en 2010</a:t>
            </a:r>
            <a:endParaRPr lang="fr-FR" sz="2800" dirty="0"/>
          </a:p>
        </p:txBody>
      </p:sp>
      <p:sp>
        <p:nvSpPr>
          <p:cNvPr id="3" name="Espace réservé du contenu 2"/>
          <p:cNvSpPr>
            <a:spLocks noGrp="1"/>
          </p:cNvSpPr>
          <p:nvPr>
            <p:ph idx="1"/>
          </p:nvPr>
        </p:nvSpPr>
        <p:spPr>
          <a:xfrm>
            <a:off x="971600" y="5661248"/>
            <a:ext cx="7848872" cy="1080120"/>
          </a:xfrm>
        </p:spPr>
        <p:txBody>
          <a:bodyPr>
            <a:normAutofit fontScale="62500" lnSpcReduction="20000"/>
          </a:bodyPr>
          <a:lstStyle/>
          <a:p>
            <a:pPr marL="0" indent="0" algn="just">
              <a:buNone/>
            </a:pPr>
            <a:r>
              <a:rPr lang="fr-FR" dirty="0" smtClean="0"/>
              <a:t>Ces disparités de niveau de vie alimentent des inégalités de patrimoine. Si </a:t>
            </a:r>
            <a:r>
              <a:rPr lang="fr-FR" b="1" dirty="0" smtClean="0"/>
              <a:t>(12)</a:t>
            </a:r>
            <a:r>
              <a:rPr lang="fr-FR" dirty="0" smtClean="0"/>
              <a:t> d’après l’INSEE, en France, en 2010, les ménages dont la personne de référence est âgée de 60 à 69 ans disposaient en moyenne de </a:t>
            </a:r>
            <a:r>
              <a:rPr lang="fr-FR" b="1" i="1" u="sng" dirty="0" smtClean="0"/>
              <a:t>345 500€ de patrimoine net</a:t>
            </a:r>
            <a:r>
              <a:rPr lang="fr-FR" dirty="0" smtClean="0"/>
              <a:t>, il reste que </a:t>
            </a:r>
            <a:r>
              <a:rPr lang="fr-FR" b="1" dirty="0" smtClean="0"/>
              <a:t>(13)</a:t>
            </a:r>
            <a:r>
              <a:rPr lang="fr-FR" dirty="0" smtClean="0"/>
              <a:t> les ménages dont la personne de référence est cadre disposaient en moyenne d’un patrimoine net </a:t>
            </a:r>
            <a:r>
              <a:rPr lang="fr-FR" b="1" i="1" u="sng" dirty="0" smtClean="0"/>
              <a:t>6,3</a:t>
            </a:r>
            <a:r>
              <a:rPr lang="fr-FR" dirty="0" smtClean="0"/>
              <a:t> fois plus élevé que celui des ménages dont la personne de référence exerce une profession d’ouvrier non qualifié.</a:t>
            </a:r>
          </a:p>
          <a:p>
            <a:endParaRPr lang="fr-FR" dirty="0"/>
          </a:p>
        </p:txBody>
      </p:sp>
      <p:graphicFrame>
        <p:nvGraphicFramePr>
          <p:cNvPr id="69634" name="Object 2"/>
          <p:cNvGraphicFramePr>
            <a:graphicFrameLocks noChangeAspect="1"/>
          </p:cNvGraphicFramePr>
          <p:nvPr/>
        </p:nvGraphicFramePr>
        <p:xfrm>
          <a:off x="1043608" y="1772816"/>
          <a:ext cx="7776864" cy="3797300"/>
        </p:xfrm>
        <a:graphic>
          <a:graphicData uri="http://schemas.openxmlformats.org/presentationml/2006/ole">
            <mc:AlternateContent xmlns:mc="http://schemas.openxmlformats.org/markup-compatibility/2006">
              <mc:Choice xmlns:v="urn:schemas-microsoft-com:vml" Requires="v">
                <p:oleObj spid="_x0000_s69635" name="Document" r:id="rId4" imgW="7123549" imgH="3798024" progId="Word.Document.12">
                  <p:embed/>
                </p:oleObj>
              </mc:Choice>
              <mc:Fallback>
                <p:oleObj name="Document" r:id="rId4" imgW="7123549" imgH="3798024"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772816"/>
                        <a:ext cx="7776864"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476672"/>
            <a:ext cx="7374270" cy="1219200"/>
          </a:xfrm>
        </p:spPr>
        <p:txBody>
          <a:bodyPr>
            <a:noAutofit/>
          </a:bodyPr>
          <a:lstStyle/>
          <a:p>
            <a:pPr algn="just"/>
            <a:r>
              <a:rPr lang="fr-FR" sz="2800" u="sng" dirty="0" smtClean="0"/>
              <a:t>DOCUMENT 6 :</a:t>
            </a:r>
            <a:r>
              <a:rPr lang="fr-FR" sz="2800" dirty="0" smtClean="0"/>
              <a:t> Taux de détention des ménages (en %) par grand type d’actifs selon la catégorie socioprofessionnelle de la personne de référence du ménage en 2010 en France</a:t>
            </a:r>
            <a:endParaRPr lang="fr-FR" sz="2800" dirty="0"/>
          </a:p>
        </p:txBody>
      </p:sp>
      <p:sp>
        <p:nvSpPr>
          <p:cNvPr id="3" name="Espace réservé du contenu 2"/>
          <p:cNvSpPr>
            <a:spLocks noGrp="1"/>
          </p:cNvSpPr>
          <p:nvPr>
            <p:ph idx="1"/>
          </p:nvPr>
        </p:nvSpPr>
        <p:spPr>
          <a:xfrm>
            <a:off x="899592" y="5157192"/>
            <a:ext cx="7992888" cy="1512168"/>
          </a:xfrm>
        </p:spPr>
        <p:txBody>
          <a:bodyPr>
            <a:normAutofit fontScale="62500" lnSpcReduction="20000"/>
          </a:bodyPr>
          <a:lstStyle/>
          <a:p>
            <a:pPr marL="0" indent="0" algn="just">
              <a:buNone/>
            </a:pPr>
            <a:r>
              <a:rPr lang="fr-FR" dirty="0" smtClean="0"/>
              <a:t>	En s’intéressant de plus près à la composition des actifs du patrimoine des français en 2010, on s’aperçoit que même si la proportion de ménages détenant des livrets défiscalisés est très élevée quelle que soit la CSP de la personne de référence des écarts demeurent. En effet, </a:t>
            </a:r>
            <a:r>
              <a:rPr lang="fr-FR" b="1" i="1" u="sng" dirty="0" smtClean="0"/>
              <a:t>70%</a:t>
            </a:r>
            <a:r>
              <a:rPr lang="fr-FR" dirty="0" smtClean="0"/>
              <a:t> des ménages dont la personne de référence exerce une profession d’ouvrier non qualifié en détiennent contre un peu plus de </a:t>
            </a:r>
            <a:r>
              <a:rPr lang="fr-FR" b="1" i="1" u="sng" dirty="0" smtClean="0"/>
              <a:t>90%</a:t>
            </a:r>
            <a:r>
              <a:rPr lang="fr-FR" b="1" i="1" dirty="0" smtClean="0"/>
              <a:t> </a:t>
            </a:r>
            <a:r>
              <a:rPr lang="fr-FR" dirty="0" smtClean="0"/>
              <a:t>des ménages dont la personne de référence est cadre  ou dont la personne de référence exerce une profession libérale. Mais les inégalités les plus importantes entre les ménages concernent la détention d’autres types d’actifs. </a:t>
            </a:r>
            <a:endParaRPr lang="fr-FR" dirty="0"/>
          </a:p>
        </p:txBody>
      </p:sp>
      <p:graphicFrame>
        <p:nvGraphicFramePr>
          <p:cNvPr id="70658" name="Object 2"/>
          <p:cNvGraphicFramePr>
            <a:graphicFrameLocks noChangeAspect="1"/>
          </p:cNvGraphicFramePr>
          <p:nvPr/>
        </p:nvGraphicFramePr>
        <p:xfrm>
          <a:off x="1043608" y="1628800"/>
          <a:ext cx="7488832" cy="3312368"/>
        </p:xfrm>
        <a:graphic>
          <a:graphicData uri="http://schemas.openxmlformats.org/presentationml/2006/ole">
            <mc:AlternateContent xmlns:mc="http://schemas.openxmlformats.org/markup-compatibility/2006">
              <mc:Choice xmlns:v="urn:schemas-microsoft-com:vml" Requires="v">
                <p:oleObj spid="_x0000_s70659" name="Document" r:id="rId4" imgW="7048057" imgH="5273815" progId="Word.Document.12">
                  <p:embed/>
                </p:oleObj>
              </mc:Choice>
              <mc:Fallback>
                <p:oleObj name="Document" r:id="rId4" imgW="7048057" imgH="5273815"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628800"/>
                        <a:ext cx="748883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476672"/>
            <a:ext cx="7374270" cy="1219200"/>
          </a:xfrm>
        </p:spPr>
        <p:txBody>
          <a:bodyPr>
            <a:noAutofit/>
          </a:bodyPr>
          <a:lstStyle/>
          <a:p>
            <a:pPr algn="just"/>
            <a:r>
              <a:rPr lang="fr-FR" sz="2800" u="sng" dirty="0" smtClean="0"/>
              <a:t>DOCUMENT 6 :</a:t>
            </a:r>
            <a:r>
              <a:rPr lang="fr-FR" sz="2800" dirty="0" smtClean="0"/>
              <a:t> Taux de détention des ménages (en %) par grand type d’actifs selon la catégorie socioprofessionnelle de la personne de référence du ménage en 2010 en France</a:t>
            </a:r>
            <a:endParaRPr lang="fr-FR" sz="2800" dirty="0"/>
          </a:p>
        </p:txBody>
      </p:sp>
      <p:sp>
        <p:nvSpPr>
          <p:cNvPr id="3" name="Espace réservé du contenu 2"/>
          <p:cNvSpPr>
            <a:spLocks noGrp="1"/>
          </p:cNvSpPr>
          <p:nvPr>
            <p:ph idx="1"/>
          </p:nvPr>
        </p:nvSpPr>
        <p:spPr>
          <a:xfrm>
            <a:off x="899592" y="5157192"/>
            <a:ext cx="7992888" cy="1584176"/>
          </a:xfrm>
        </p:spPr>
        <p:txBody>
          <a:bodyPr>
            <a:normAutofit fontScale="55000" lnSpcReduction="20000"/>
          </a:bodyPr>
          <a:lstStyle/>
          <a:p>
            <a:pPr marL="0" indent="0" algn="just">
              <a:buNone/>
            </a:pPr>
            <a:r>
              <a:rPr lang="fr-FR" dirty="0" smtClean="0"/>
              <a:t>	D’une part, parmi les ménages dont la personne de référence est salariée, il existe de fortes inégalités entre d’un côté les cadres, de l’autre côté les ouvriers et employés. Ainsi, sur 100 ménages dont la personne de référence est </a:t>
            </a:r>
            <a:r>
              <a:rPr lang="fr-FR" b="1" i="1" u="sng" dirty="0" smtClean="0"/>
              <a:t>cadre</a:t>
            </a:r>
            <a:r>
              <a:rPr lang="fr-FR" b="1" i="1" dirty="0" smtClean="0"/>
              <a:t> </a:t>
            </a:r>
            <a:r>
              <a:rPr lang="fr-FR" dirty="0" smtClean="0"/>
              <a:t>en moyenne 69 étaient propriétaires de leur résidence principale, seuls </a:t>
            </a:r>
            <a:r>
              <a:rPr lang="fr-FR" b="1" i="1" u="sng" dirty="0" smtClean="0"/>
              <a:t>37%</a:t>
            </a:r>
            <a:r>
              <a:rPr lang="fr-FR" dirty="0" smtClean="0"/>
              <a:t> des ménages dont la personne de référence appartient à la catégorie « Employés » et </a:t>
            </a:r>
            <a:r>
              <a:rPr lang="fr-FR" b="1" i="1" u="sng" dirty="0" smtClean="0"/>
              <a:t>25%</a:t>
            </a:r>
            <a:r>
              <a:rPr lang="fr-FR" dirty="0" smtClean="0"/>
              <a:t> de ceux dont la personne de référence appartient à la catégorie « Ouvrier non qualifié »  l’étaient. Par ailleurs, alors que près </a:t>
            </a:r>
            <a:r>
              <a:rPr lang="fr-FR" b="1" i="1" u="sng" dirty="0" smtClean="0"/>
              <a:t>d’un tiers</a:t>
            </a:r>
            <a:r>
              <a:rPr lang="fr-FR" b="1" i="1" dirty="0" smtClean="0"/>
              <a:t> </a:t>
            </a:r>
            <a:r>
              <a:rPr lang="fr-FR" dirty="0" smtClean="0"/>
              <a:t>des ménages dont la personne de référence est cadre possédaient des logements autres que leur résidence principale, </a:t>
            </a:r>
            <a:r>
              <a:rPr lang="fr-FR" b="1" i="1" u="sng" dirty="0" smtClean="0"/>
              <a:t>moins d’un ménage sur dix</a:t>
            </a:r>
            <a:r>
              <a:rPr lang="fr-FR" b="1" i="1" dirty="0" smtClean="0"/>
              <a:t> </a:t>
            </a:r>
            <a:r>
              <a:rPr lang="fr-FR" dirty="0" smtClean="0"/>
              <a:t>dont la personne de référence était ouvrière en possédait. De la même manière, alors que sur 100 ménages dont la personne de référence est cadre en moyenne </a:t>
            </a:r>
            <a:r>
              <a:rPr lang="fr-FR" b="1" i="1" u="sng" dirty="0" smtClean="0"/>
              <a:t>38</a:t>
            </a:r>
            <a:r>
              <a:rPr lang="fr-FR" dirty="0" smtClean="0"/>
              <a:t> détenaient des valeurs mobilières, </a:t>
            </a:r>
            <a:r>
              <a:rPr lang="fr-FR" b="1" i="1" u="sng" dirty="0" smtClean="0"/>
              <a:t>moins d’un ménage sur 10</a:t>
            </a:r>
            <a:r>
              <a:rPr lang="fr-FR" b="1" i="1" dirty="0" smtClean="0"/>
              <a:t> </a:t>
            </a:r>
            <a:r>
              <a:rPr lang="fr-FR" dirty="0" smtClean="0"/>
              <a:t>dont la personne de référence est ouvrière en détenait. </a:t>
            </a:r>
            <a:endParaRPr lang="fr-FR" dirty="0"/>
          </a:p>
        </p:txBody>
      </p:sp>
      <p:graphicFrame>
        <p:nvGraphicFramePr>
          <p:cNvPr id="70658" name="Object 2"/>
          <p:cNvGraphicFramePr>
            <a:graphicFrameLocks noChangeAspect="1"/>
          </p:cNvGraphicFramePr>
          <p:nvPr/>
        </p:nvGraphicFramePr>
        <p:xfrm>
          <a:off x="1043608" y="1628800"/>
          <a:ext cx="7488832" cy="3312368"/>
        </p:xfrm>
        <a:graphic>
          <a:graphicData uri="http://schemas.openxmlformats.org/presentationml/2006/ole">
            <mc:AlternateContent xmlns:mc="http://schemas.openxmlformats.org/markup-compatibility/2006">
              <mc:Choice xmlns:v="urn:schemas-microsoft-com:vml" Requires="v">
                <p:oleObj spid="_x0000_s72707" name="Document" r:id="rId4" imgW="7048057" imgH="5273815" progId="Word.Document.12">
                  <p:embed/>
                </p:oleObj>
              </mc:Choice>
              <mc:Fallback>
                <p:oleObj name="Document" r:id="rId4" imgW="7048057" imgH="5273815"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628800"/>
                        <a:ext cx="748883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476672"/>
            <a:ext cx="7374270" cy="1219200"/>
          </a:xfrm>
        </p:spPr>
        <p:txBody>
          <a:bodyPr>
            <a:noAutofit/>
          </a:bodyPr>
          <a:lstStyle/>
          <a:p>
            <a:pPr algn="just"/>
            <a:r>
              <a:rPr lang="fr-FR" sz="2800" u="sng" dirty="0" smtClean="0"/>
              <a:t>DOCUMENT 6 :</a:t>
            </a:r>
            <a:r>
              <a:rPr lang="fr-FR" sz="2800" dirty="0" smtClean="0"/>
              <a:t> Taux de détention des ménages (en %) par grand type d’actifs selon la catégorie socioprofessionnelle de la personne de référence du ménage en 2010 en France</a:t>
            </a:r>
            <a:endParaRPr lang="fr-FR" sz="2800" dirty="0"/>
          </a:p>
        </p:txBody>
      </p:sp>
      <p:sp>
        <p:nvSpPr>
          <p:cNvPr id="3" name="Espace réservé du contenu 2"/>
          <p:cNvSpPr>
            <a:spLocks noGrp="1"/>
          </p:cNvSpPr>
          <p:nvPr>
            <p:ph idx="1"/>
          </p:nvPr>
        </p:nvSpPr>
        <p:spPr>
          <a:xfrm>
            <a:off x="899592" y="5157192"/>
            <a:ext cx="7992888" cy="1512168"/>
          </a:xfrm>
        </p:spPr>
        <p:txBody>
          <a:bodyPr>
            <a:normAutofit fontScale="62500" lnSpcReduction="20000"/>
          </a:bodyPr>
          <a:lstStyle/>
          <a:p>
            <a:pPr marL="0" indent="0" algn="just">
              <a:buNone/>
            </a:pPr>
            <a:r>
              <a:rPr lang="fr-FR" dirty="0" smtClean="0"/>
              <a:t>	D’autre part, les ménages dont la personne de référence exerce une profession </a:t>
            </a:r>
            <a:r>
              <a:rPr lang="fr-FR" b="1" i="1" u="sng" dirty="0" smtClean="0"/>
              <a:t>d’indépendant</a:t>
            </a:r>
            <a:r>
              <a:rPr lang="fr-FR" dirty="0" smtClean="0"/>
              <a:t> présentent des caractéristiques en matière de détention de patrimoine assez proche de celles des cadres, et plus particulièrement </a:t>
            </a:r>
            <a:r>
              <a:rPr lang="fr-FR" b="1" i="1" u="sng" dirty="0" smtClean="0"/>
              <a:t>les professions libérales</a:t>
            </a:r>
            <a:r>
              <a:rPr lang="fr-FR" dirty="0" smtClean="0"/>
              <a:t>. Par exemple, </a:t>
            </a:r>
            <a:r>
              <a:rPr lang="fr-FR" b="1" i="1" u="sng" dirty="0" smtClean="0"/>
              <a:t>sur 100 ménages dont la personne de référence exerce une profession libérale en moyenne 71 étaient propriétaires de leur résidence principale et 48 possédaient des logements autres que leur résidence principale.</a:t>
            </a:r>
            <a:r>
              <a:rPr lang="fr-FR" dirty="0" smtClean="0"/>
              <a:t> Par ailleurs, </a:t>
            </a:r>
            <a:r>
              <a:rPr lang="fr-FR" b="1" i="1" u="sng" dirty="0" smtClean="0"/>
              <a:t>50% des ménages dont la personne de référence exerce une profession libérale</a:t>
            </a:r>
            <a:r>
              <a:rPr lang="fr-FR" dirty="0" smtClean="0"/>
              <a:t> et 47% de ceux dont la personne de référence est agricultrice détenaient des valeurs mobilières. </a:t>
            </a:r>
            <a:endParaRPr lang="fr-FR" dirty="0"/>
          </a:p>
        </p:txBody>
      </p:sp>
      <p:graphicFrame>
        <p:nvGraphicFramePr>
          <p:cNvPr id="70658" name="Object 2"/>
          <p:cNvGraphicFramePr>
            <a:graphicFrameLocks noChangeAspect="1"/>
          </p:cNvGraphicFramePr>
          <p:nvPr/>
        </p:nvGraphicFramePr>
        <p:xfrm>
          <a:off x="1043608" y="1628800"/>
          <a:ext cx="7488832" cy="3312368"/>
        </p:xfrm>
        <a:graphic>
          <a:graphicData uri="http://schemas.openxmlformats.org/presentationml/2006/ole">
            <mc:AlternateContent xmlns:mc="http://schemas.openxmlformats.org/markup-compatibility/2006">
              <mc:Choice xmlns:v="urn:schemas-microsoft-com:vml" Requires="v">
                <p:oleObj spid="_x0000_s73731" name="Document" r:id="rId4" imgW="7048057" imgH="5273815" progId="Word.Document.12">
                  <p:embed/>
                </p:oleObj>
              </mc:Choice>
              <mc:Fallback>
                <p:oleObj name="Document" r:id="rId4" imgW="7048057" imgH="5273815"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628800"/>
                        <a:ext cx="748883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fontScale="92500" lnSpcReduction="20000"/>
          </a:bodyPr>
          <a:lstStyle/>
          <a:p>
            <a:pPr marL="0" indent="0" algn="ctr">
              <a:buNone/>
            </a:pPr>
            <a:endParaRPr lang="fr-FR" b="1" dirty="0">
              <a:sym typeface="Webdings"/>
            </a:endParaRPr>
          </a:p>
          <a:p>
            <a:pPr algn="ctr">
              <a:buNone/>
            </a:pPr>
            <a:r>
              <a:rPr lang="fr-FR" b="1" dirty="0" smtClean="0">
                <a:sym typeface="Webdings"/>
              </a:rPr>
              <a:t></a:t>
            </a:r>
            <a:r>
              <a:rPr lang="fr-FR" b="1" dirty="0" smtClean="0"/>
              <a:t>Inégalités économiques</a:t>
            </a:r>
            <a:endParaRPr lang="fr-FR" dirty="0" smtClean="0"/>
          </a:p>
          <a:p>
            <a:pPr algn="ctr">
              <a:buNone/>
            </a:pPr>
            <a:r>
              <a:rPr lang="fr-FR" b="1" dirty="0" smtClean="0">
                <a:sym typeface="Wingdings 3"/>
              </a:rPr>
              <a:t></a:t>
            </a:r>
            <a:r>
              <a:rPr lang="fr-FR" b="1" dirty="0" smtClean="0"/>
              <a:t> Salaire </a:t>
            </a:r>
            <a:r>
              <a:rPr lang="fr-FR" dirty="0" smtClean="0"/>
              <a:t>(définition dans le texte à trous)</a:t>
            </a:r>
          </a:p>
          <a:p>
            <a:pPr algn="ctr">
              <a:buNone/>
            </a:pPr>
            <a:r>
              <a:rPr lang="fr-FR" b="1" dirty="0" smtClean="0">
                <a:sym typeface="Wingdings 3"/>
              </a:rPr>
              <a:t></a:t>
            </a:r>
            <a:r>
              <a:rPr lang="fr-FR" b="1" dirty="0" smtClean="0"/>
              <a:t> Revenu disponible brut </a:t>
            </a:r>
            <a:r>
              <a:rPr lang="fr-FR" dirty="0" smtClean="0"/>
              <a:t>(définition dans le texte à trous)</a:t>
            </a:r>
          </a:p>
          <a:p>
            <a:pPr algn="ctr">
              <a:buNone/>
            </a:pPr>
            <a:r>
              <a:rPr lang="fr-FR" b="1" dirty="0" smtClean="0">
                <a:sym typeface="Wingdings 3"/>
              </a:rPr>
              <a:t></a:t>
            </a:r>
            <a:r>
              <a:rPr lang="fr-FR" b="1" dirty="0" smtClean="0"/>
              <a:t> Revenu primaire </a:t>
            </a:r>
            <a:endParaRPr lang="fr-FR" dirty="0" smtClean="0"/>
          </a:p>
          <a:p>
            <a:pPr algn="ctr">
              <a:buNone/>
            </a:pPr>
            <a:r>
              <a:rPr lang="fr-FR" b="1" dirty="0" smtClean="0">
                <a:sym typeface="Wingdings 2"/>
              </a:rPr>
              <a:t></a:t>
            </a:r>
            <a:r>
              <a:rPr lang="fr-FR" b="1" dirty="0" smtClean="0"/>
              <a:t> </a:t>
            </a:r>
            <a:r>
              <a:rPr lang="fr-FR" b="1" i="1" dirty="0" smtClean="0"/>
              <a:t>Patrimoine</a:t>
            </a:r>
            <a:endParaRPr lang="fr-FR" i="1" dirty="0" smtClean="0"/>
          </a:p>
          <a:p>
            <a:pPr algn="ctr">
              <a:buNone/>
            </a:pPr>
            <a:r>
              <a:rPr lang="fr-FR" b="1" dirty="0" smtClean="0">
                <a:sym typeface="Wingdings 2"/>
              </a:rPr>
              <a:t></a:t>
            </a:r>
            <a:r>
              <a:rPr lang="fr-FR" b="1" dirty="0" smtClean="0"/>
              <a:t> </a:t>
            </a:r>
            <a:r>
              <a:rPr lang="fr-FR" b="1" i="1" dirty="0" smtClean="0"/>
              <a:t>Actif</a:t>
            </a:r>
            <a:endParaRPr lang="fr-FR" i="1" dirty="0"/>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pPr algn="just"/>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2106" y="381000"/>
            <a:ext cx="7534349" cy="1219200"/>
          </a:xfrm>
        </p:spPr>
        <p:txBody>
          <a:bodyPr>
            <a:normAutofit fontScale="90000"/>
          </a:bodyPr>
          <a:lstStyle/>
          <a:p>
            <a:pPr algn="ctr"/>
            <a:r>
              <a:rPr lang="fr-FR" u="sng" dirty="0" smtClean="0"/>
              <a:t>DOCUMENT 7 :</a:t>
            </a:r>
            <a:r>
              <a:rPr lang="fr-FR" dirty="0" smtClean="0"/>
              <a:t> Quelques indicateurs sur les inégalités de niveaux de vie annuels des individus en France en 2012</a:t>
            </a:r>
            <a:endParaRPr lang="fr-FR" dirty="0"/>
          </a:p>
        </p:txBody>
      </p:sp>
      <p:sp>
        <p:nvSpPr>
          <p:cNvPr id="3" name="Espace réservé du contenu 2"/>
          <p:cNvSpPr>
            <a:spLocks noGrp="1"/>
          </p:cNvSpPr>
          <p:nvPr>
            <p:ph idx="1"/>
          </p:nvPr>
        </p:nvSpPr>
        <p:spPr>
          <a:xfrm>
            <a:off x="899592" y="4077072"/>
            <a:ext cx="8064895" cy="2664295"/>
          </a:xfrm>
        </p:spPr>
        <p:txBody>
          <a:bodyPr>
            <a:normAutofit fontScale="62500" lnSpcReduction="20000"/>
          </a:bodyPr>
          <a:lstStyle/>
          <a:p>
            <a:pPr marL="0" indent="0" algn="just">
              <a:buNone/>
            </a:pPr>
            <a:r>
              <a:rPr lang="fr-FR" dirty="0" smtClean="0"/>
              <a:t>	Du point de vue d’une mesure de la répartition des revenus et du patrimoine au sein de la population française classée par ordre croissant, on peut dire, à propos des niveaux de vie que d’après l’INSEE, en 2012 :</a:t>
            </a:r>
          </a:p>
          <a:p>
            <a:pPr marL="0" lvl="0" indent="0" algn="just">
              <a:buNone/>
            </a:pPr>
            <a:r>
              <a:rPr lang="fr-FR" b="1" dirty="0" smtClean="0"/>
              <a:t>(15)</a:t>
            </a:r>
            <a:r>
              <a:rPr lang="fr-FR" dirty="0" smtClean="0"/>
              <a:t> les 10% les plus modestes avaient un niveau de vie annuel inférieur ou égal à </a:t>
            </a:r>
            <a:r>
              <a:rPr lang="fr-FR" b="1" i="1" u="sng" dirty="0" smtClean="0"/>
              <a:t>10 610€</a:t>
            </a:r>
            <a:r>
              <a:rPr lang="fr-FR" dirty="0" smtClean="0"/>
              <a:t> alors que les 10%  les plus aisés avaient un niveau de vie annuel supérieur ou égal à </a:t>
            </a:r>
            <a:r>
              <a:rPr lang="fr-FR" b="1" i="1" u="sng" dirty="0" smtClean="0"/>
              <a:t>37 430€.</a:t>
            </a:r>
            <a:endParaRPr lang="fr-FR" b="1" i="1" dirty="0" smtClean="0"/>
          </a:p>
          <a:p>
            <a:pPr marL="0" lvl="0" indent="0" algn="just">
              <a:buNone/>
            </a:pPr>
            <a:r>
              <a:rPr lang="fr-FR" b="1" dirty="0" smtClean="0"/>
              <a:t>(16)</a:t>
            </a:r>
            <a:r>
              <a:rPr lang="fr-FR" dirty="0" smtClean="0"/>
              <a:t> </a:t>
            </a:r>
            <a:r>
              <a:rPr lang="fr-FR" b="1" i="1" u="sng" dirty="0" smtClean="0"/>
              <a:t>le niveau de vie annuel minimum des 10% les plus aisés était 3,5 fois supérieur au niveau de vie maximum des 10% les plus modestes</a:t>
            </a:r>
            <a:r>
              <a:rPr lang="fr-FR" u="sng" dirty="0" smtClean="0"/>
              <a:t>. </a:t>
            </a:r>
            <a:endParaRPr lang="fr-FR" dirty="0" smtClean="0"/>
          </a:p>
          <a:p>
            <a:pPr marL="0" lvl="0" indent="0" algn="just">
              <a:buNone/>
            </a:pPr>
            <a:r>
              <a:rPr lang="fr-FR" b="1" dirty="0" smtClean="0"/>
              <a:t>(17)</a:t>
            </a:r>
            <a:r>
              <a:rPr lang="fr-FR" dirty="0" smtClean="0"/>
              <a:t> les 20% les plus modestes disposaient de </a:t>
            </a:r>
            <a:r>
              <a:rPr lang="fr-FR" b="1" i="1" u="sng" dirty="0" smtClean="0"/>
              <a:t>8,6%</a:t>
            </a:r>
            <a:r>
              <a:rPr lang="fr-FR" dirty="0" smtClean="0"/>
              <a:t> de la masse totale des niveaux de vie alors que les 20% les plus aisés percevaient </a:t>
            </a:r>
            <a:r>
              <a:rPr lang="fr-FR" b="1" i="1" u="sng" dirty="0" smtClean="0"/>
              <a:t>39,5%</a:t>
            </a:r>
            <a:r>
              <a:rPr lang="fr-FR" dirty="0" smtClean="0"/>
              <a:t> de la somme des niveaux de vie. </a:t>
            </a:r>
          </a:p>
          <a:p>
            <a:pPr marL="0" indent="0" algn="just">
              <a:buNone/>
            </a:pPr>
            <a:endParaRPr lang="fr-FR" dirty="0"/>
          </a:p>
        </p:txBody>
      </p:sp>
      <p:graphicFrame>
        <p:nvGraphicFramePr>
          <p:cNvPr id="74754" name="Object 2"/>
          <p:cNvGraphicFramePr>
            <a:graphicFrameLocks noChangeAspect="1"/>
          </p:cNvGraphicFramePr>
          <p:nvPr/>
        </p:nvGraphicFramePr>
        <p:xfrm>
          <a:off x="971600" y="1556792"/>
          <a:ext cx="7776864" cy="2448272"/>
        </p:xfrm>
        <a:graphic>
          <a:graphicData uri="http://schemas.openxmlformats.org/presentationml/2006/ole">
            <mc:AlternateContent xmlns:mc="http://schemas.openxmlformats.org/markup-compatibility/2006">
              <mc:Choice xmlns:v="urn:schemas-microsoft-com:vml" Requires="v">
                <p:oleObj spid="_x0000_s74755" name="Document" r:id="rId4" imgW="7068907" imgH="2143599" progId="Word.Document.12">
                  <p:embed/>
                </p:oleObj>
              </mc:Choice>
              <mc:Fallback>
                <p:oleObj name="Document" r:id="rId4" imgW="7068907" imgH="2143599"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556792"/>
                        <a:ext cx="777686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u="sng" dirty="0" smtClean="0"/>
              <a:t>DOCUMENT 8 :</a:t>
            </a:r>
            <a:r>
              <a:rPr lang="fr-FR" dirty="0" smtClean="0"/>
              <a:t> Déciles du patrimoine brut et du patrimoine net des ménages en France en 2010</a:t>
            </a:r>
            <a:endParaRPr lang="fr-FR" dirty="0"/>
          </a:p>
        </p:txBody>
      </p:sp>
      <p:sp>
        <p:nvSpPr>
          <p:cNvPr id="3" name="Espace réservé du contenu 2"/>
          <p:cNvSpPr>
            <a:spLocks noGrp="1"/>
          </p:cNvSpPr>
          <p:nvPr>
            <p:ph idx="1"/>
          </p:nvPr>
        </p:nvSpPr>
        <p:spPr>
          <a:xfrm>
            <a:off x="971600" y="4005064"/>
            <a:ext cx="7920880" cy="2664296"/>
          </a:xfrm>
        </p:spPr>
        <p:txBody>
          <a:bodyPr>
            <a:normAutofit fontScale="70000" lnSpcReduction="20000"/>
          </a:bodyPr>
          <a:lstStyle/>
          <a:p>
            <a:pPr marL="0" indent="0" algn="just">
              <a:buNone/>
            </a:pPr>
            <a:r>
              <a:rPr lang="fr-FR" dirty="0" smtClean="0"/>
              <a:t>	En se plaçant du côté du patrimoine, on remarque qu’en 2010, d’après l’INSEE, que : </a:t>
            </a:r>
          </a:p>
          <a:p>
            <a:pPr marL="0" lvl="0" indent="0" algn="just">
              <a:buNone/>
            </a:pPr>
            <a:r>
              <a:rPr lang="fr-FR" b="1" dirty="0" smtClean="0"/>
              <a:t>(18)</a:t>
            </a:r>
            <a:r>
              <a:rPr lang="fr-FR" dirty="0" smtClean="0"/>
              <a:t> les 30% de ménages les plus modestes disposaient d’un patrimoine brut inférieur ou égal  à </a:t>
            </a:r>
            <a:r>
              <a:rPr lang="fr-FR" b="1" i="1" u="sng" dirty="0" smtClean="0"/>
              <a:t>2 700€.</a:t>
            </a:r>
            <a:endParaRPr lang="fr-FR" b="1" i="1" dirty="0" smtClean="0"/>
          </a:p>
          <a:p>
            <a:pPr marL="0" lvl="0" indent="0" algn="just">
              <a:buNone/>
            </a:pPr>
            <a:r>
              <a:rPr lang="fr-FR" b="1" dirty="0" smtClean="0"/>
              <a:t>(19)</a:t>
            </a:r>
            <a:r>
              <a:rPr lang="fr-FR" dirty="0" smtClean="0"/>
              <a:t> les </a:t>
            </a:r>
            <a:r>
              <a:rPr lang="fr-FR" b="1" i="1" u="sng" dirty="0" smtClean="0"/>
              <a:t>10%</a:t>
            </a:r>
            <a:r>
              <a:rPr lang="fr-FR" dirty="0" smtClean="0"/>
              <a:t> des ménages </a:t>
            </a:r>
            <a:r>
              <a:rPr lang="fr-FR" b="1" i="1" u="sng" dirty="0" smtClean="0"/>
              <a:t>les plus modestes </a:t>
            </a:r>
            <a:r>
              <a:rPr lang="fr-FR" dirty="0" smtClean="0"/>
              <a:t>disposaient d’un patrimoine net inférieur ou égal à 1600€ alors que les </a:t>
            </a:r>
            <a:r>
              <a:rPr lang="fr-FR" b="1" i="1" u="sng" dirty="0" smtClean="0"/>
              <a:t>10%</a:t>
            </a:r>
            <a:r>
              <a:rPr lang="fr-FR" dirty="0" smtClean="0"/>
              <a:t> des ménages </a:t>
            </a:r>
            <a:r>
              <a:rPr lang="fr-FR" b="1" i="1" u="sng" dirty="0" smtClean="0"/>
              <a:t>les plus aisés</a:t>
            </a:r>
            <a:r>
              <a:rPr lang="fr-FR" b="1" i="1" dirty="0" smtClean="0"/>
              <a:t> </a:t>
            </a:r>
            <a:r>
              <a:rPr lang="fr-FR" dirty="0" smtClean="0"/>
              <a:t>disposaient d’un patrimoine net supérieur à 501 600€.</a:t>
            </a:r>
          </a:p>
          <a:p>
            <a:pPr marL="0" lvl="0" indent="0" algn="just">
              <a:buNone/>
            </a:pPr>
            <a:r>
              <a:rPr lang="fr-FR" b="1" dirty="0" smtClean="0"/>
              <a:t>(20)</a:t>
            </a:r>
            <a:r>
              <a:rPr lang="fr-FR" dirty="0" smtClean="0"/>
              <a:t> le patrimoine net minimum des 10% de ménages les </a:t>
            </a:r>
            <a:r>
              <a:rPr lang="fr-FR" b="1" i="1" u="sng" dirty="0" smtClean="0"/>
              <a:t>plus aisés</a:t>
            </a:r>
            <a:r>
              <a:rPr lang="fr-FR" b="1" i="1" dirty="0" smtClean="0"/>
              <a:t> </a:t>
            </a:r>
            <a:r>
              <a:rPr lang="fr-FR" dirty="0" smtClean="0"/>
              <a:t>était </a:t>
            </a:r>
            <a:r>
              <a:rPr lang="fr-FR" b="1" i="1" u="sng" dirty="0" smtClean="0"/>
              <a:t>313</a:t>
            </a:r>
            <a:r>
              <a:rPr lang="fr-FR" dirty="0" smtClean="0"/>
              <a:t> fois plus élevé que le patrimoine net maximum des 10% de ménages les</a:t>
            </a:r>
            <a:r>
              <a:rPr lang="fr-FR" u="sng" dirty="0" smtClean="0"/>
              <a:t> </a:t>
            </a:r>
            <a:r>
              <a:rPr lang="fr-FR" b="1" i="1" u="sng" dirty="0" smtClean="0"/>
              <a:t>plus modestes</a:t>
            </a:r>
            <a:r>
              <a:rPr lang="fr-FR" dirty="0" smtClean="0"/>
              <a:t>. </a:t>
            </a:r>
          </a:p>
          <a:p>
            <a:endParaRPr lang="fr-FR" dirty="0"/>
          </a:p>
        </p:txBody>
      </p:sp>
      <p:graphicFrame>
        <p:nvGraphicFramePr>
          <p:cNvPr id="75778" name="Object 2"/>
          <p:cNvGraphicFramePr>
            <a:graphicFrameLocks noChangeAspect="1"/>
          </p:cNvGraphicFramePr>
          <p:nvPr/>
        </p:nvGraphicFramePr>
        <p:xfrm>
          <a:off x="827584" y="1556792"/>
          <a:ext cx="7920880" cy="2376264"/>
        </p:xfrm>
        <a:graphic>
          <a:graphicData uri="http://schemas.openxmlformats.org/presentationml/2006/ole">
            <mc:AlternateContent xmlns:mc="http://schemas.openxmlformats.org/markup-compatibility/2006">
              <mc:Choice xmlns:v="urn:schemas-microsoft-com:vml" Requires="v">
                <p:oleObj spid="_x0000_s75779" name="Document" r:id="rId4" imgW="7075018" imgH="2097234" progId="Word.Document.12">
                  <p:embed/>
                </p:oleObj>
              </mc:Choice>
              <mc:Fallback>
                <p:oleObj name="Document" r:id="rId4" imgW="7075018" imgH="2097234"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556792"/>
                        <a:ext cx="792088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2800" u="sng" dirty="0" smtClean="0"/>
              <a:t>DOCUMENT 9 :</a:t>
            </a:r>
            <a:r>
              <a:rPr lang="fr-FR" sz="2800" dirty="0" smtClean="0"/>
              <a:t> Espérance de vie à 35 ans selon le sexe et la catégorie socioprofessionnelle pour la période 2000-2008</a:t>
            </a:r>
            <a:endParaRPr lang="fr-FR" sz="2800" dirty="0"/>
          </a:p>
        </p:txBody>
      </p:sp>
      <p:sp>
        <p:nvSpPr>
          <p:cNvPr id="3" name="Espace réservé du contenu 2"/>
          <p:cNvSpPr>
            <a:spLocks noGrp="1"/>
          </p:cNvSpPr>
          <p:nvPr>
            <p:ph idx="1"/>
          </p:nvPr>
        </p:nvSpPr>
        <p:spPr>
          <a:xfrm>
            <a:off x="899592" y="3501008"/>
            <a:ext cx="8064896" cy="3168352"/>
          </a:xfrm>
        </p:spPr>
        <p:txBody>
          <a:bodyPr>
            <a:normAutofit fontScale="62500" lnSpcReduction="20000"/>
          </a:bodyPr>
          <a:lstStyle/>
          <a:p>
            <a:pPr marL="0" indent="0" algn="just">
              <a:buNone/>
            </a:pPr>
            <a:r>
              <a:rPr lang="fr-FR" dirty="0" smtClean="0"/>
              <a:t>	Les inégalités ne se mesurent pas uniquement à partir de critères monétaires. En effet, les différences entre individus au sein d’une société peuvent porter sur l’accès à des ressources sociales valorisées comme la santé, le diplôme, les pratiques culturelles ou encore le pouvoir.</a:t>
            </a:r>
          </a:p>
          <a:p>
            <a:pPr marL="0" indent="0" algn="just">
              <a:buNone/>
            </a:pPr>
            <a:r>
              <a:rPr lang="fr-FR" dirty="0" smtClean="0"/>
              <a:t>Par exemple, concernant l’espérance de vie, </a:t>
            </a:r>
            <a:r>
              <a:rPr lang="fr-FR" b="1" dirty="0" smtClean="0"/>
              <a:t>(21)</a:t>
            </a:r>
            <a:r>
              <a:rPr lang="fr-FR" dirty="0" smtClean="0"/>
              <a:t> </a:t>
            </a:r>
            <a:r>
              <a:rPr lang="fr-FR" b="1" i="1" u="sng" dirty="0" smtClean="0"/>
              <a:t>selon l'INSEE, pour la période 2000-2008, en moyenne, à 35 ans, les hommes peuvent espérer vivre 42,8 ans</a:t>
            </a:r>
            <a:r>
              <a:rPr lang="fr-FR" b="1" i="1" dirty="0" smtClean="0"/>
              <a:t> </a:t>
            </a:r>
          </a:p>
          <a:p>
            <a:pPr marL="0" indent="0" algn="just">
              <a:buNone/>
            </a:pPr>
            <a:r>
              <a:rPr lang="fr-FR" dirty="0" smtClean="0"/>
              <a:t>mais </a:t>
            </a:r>
            <a:r>
              <a:rPr lang="fr-FR" b="1" dirty="0" smtClean="0"/>
              <a:t>(22)</a:t>
            </a:r>
            <a:r>
              <a:rPr lang="fr-FR" dirty="0" smtClean="0"/>
              <a:t> les femmes, quelle que soit la catégorie, ont une espérance de vie </a:t>
            </a:r>
            <a:r>
              <a:rPr lang="fr-FR" b="1" i="1" u="sng" dirty="0" smtClean="0"/>
              <a:t>supérieure</a:t>
            </a:r>
            <a:r>
              <a:rPr lang="fr-FR" dirty="0" smtClean="0"/>
              <a:t> aux hommes : </a:t>
            </a:r>
            <a:r>
              <a:rPr lang="fr-FR" b="1" i="1" u="sng" dirty="0" smtClean="0"/>
              <a:t>pour la période 2000-2008, elles peuvent espérer vivre en moyenne 7 ans de plus</a:t>
            </a:r>
            <a:r>
              <a:rPr lang="fr-FR" b="1" i="1" dirty="0" smtClean="0"/>
              <a:t> </a:t>
            </a:r>
            <a:r>
              <a:rPr lang="fr-FR" dirty="0" smtClean="0"/>
              <a:t>que les hommes. </a:t>
            </a:r>
          </a:p>
          <a:p>
            <a:pPr marL="0" indent="0" algn="just">
              <a:buNone/>
            </a:pPr>
            <a:r>
              <a:rPr lang="fr-FR" dirty="0" smtClean="0"/>
              <a:t>	De plus, </a:t>
            </a:r>
            <a:r>
              <a:rPr lang="fr-FR" b="1" dirty="0" smtClean="0"/>
              <a:t>(23)</a:t>
            </a:r>
            <a:r>
              <a:rPr lang="fr-FR" dirty="0" smtClean="0"/>
              <a:t> Les </a:t>
            </a:r>
            <a:r>
              <a:rPr lang="fr-FR" b="1" i="1" u="sng" dirty="0" smtClean="0"/>
              <a:t>cadres </a:t>
            </a:r>
            <a:r>
              <a:rPr lang="fr-FR" dirty="0" smtClean="0"/>
              <a:t>ont une espérance de vie nettement supérieure à celle des autres PCS, alors que les </a:t>
            </a:r>
            <a:r>
              <a:rPr lang="fr-FR" b="1" i="1" u="sng" dirty="0" smtClean="0"/>
              <a:t>ouvriers</a:t>
            </a:r>
            <a:r>
              <a:rPr lang="fr-FR" dirty="0" smtClean="0"/>
              <a:t> sont la PCS avec la plus faible espérance de vie. Ainsi, pour la période 2000-2008, un homme cadre peut espérer vivre en moyenne </a:t>
            </a:r>
            <a:r>
              <a:rPr lang="fr-FR" b="1" i="1" u="sng" dirty="0" smtClean="0"/>
              <a:t>6.3 ans</a:t>
            </a:r>
            <a:r>
              <a:rPr lang="fr-FR" dirty="0" smtClean="0"/>
              <a:t> de plus qu'un homme ouvrier et une femme cadre peut espérer vivre en moyenne </a:t>
            </a:r>
            <a:r>
              <a:rPr lang="fr-FR" b="1" i="1" u="sng" dirty="0" smtClean="0"/>
              <a:t>3 ans </a:t>
            </a:r>
            <a:r>
              <a:rPr lang="fr-FR" dirty="0" smtClean="0"/>
              <a:t>de plus qu’une femme ouvrière au même âge.</a:t>
            </a:r>
            <a:endParaRPr lang="fr-FR" dirty="0"/>
          </a:p>
        </p:txBody>
      </p:sp>
      <p:graphicFrame>
        <p:nvGraphicFramePr>
          <p:cNvPr id="76802" name="Object 2"/>
          <p:cNvGraphicFramePr>
            <a:graphicFrameLocks noChangeAspect="1"/>
          </p:cNvGraphicFramePr>
          <p:nvPr/>
        </p:nvGraphicFramePr>
        <p:xfrm>
          <a:off x="1115616" y="1628800"/>
          <a:ext cx="7560840" cy="1800200"/>
        </p:xfrm>
        <a:graphic>
          <a:graphicData uri="http://schemas.openxmlformats.org/presentationml/2006/ole">
            <mc:AlternateContent xmlns:mc="http://schemas.openxmlformats.org/markup-compatibility/2006">
              <mc:Choice xmlns:v="urn:schemas-microsoft-com:vml" Requires="v">
                <p:oleObj spid="_x0000_s76803" name="Document" r:id="rId4" imgW="7126425" imgH="1817243" progId="Word.Document.12">
                  <p:embed/>
                </p:oleObj>
              </mc:Choice>
              <mc:Fallback>
                <p:oleObj name="Document" r:id="rId4" imgW="7126425" imgH="1817243"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628800"/>
                        <a:ext cx="756084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u="sng" dirty="0" smtClean="0"/>
              <a:t>DOCUMENT 10 :</a:t>
            </a:r>
            <a:r>
              <a:rPr lang="fr-FR" dirty="0" smtClean="0"/>
              <a:t> Pratiques culturelles à l'âge adulte selon la catégorie socioprofessionnelle en 2009 (en %)</a:t>
            </a:r>
            <a:endParaRPr lang="fr-FR" dirty="0"/>
          </a:p>
        </p:txBody>
      </p:sp>
      <p:sp>
        <p:nvSpPr>
          <p:cNvPr id="3" name="Espace réservé du contenu 2"/>
          <p:cNvSpPr>
            <a:spLocks noGrp="1"/>
          </p:cNvSpPr>
          <p:nvPr>
            <p:ph idx="1"/>
          </p:nvPr>
        </p:nvSpPr>
        <p:spPr>
          <a:xfrm>
            <a:off x="971600" y="3933056"/>
            <a:ext cx="7632848" cy="2808312"/>
          </a:xfrm>
        </p:spPr>
        <p:txBody>
          <a:bodyPr>
            <a:normAutofit fontScale="55000" lnSpcReduction="20000"/>
          </a:bodyPr>
          <a:lstStyle/>
          <a:p>
            <a:pPr marL="0" indent="0" algn="just">
              <a:buNone/>
            </a:pPr>
            <a:r>
              <a:rPr lang="fr-FR" dirty="0" smtClean="0"/>
              <a:t>	Par ailleurs, </a:t>
            </a:r>
            <a:r>
              <a:rPr lang="fr-FR" b="1" dirty="0" smtClean="0"/>
              <a:t>(24)</a:t>
            </a:r>
            <a:r>
              <a:rPr lang="fr-FR" dirty="0" smtClean="0"/>
              <a:t> en matière de pratiques culturelles, les disparités sont particulièrement marquées entre les </a:t>
            </a:r>
            <a:r>
              <a:rPr lang="fr-FR" b="1" i="1" u="sng" dirty="0" smtClean="0"/>
              <a:t>cadres</a:t>
            </a:r>
            <a:r>
              <a:rPr lang="fr-FR" b="1" i="1" dirty="0" smtClean="0"/>
              <a:t> </a:t>
            </a:r>
            <a:r>
              <a:rPr lang="fr-FR" dirty="0" smtClean="0"/>
              <a:t>et les </a:t>
            </a:r>
            <a:r>
              <a:rPr lang="fr-FR" b="1" i="1" u="sng" dirty="0" smtClean="0"/>
              <a:t>ouvriers</a:t>
            </a:r>
            <a:r>
              <a:rPr lang="fr-FR" b="1" i="1" dirty="0" smtClean="0"/>
              <a:t>,</a:t>
            </a:r>
            <a:r>
              <a:rPr lang="fr-FR" dirty="0" smtClean="0"/>
              <a:t> en particulier pour la fréquentation des théâtres ou concerts et des musées ou expositions. En effet, en 2009, au cours des 12 derniers mois, sur 100 CPIS en moyenne </a:t>
            </a:r>
            <a:r>
              <a:rPr lang="fr-FR" b="1" i="1" u="sng" dirty="0" smtClean="0"/>
              <a:t>70</a:t>
            </a:r>
            <a:r>
              <a:rPr lang="fr-FR" dirty="0" smtClean="0"/>
              <a:t> sont allés au moins une fois au musée ou à une exposition et 61 sont allés au moins une fois au théâtre ou à un concert alors que seulement 20% des </a:t>
            </a:r>
            <a:r>
              <a:rPr lang="fr-FR" b="1" i="1" u="sng" dirty="0" smtClean="0"/>
              <a:t>ouvriers</a:t>
            </a:r>
            <a:r>
              <a:rPr lang="fr-FR" dirty="0" smtClean="0"/>
              <a:t> ont assisté au moins une fois à une représentation théâtrale ou à un concert ou sont allés au moins une fois au musée ou à une exposition. Par ailleurs, si l’écart entre les </a:t>
            </a:r>
            <a:r>
              <a:rPr lang="fr-FR" b="1" i="1" u="sng" dirty="0" smtClean="0"/>
              <a:t>ouvriers</a:t>
            </a:r>
            <a:r>
              <a:rPr lang="fr-FR" u="sng" dirty="0" smtClean="0"/>
              <a:t> </a:t>
            </a:r>
            <a:r>
              <a:rPr lang="fr-FR" dirty="0" smtClean="0"/>
              <a:t>et les </a:t>
            </a:r>
            <a:r>
              <a:rPr lang="fr-FR" b="1" i="1" u="sng" dirty="0" smtClean="0"/>
              <a:t>cadres</a:t>
            </a:r>
            <a:r>
              <a:rPr lang="fr-FR" b="1" i="1" dirty="0" smtClean="0"/>
              <a:t> </a:t>
            </a:r>
            <a:r>
              <a:rPr lang="fr-FR" dirty="0" smtClean="0"/>
              <a:t>en matière de fréquentation des cinémas est moins marqué, il est loin d’être négligeable puisqu’en 2009, au cours des 12 derniers mois, 80% des </a:t>
            </a:r>
            <a:r>
              <a:rPr lang="fr-FR" b="1" i="1" u="sng" dirty="0" smtClean="0"/>
              <a:t>cadres</a:t>
            </a:r>
            <a:r>
              <a:rPr lang="fr-FR" u="sng" dirty="0" smtClean="0"/>
              <a:t> </a:t>
            </a:r>
            <a:r>
              <a:rPr lang="fr-FR" dirty="0" smtClean="0"/>
              <a:t>sont allés au moins une fois au cinéma contre 47% des </a:t>
            </a:r>
            <a:r>
              <a:rPr lang="fr-FR" u="sng" dirty="0" smtClean="0"/>
              <a:t>ouvriers</a:t>
            </a:r>
            <a:r>
              <a:rPr lang="fr-FR" dirty="0" smtClean="0"/>
              <a:t>. </a:t>
            </a:r>
          </a:p>
          <a:p>
            <a:pPr marL="0" indent="0" algn="just">
              <a:buNone/>
            </a:pPr>
            <a:r>
              <a:rPr lang="fr-FR" dirty="0" smtClean="0"/>
              <a:t>Enfin, </a:t>
            </a:r>
            <a:r>
              <a:rPr lang="fr-FR" b="1" dirty="0" smtClean="0"/>
              <a:t>(25)</a:t>
            </a:r>
            <a:r>
              <a:rPr lang="fr-FR" dirty="0" smtClean="0"/>
              <a:t> à mesure que l’on s’élève dans les niveaux études, la proportion d’élèves des catégories sociales les moins favorisées </a:t>
            </a:r>
            <a:r>
              <a:rPr lang="fr-FR" b="1" i="1" u="sng" dirty="0" smtClean="0"/>
              <a:t>diminue</a:t>
            </a:r>
            <a:r>
              <a:rPr lang="fr-FR" dirty="0" smtClean="0"/>
              <a:t>. En 1995,  alors que les enfants d’ouvriers, d’inactifs et d’employés représentaient </a:t>
            </a:r>
            <a:r>
              <a:rPr lang="fr-FR" b="1" i="1" u="sng" dirty="0" smtClean="0"/>
              <a:t>56%</a:t>
            </a:r>
            <a:r>
              <a:rPr lang="fr-FR" dirty="0" smtClean="0"/>
              <a:t> des élèves de sixième, ils ne représentent plus que </a:t>
            </a:r>
            <a:r>
              <a:rPr lang="fr-FR" b="1" i="1" u="sng" dirty="0" smtClean="0"/>
              <a:t>16%</a:t>
            </a:r>
            <a:r>
              <a:rPr lang="fr-FR" dirty="0" smtClean="0"/>
              <a:t> des élèves en classes préparatoires aux grandes écoles en 2002 et </a:t>
            </a:r>
            <a:r>
              <a:rPr lang="fr-FR" b="1" i="1" u="sng" dirty="0" smtClean="0"/>
              <a:t>24 %</a:t>
            </a:r>
            <a:r>
              <a:rPr lang="fr-FR" dirty="0" smtClean="0"/>
              <a:t> des titulaires d’un diplôme de niveau bac+5. A l’inverse, </a:t>
            </a:r>
            <a:r>
              <a:rPr lang="fr-FR" b="1" i="1" u="sng" dirty="0" smtClean="0"/>
              <a:t>55%</a:t>
            </a:r>
            <a:r>
              <a:rPr lang="fr-FR" dirty="0" smtClean="0"/>
              <a:t> des élèves en classes préparatoires aux grandes écoles en 2002 et </a:t>
            </a:r>
            <a:r>
              <a:rPr lang="fr-FR" b="1" i="1" u="sng" dirty="0" smtClean="0"/>
              <a:t>42%</a:t>
            </a:r>
            <a:r>
              <a:rPr lang="fr-FR" b="1" i="1" dirty="0" smtClean="0"/>
              <a:t> </a:t>
            </a:r>
            <a:r>
              <a:rPr lang="fr-FR" dirty="0" smtClean="0"/>
              <a:t>des titulaires d’un diplôme de niveau bac+5 ont des parents cadres ou exerçant une profession libérale, alors que ces  enfants ne représentaient que </a:t>
            </a:r>
            <a:r>
              <a:rPr lang="fr-FR" b="1" i="1" u="sng" dirty="0" smtClean="0"/>
              <a:t>16 %</a:t>
            </a:r>
            <a:r>
              <a:rPr lang="fr-FR" dirty="0" smtClean="0"/>
              <a:t> des élèves de sixième en 1995. </a:t>
            </a:r>
          </a:p>
          <a:p>
            <a:endParaRPr lang="fr-FR" dirty="0"/>
          </a:p>
        </p:txBody>
      </p:sp>
      <p:graphicFrame>
        <p:nvGraphicFramePr>
          <p:cNvPr id="77826" name="Object 2"/>
          <p:cNvGraphicFramePr>
            <a:graphicFrameLocks noChangeAspect="1"/>
          </p:cNvGraphicFramePr>
          <p:nvPr/>
        </p:nvGraphicFramePr>
        <p:xfrm>
          <a:off x="971600" y="1700808"/>
          <a:ext cx="7632848" cy="2141537"/>
        </p:xfrm>
        <a:graphic>
          <a:graphicData uri="http://schemas.openxmlformats.org/presentationml/2006/ole">
            <mc:AlternateContent xmlns:mc="http://schemas.openxmlformats.org/markup-compatibility/2006">
              <mc:Choice xmlns:v="urn:schemas-microsoft-com:vml" Requires="v">
                <p:oleObj spid="_x0000_s77827" name="Document" r:id="rId4" imgW="7123549" imgH="2142162" progId="Word.Document.12">
                  <p:embed/>
                </p:oleObj>
              </mc:Choice>
              <mc:Fallback>
                <p:oleObj name="Document" r:id="rId4" imgW="7123549" imgH="2142162"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700808"/>
                        <a:ext cx="7632848"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a:bodyPr>
          <a:lstStyle/>
          <a:p>
            <a:pPr marL="0" indent="0" algn="ctr">
              <a:buNone/>
            </a:pPr>
            <a:endParaRPr lang="fr-FR" b="1" dirty="0" smtClean="0">
              <a:sym typeface="Webdings"/>
            </a:endParaRPr>
          </a:p>
          <a:p>
            <a:pPr marL="0" indent="0" algn="ctr">
              <a:buNone/>
            </a:pPr>
            <a:endParaRPr lang="fr-FR" b="1" dirty="0" smtClean="0">
              <a:sym typeface="Webdings"/>
            </a:endParaRPr>
          </a:p>
          <a:p>
            <a:pPr algn="ctr">
              <a:buNone/>
            </a:pPr>
            <a:r>
              <a:rPr lang="fr-FR" b="1" dirty="0" smtClean="0">
                <a:sym typeface="Webdings"/>
              </a:rPr>
              <a:t></a:t>
            </a:r>
            <a:r>
              <a:rPr lang="fr-FR" b="1" dirty="0" smtClean="0"/>
              <a:t>Inégalités sociales</a:t>
            </a:r>
            <a:endParaRPr lang="fr-FR" i="1" dirty="0"/>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u="sng" dirty="0" smtClean="0"/>
              <a:t>DOCUMENT 11 :</a:t>
            </a:r>
            <a:r>
              <a:rPr lang="fr-FR" dirty="0" smtClean="0"/>
              <a:t> Inégalités de revenu et inégalités de patrimoine</a:t>
            </a:r>
            <a:endParaRPr lang="fr-FR" dirty="0"/>
          </a:p>
        </p:txBody>
      </p:sp>
      <p:sp>
        <p:nvSpPr>
          <p:cNvPr id="3" name="Espace réservé du contenu 2"/>
          <p:cNvSpPr>
            <a:spLocks noGrp="1"/>
          </p:cNvSpPr>
          <p:nvPr>
            <p:ph idx="1"/>
          </p:nvPr>
        </p:nvSpPr>
        <p:spPr>
          <a:xfrm>
            <a:off x="971600" y="1981201"/>
            <a:ext cx="7776863" cy="4544143"/>
          </a:xfrm>
        </p:spPr>
        <p:txBody>
          <a:bodyPr>
            <a:normAutofit lnSpcReduction="10000"/>
          </a:bodyPr>
          <a:lstStyle/>
          <a:p>
            <a:pPr marL="0" indent="0" algn="just">
              <a:buNone/>
            </a:pPr>
            <a:r>
              <a:rPr lang="fr-FR" b="1" dirty="0" smtClean="0"/>
              <a:t>(26)	</a:t>
            </a:r>
            <a:r>
              <a:rPr lang="fr-FR" dirty="0" smtClean="0"/>
              <a:t>Les inégalités de revenu jouent un rôle prépondérant pour expliquer les inégalités de patrimoine. En effet, les ménages forment un patrimoine en épargnant une fraction de leurs revenus. Aussi, plus les revenus sont distribués de façon inégalitaire, plus les montants épargnés par les ménages diffèrent ce qui se traduit par des disparités de patrimoine de grande ampleur. Ces écarts de patrimoine renforcent à leur tour les inégalités de revenu puisque la détention d’un patrimoine est génératrice de revenus (revenus du patrimoine ou de la propriété). Et ainsi de suite…</a:t>
            </a:r>
          </a:p>
          <a:p>
            <a:pPr marL="0" indent="0" algn="just">
              <a:buNone/>
            </a:pPr>
            <a:r>
              <a:rPr lang="fr-FR" b="1" dirty="0" smtClean="0"/>
              <a:t>(27)</a:t>
            </a:r>
            <a:r>
              <a:rPr lang="fr-FR" dirty="0" smtClean="0"/>
              <a:t>	</a:t>
            </a:r>
            <a:r>
              <a:rPr lang="fr-FR" b="1" u="sng" dirty="0" smtClean="0"/>
              <a:t>Processus cumulatif</a:t>
            </a:r>
            <a:r>
              <a:rPr lang="fr-FR" b="1" dirty="0" smtClean="0"/>
              <a:t> : </a:t>
            </a:r>
            <a:r>
              <a:rPr lang="fr-FR" dirty="0" smtClean="0"/>
              <a:t>Inégalités de revenus </a:t>
            </a:r>
            <a:r>
              <a:rPr lang="fr-FR" dirty="0" smtClean="0">
                <a:sym typeface="Wingdings"/>
              </a:rPr>
              <a:t></a:t>
            </a:r>
            <a:r>
              <a:rPr lang="fr-FR" dirty="0" smtClean="0"/>
              <a:t> Inégalités dans faculté à se constituer un patrimoine </a:t>
            </a:r>
            <a:r>
              <a:rPr lang="fr-FR" dirty="0" smtClean="0">
                <a:sym typeface="Wingdings"/>
              </a:rPr>
              <a:t></a:t>
            </a:r>
            <a:r>
              <a:rPr lang="fr-FR" dirty="0" smtClean="0"/>
              <a:t> Inégalités de patrimoine </a:t>
            </a:r>
            <a:r>
              <a:rPr lang="fr-FR" dirty="0" smtClean="0">
                <a:sym typeface="Wingdings"/>
              </a:rPr>
              <a:t></a:t>
            </a:r>
            <a:r>
              <a:rPr lang="fr-FR" dirty="0" smtClean="0"/>
              <a:t> Inégalités de revenus </a:t>
            </a:r>
            <a:r>
              <a:rPr lang="fr-FR" dirty="0" smtClean="0">
                <a:sym typeface="Wingdings"/>
              </a:rPr>
              <a:t></a:t>
            </a:r>
            <a:r>
              <a:rPr lang="fr-FR" dirty="0" smtClean="0"/>
              <a:t> etc.</a:t>
            </a:r>
          </a:p>
          <a:p>
            <a:pPr marL="0" indent="0" algn="just">
              <a:buNone/>
            </a:pP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u="sng" dirty="0" smtClean="0"/>
              <a:t>DOCUMENT 12 :</a:t>
            </a:r>
            <a:r>
              <a:rPr lang="fr-FR" dirty="0" smtClean="0"/>
              <a:t> Le cumul des inégalités</a:t>
            </a:r>
            <a:endParaRPr lang="fr-FR" dirty="0"/>
          </a:p>
        </p:txBody>
      </p:sp>
      <p:graphicFrame>
        <p:nvGraphicFramePr>
          <p:cNvPr id="78850" name="Object 2"/>
          <p:cNvGraphicFramePr>
            <a:graphicFrameLocks noChangeAspect="1"/>
          </p:cNvGraphicFramePr>
          <p:nvPr/>
        </p:nvGraphicFramePr>
        <p:xfrm>
          <a:off x="1043608" y="1772816"/>
          <a:ext cx="7632848" cy="4968552"/>
        </p:xfrm>
        <a:graphic>
          <a:graphicData uri="http://schemas.openxmlformats.org/presentationml/2006/ole">
            <mc:AlternateContent xmlns:mc="http://schemas.openxmlformats.org/markup-compatibility/2006">
              <mc:Choice xmlns:v="urn:schemas-microsoft-com:vml" Requires="v">
                <p:oleObj spid="_x0000_s78851" name="Document" r:id="rId4" imgW="7167047" imgH="4336440" progId="Word.Document.12">
                  <p:embed/>
                </p:oleObj>
              </mc:Choice>
              <mc:Fallback>
                <p:oleObj name="Document" r:id="rId4" imgW="7167047" imgH="4336440"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772816"/>
                        <a:ext cx="763284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1475656" y="2420888"/>
            <a:ext cx="20162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627784" y="4941168"/>
            <a:ext cx="86409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652120" y="4869160"/>
            <a:ext cx="1152128"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smtClean="0"/>
              <a:t>DOCUMENT 12 :</a:t>
            </a:r>
            <a:r>
              <a:rPr lang="fr-FR" dirty="0" smtClean="0"/>
              <a:t> Le cumul des inégalités</a:t>
            </a:r>
            <a:endParaRPr lang="fr-FR" dirty="0"/>
          </a:p>
        </p:txBody>
      </p:sp>
      <p:sp>
        <p:nvSpPr>
          <p:cNvPr id="3" name="Espace réservé du contenu 2"/>
          <p:cNvSpPr>
            <a:spLocks noGrp="1"/>
          </p:cNvSpPr>
          <p:nvPr>
            <p:ph idx="1"/>
          </p:nvPr>
        </p:nvSpPr>
        <p:spPr>
          <a:xfrm>
            <a:off x="1142107" y="1981201"/>
            <a:ext cx="7374270" cy="4688159"/>
          </a:xfrm>
        </p:spPr>
        <p:txBody>
          <a:bodyPr>
            <a:normAutofit fontScale="62500" lnSpcReduction="20000"/>
          </a:bodyPr>
          <a:lstStyle/>
          <a:p>
            <a:pPr marL="0" indent="0" algn="just">
              <a:buNone/>
            </a:pPr>
            <a:r>
              <a:rPr lang="fr-FR" dirty="0" smtClean="0"/>
              <a:t>	Parler de système des inégalités implique de montrer que les différentes inégalités interagissent, qu’elles sont mutuellement causes et effets les unes des autres.</a:t>
            </a:r>
          </a:p>
          <a:p>
            <a:pPr marL="0" indent="0" algn="just">
              <a:lnSpc>
                <a:spcPct val="120000"/>
              </a:lnSpc>
              <a:spcBef>
                <a:spcPts val="0"/>
              </a:spcBef>
              <a:buNone/>
            </a:pPr>
            <a:r>
              <a:rPr lang="fr-FR" dirty="0" smtClean="0"/>
              <a:t>    	Ainsi, les inégalités sociales face à la santé renvoient aux inégalités de conditions de travail (pénibles ou non par exemple) mais aussi aux inégalités de revenus (capacité ou non à avoir une bonne complémentaire santé par exemple), de niveaux de formation scolaire (la propension à avoir des comportements préventifs est plus forte chez les plus diplômés par exemple), de conditions de logement (logement sain ou insalubre par exemple), etc. </a:t>
            </a:r>
          </a:p>
          <a:p>
            <a:pPr marL="0" indent="0" algn="just">
              <a:lnSpc>
                <a:spcPct val="120000"/>
              </a:lnSpc>
              <a:spcBef>
                <a:spcPts val="0"/>
              </a:spcBef>
              <a:buNone/>
            </a:pPr>
            <a:r>
              <a:rPr lang="fr-FR" dirty="0" smtClean="0"/>
              <a:t>	Inversement des inégalités de conditions de logement entrainent non seulement des inégalités face à la santé mais aussi face à la réussite scolaire pour les enfants (par exemple, la surface du logement détermine la possibilité pour un enfant de disposer de sa propre chambre et celle-ci détermine la qualité des conditions dans lesquelles il fait ses devoirs) ou encore face à l’accès aux équipements collectifs culturels et de loisirs (équipements très développés dans les centres des grandes villes et beaucoup moins à la périphérie de celles-ci par exemple), etc. </a:t>
            </a:r>
          </a:p>
          <a:p>
            <a:pPr marL="0" indent="0" algn="just">
              <a:lnSpc>
                <a:spcPct val="120000"/>
              </a:lnSpc>
              <a:spcBef>
                <a:spcPts val="0"/>
              </a:spcBef>
              <a:buNone/>
            </a:pPr>
            <a:r>
              <a:rPr lang="fr-FR" dirty="0" smtClean="0"/>
              <a:t>	Par ailleurs, ces inégalités d’accès aux équipements collectifs culturels sont l’origine d’inégalités des chances de réussite scolaire pour les enfants. </a:t>
            </a:r>
          </a:p>
          <a:p>
            <a:pPr marL="0" indent="0" algn="just">
              <a:lnSpc>
                <a:spcPct val="120000"/>
              </a:lnSpc>
              <a:spcBef>
                <a:spcPts val="0"/>
              </a:spcBef>
              <a:buNone/>
            </a:pPr>
            <a:r>
              <a:rPr lang="fr-FR" dirty="0" smtClean="0"/>
              <a:t>	Autrement dit, être victime (respectivement bénéficiaire) d’une inégalité sociale accroît le risque (respectivement la chance) d’être victime (respectivement bénéficiaire) d’autres inégalités sociales.</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Introduction – Différences ou inégalités ?</a:t>
            </a:r>
            <a:endParaRPr lang="fr-FR" dirty="0"/>
          </a:p>
        </p:txBody>
      </p:sp>
      <p:sp>
        <p:nvSpPr>
          <p:cNvPr id="3" name="Espace réservé du contenu 2"/>
          <p:cNvSpPr>
            <a:spLocks noGrp="1"/>
          </p:cNvSpPr>
          <p:nvPr>
            <p:ph idx="1"/>
          </p:nvPr>
        </p:nvSpPr>
        <p:spPr>
          <a:xfrm>
            <a:off x="1142107" y="4437112"/>
            <a:ext cx="7374270" cy="2160240"/>
          </a:xfrm>
        </p:spPr>
        <p:txBody>
          <a:bodyPr>
            <a:normAutofit fontScale="62500" lnSpcReduction="20000"/>
          </a:bodyPr>
          <a:lstStyle/>
          <a:p>
            <a:r>
              <a:rPr lang="fr-FR" dirty="0" smtClean="0"/>
              <a:t>Dans la société française actuelle, avoir des cheveux courts ou des cheveux longs ou encore avoir des cheveux châtains ou des cheveux roux n’offre pas d’avantage particulier à une femme. </a:t>
            </a:r>
            <a:r>
              <a:rPr lang="fr-FR" b="1" u="sng" dirty="0" smtClean="0"/>
              <a:t>Autrement dit, la longueur des cheveux ou la couleur des cheveux ne sont  pas des ressources socialement valorisées.</a:t>
            </a:r>
            <a:r>
              <a:rPr lang="fr-FR" dirty="0" smtClean="0"/>
              <a:t> Ce sont seulement des </a:t>
            </a:r>
            <a:r>
              <a:rPr lang="fr-FR" b="1" u="sng" dirty="0" smtClean="0"/>
              <a:t>différences c’est-à-dire des distinctions entre des individus.  </a:t>
            </a:r>
          </a:p>
          <a:p>
            <a:pPr algn="just"/>
            <a:r>
              <a:rPr lang="fr-FR" dirty="0" smtClean="0"/>
              <a:t>En revanche, être propriétaire d’un appartement et disposer d’un salaire mensuel net de 4580€ rendent la situation de Sophie plus avantageuse que celle de Nathalie qui est seulement locataire de son appartement et qui dispose d’un salaire mensuel net de 1850€.  </a:t>
            </a:r>
            <a:r>
              <a:rPr lang="fr-FR" b="1" u="sng" dirty="0" smtClean="0"/>
              <a:t>Autrement dit, les différences de salaires ou les différences de statut par rapport au logement (propriétaire ou locataire) constituent des inégalités car elles concernent l’accès à des ressources socialement valorisées.</a:t>
            </a:r>
            <a:r>
              <a:rPr lang="fr-FR" dirty="0" smtClean="0"/>
              <a:t> </a:t>
            </a:r>
          </a:p>
          <a:p>
            <a:endParaRPr lang="fr-FR" dirty="0"/>
          </a:p>
        </p:txBody>
      </p:sp>
      <p:sp>
        <p:nvSpPr>
          <p:cNvPr id="5" name="Espace réservé du texte 2"/>
          <p:cNvSpPr txBox="1">
            <a:spLocks/>
          </p:cNvSpPr>
          <p:nvPr/>
        </p:nvSpPr>
        <p:spPr>
          <a:xfrm>
            <a:off x="1187624" y="3573016"/>
            <a:ext cx="3682694" cy="792088"/>
          </a:xfrm>
          <a:prstGeom prst="rect">
            <a:avLst/>
          </a:prstGeom>
        </p:spPr>
        <p:txBody>
          <a:bodyPr vert="horz" lIns="91440" tIns="45720" rIns="91440" bIns="45720" rtlCol="0">
            <a:normAutofit/>
          </a:bodyPr>
          <a:lstStyle/>
          <a:p>
            <a:pPr marL="223838" marR="0" lvl="0" indent="-223838" algn="just" defTabSz="914400" rtl="0" eaLnBrk="1" fontAlgn="auto" latinLnBrk="0" hangingPunct="1">
              <a:lnSpc>
                <a:spcPct val="120000"/>
              </a:lnSpc>
              <a:spcAft>
                <a:spcPts val="0"/>
              </a:spcAft>
              <a:buClr>
                <a:schemeClr val="tx1">
                  <a:lumMod val="50000"/>
                  <a:lumOff val="50000"/>
                </a:schemeClr>
              </a:buClr>
              <a:buSzPct val="80000"/>
              <a:buFont typeface="Arial" pitchFamily="34" charset="0"/>
              <a:buChar char="•"/>
              <a:tabLst/>
              <a:defRPr/>
            </a:pPr>
            <a:r>
              <a:rPr kumimoji="0" lang="fr-FR" sz="1200" b="1" i="0" u="none" strike="noStrike" kern="1200" cap="none" spc="0" normalizeH="0" baseline="0" noProof="0" dirty="0" smtClean="0">
                <a:ln>
                  <a:noFill/>
                </a:ln>
                <a:solidFill>
                  <a:schemeClr val="tx1"/>
                </a:solidFill>
                <a:effectLst/>
                <a:uLnTx/>
                <a:uFillTx/>
                <a:latin typeface="+mn-lt"/>
                <a:ea typeface="+mn-ea"/>
                <a:cs typeface="+mn-cs"/>
              </a:rPr>
              <a:t>Sophie, cheveux courts et châtains</a:t>
            </a:r>
          </a:p>
          <a:p>
            <a:pPr marL="223838" marR="0" lvl="0" indent="-223838" algn="just" defTabSz="914400" rtl="0" eaLnBrk="1" fontAlgn="auto" latinLnBrk="0" hangingPunct="1">
              <a:lnSpc>
                <a:spcPct val="120000"/>
              </a:lnSpc>
              <a:spcAft>
                <a:spcPts val="0"/>
              </a:spcAft>
              <a:buClr>
                <a:schemeClr val="tx1">
                  <a:lumMod val="50000"/>
                  <a:lumOff val="50000"/>
                </a:schemeClr>
              </a:buClr>
              <a:buSzPct val="80000"/>
              <a:buFont typeface="Arial" pitchFamily="34" charset="0"/>
              <a:buChar char="•"/>
              <a:tabLst/>
              <a:defRPr/>
            </a:pPr>
            <a:r>
              <a:rPr kumimoji="0" lang="fr-FR" sz="1200" b="1" i="0" u="none" strike="noStrike" kern="1200" cap="none" spc="0" normalizeH="0" baseline="0" noProof="0" dirty="0" smtClean="0">
                <a:ln>
                  <a:noFill/>
                </a:ln>
                <a:solidFill>
                  <a:schemeClr val="tx1"/>
                </a:solidFill>
                <a:effectLst/>
                <a:uLnTx/>
                <a:uFillTx/>
                <a:latin typeface="+mn-lt"/>
                <a:ea typeface="+mn-ea"/>
                <a:cs typeface="+mn-cs"/>
              </a:rPr>
              <a:t>Propriétaire d’un appartement de 120 m</a:t>
            </a:r>
            <a:r>
              <a:rPr kumimoji="0" lang="fr-FR" sz="1200" b="1" i="0" u="none" strike="noStrike" kern="1200" cap="none" spc="0" normalizeH="0" baseline="30000" noProof="0" dirty="0" smtClean="0">
                <a:ln>
                  <a:noFill/>
                </a:ln>
                <a:solidFill>
                  <a:schemeClr val="tx1"/>
                </a:solidFill>
                <a:effectLst/>
                <a:uLnTx/>
                <a:uFillTx/>
                <a:latin typeface="+mn-lt"/>
                <a:ea typeface="+mn-ea"/>
                <a:cs typeface="+mn-cs"/>
              </a:rPr>
              <a:t>2</a:t>
            </a:r>
          </a:p>
          <a:p>
            <a:pPr marL="223838" marR="0" lvl="0" indent="-223838" algn="just" defTabSz="914400" rtl="0" eaLnBrk="1" fontAlgn="auto" latinLnBrk="0" hangingPunct="1">
              <a:lnSpc>
                <a:spcPct val="120000"/>
              </a:lnSpc>
              <a:spcAft>
                <a:spcPts val="0"/>
              </a:spcAft>
              <a:buClr>
                <a:schemeClr val="tx1">
                  <a:lumMod val="50000"/>
                  <a:lumOff val="50000"/>
                </a:schemeClr>
              </a:buClr>
              <a:buSzPct val="80000"/>
              <a:buFont typeface="Arial" pitchFamily="34" charset="0"/>
              <a:buChar char="•"/>
              <a:tabLst/>
              <a:defRPr/>
            </a:pPr>
            <a:r>
              <a:rPr kumimoji="0" lang="fr-FR" sz="1200" b="1" i="0" u="none" strike="noStrike" kern="1200" cap="none" spc="0" normalizeH="0" baseline="0" noProof="0" dirty="0" smtClean="0">
                <a:ln>
                  <a:noFill/>
                </a:ln>
                <a:solidFill>
                  <a:schemeClr val="tx1"/>
                </a:solidFill>
                <a:effectLst/>
                <a:uLnTx/>
                <a:uFillTx/>
                <a:latin typeface="+mn-lt"/>
                <a:ea typeface="+mn-ea"/>
                <a:cs typeface="+mn-cs"/>
              </a:rPr>
              <a:t>Salaire mensuel net: 4580€</a:t>
            </a:r>
            <a:endParaRPr kumimoji="0" lang="fr-FR"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Espace réservé du texte 4"/>
          <p:cNvSpPr txBox="1">
            <a:spLocks/>
          </p:cNvSpPr>
          <p:nvPr/>
        </p:nvSpPr>
        <p:spPr>
          <a:xfrm>
            <a:off x="4788024" y="3573017"/>
            <a:ext cx="3824929" cy="792088"/>
          </a:xfrm>
          <a:prstGeom prst="rect">
            <a:avLst/>
          </a:prstGeom>
        </p:spPr>
        <p:txBody>
          <a:bodyPr/>
          <a:lstStyle/>
          <a:p>
            <a:pPr marL="223838" marR="0" lvl="0" indent="-223838" algn="just" defTabSz="914400" rtl="0" eaLnBrk="1" fontAlgn="auto" latinLnBrk="0" hangingPunct="1">
              <a:spcAft>
                <a:spcPts val="0"/>
              </a:spcAft>
              <a:buClr>
                <a:schemeClr val="tx1">
                  <a:lumMod val="50000"/>
                  <a:lumOff val="50000"/>
                </a:schemeClr>
              </a:buClr>
              <a:buSzPct val="80000"/>
              <a:buFont typeface="Arial" pitchFamily="34" charset="0"/>
              <a:buChar char="•"/>
              <a:tabLst/>
              <a:defRPr/>
            </a:pPr>
            <a:r>
              <a:rPr kumimoji="0" lang="fr-FR" sz="1200" b="1" i="0" u="none" strike="noStrike" kern="1200" cap="none" spc="0" normalizeH="0" baseline="0" noProof="0" dirty="0" smtClean="0">
                <a:ln>
                  <a:noFill/>
                </a:ln>
                <a:solidFill>
                  <a:schemeClr val="tx1"/>
                </a:solidFill>
                <a:effectLst/>
                <a:uLnTx/>
                <a:uFillTx/>
                <a:latin typeface="+mn-lt"/>
                <a:ea typeface="+mn-ea"/>
                <a:cs typeface="+mn-cs"/>
              </a:rPr>
              <a:t>Nathalie, cheveux longs et roux</a:t>
            </a:r>
          </a:p>
          <a:p>
            <a:pPr marL="223838" marR="0" lvl="0" indent="-223838" algn="just" defTabSz="914400" rtl="0" eaLnBrk="1" fontAlgn="auto" latinLnBrk="0" hangingPunct="1">
              <a:spcAft>
                <a:spcPts val="0"/>
              </a:spcAft>
              <a:buClr>
                <a:schemeClr val="tx1">
                  <a:lumMod val="50000"/>
                  <a:lumOff val="50000"/>
                </a:schemeClr>
              </a:buClr>
              <a:buSzPct val="80000"/>
              <a:buFont typeface="Arial" pitchFamily="34" charset="0"/>
              <a:buChar char="•"/>
              <a:tabLst/>
              <a:defRPr/>
            </a:pPr>
            <a:r>
              <a:rPr kumimoji="0" lang="fr-FR" sz="1200" b="1" i="0" u="none" strike="noStrike" kern="1200" cap="none" spc="0" normalizeH="0" baseline="0" noProof="0" dirty="0" smtClean="0">
                <a:ln>
                  <a:noFill/>
                </a:ln>
                <a:solidFill>
                  <a:schemeClr val="tx1"/>
                </a:solidFill>
                <a:effectLst/>
                <a:uLnTx/>
                <a:uFillTx/>
                <a:latin typeface="+mn-lt"/>
                <a:ea typeface="+mn-ea"/>
                <a:cs typeface="+mn-cs"/>
              </a:rPr>
              <a:t>Locataire d’un appartement de 45m</a:t>
            </a:r>
            <a:r>
              <a:rPr kumimoji="0" lang="fr-FR" sz="1200" b="1" i="0" u="none" strike="noStrike" kern="1200" cap="none" spc="0" normalizeH="0" baseline="30000" noProof="0" dirty="0" smtClean="0">
                <a:ln>
                  <a:noFill/>
                </a:ln>
                <a:solidFill>
                  <a:schemeClr val="tx1"/>
                </a:solidFill>
                <a:effectLst/>
                <a:uLnTx/>
                <a:uFillTx/>
                <a:latin typeface="+mn-lt"/>
                <a:ea typeface="+mn-ea"/>
                <a:cs typeface="+mn-cs"/>
              </a:rPr>
              <a:t>2</a:t>
            </a:r>
          </a:p>
          <a:p>
            <a:pPr marL="223838" marR="0" lvl="0" indent="-223838" algn="just" defTabSz="914400" rtl="0" eaLnBrk="1" fontAlgn="auto" latinLnBrk="0" hangingPunct="1">
              <a:spcAft>
                <a:spcPts val="0"/>
              </a:spcAft>
              <a:buClr>
                <a:schemeClr val="tx1">
                  <a:lumMod val="50000"/>
                  <a:lumOff val="50000"/>
                </a:schemeClr>
              </a:buClr>
              <a:buSzPct val="80000"/>
              <a:buFont typeface="Arial" pitchFamily="34" charset="0"/>
              <a:buChar char="•"/>
              <a:tabLst/>
              <a:defRPr/>
            </a:pPr>
            <a:r>
              <a:rPr kumimoji="0" lang="fr-FR" sz="1200" b="1" i="0" u="none" strike="noStrike" kern="1200" cap="none" spc="0" normalizeH="0" baseline="0" noProof="0" dirty="0" smtClean="0">
                <a:ln>
                  <a:noFill/>
                </a:ln>
                <a:solidFill>
                  <a:schemeClr val="tx1"/>
                </a:solidFill>
                <a:effectLst/>
                <a:uLnTx/>
                <a:uFillTx/>
                <a:latin typeface="+mn-lt"/>
                <a:ea typeface="+mn-ea"/>
                <a:cs typeface="+mn-cs"/>
              </a:rPr>
              <a:t>Salaire mensuel net: 1850€</a:t>
            </a:r>
            <a:endParaRPr kumimoji="0" lang="fr-FR"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67744" y="1772816"/>
            <a:ext cx="921279"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1772816"/>
            <a:ext cx="864096" cy="18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7" end="7"/>
                                            </p:txEl>
                                          </p:spTgt>
                                        </p:tgtEl>
                                        <p:attrNameLst>
                                          <p:attrName>style.color</p:attrName>
                                        </p:attrNameLst>
                                      </p:cBhvr>
                                      <p:to>
                                        <a:schemeClr val="tx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8" end="8"/>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u="sng" dirty="0" smtClean="0"/>
              <a:t>DOCUMENT 14 :</a:t>
            </a:r>
            <a:r>
              <a:rPr lang="fr-FR" dirty="0" smtClean="0"/>
              <a:t> Rapport </a:t>
            </a:r>
            <a:r>
              <a:rPr lang="fr-FR" dirty="0" err="1" smtClean="0"/>
              <a:t>interdécile</a:t>
            </a:r>
            <a:r>
              <a:rPr lang="fr-FR" dirty="0" smtClean="0"/>
              <a:t> des niveaux de vie en France</a:t>
            </a:r>
            <a:endParaRPr lang="fr-FR" dirty="0"/>
          </a:p>
        </p:txBody>
      </p:sp>
      <p:graphicFrame>
        <p:nvGraphicFramePr>
          <p:cNvPr id="79874" name="Object 2"/>
          <p:cNvGraphicFramePr>
            <a:graphicFrameLocks noChangeAspect="1"/>
          </p:cNvGraphicFramePr>
          <p:nvPr/>
        </p:nvGraphicFramePr>
        <p:xfrm>
          <a:off x="899592" y="1628800"/>
          <a:ext cx="8096130" cy="4824536"/>
        </p:xfrm>
        <a:graphic>
          <a:graphicData uri="http://schemas.openxmlformats.org/presentationml/2006/ole">
            <mc:AlternateContent xmlns:mc="http://schemas.openxmlformats.org/markup-compatibility/2006">
              <mc:Choice xmlns:v="urn:schemas-microsoft-com:vml" Requires="v">
                <p:oleObj spid="_x0000_s79875" name="Document" r:id="rId4" imgW="7056685" imgH="3546068" progId="Word.Document.12">
                  <p:embed/>
                </p:oleObj>
              </mc:Choice>
              <mc:Fallback>
                <p:oleObj name="Document" r:id="rId4" imgW="7056685" imgH="3546068"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628800"/>
                        <a:ext cx="809613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u="sng" dirty="0" smtClean="0"/>
              <a:t>DOCUMENT 15 :</a:t>
            </a:r>
            <a:r>
              <a:rPr lang="fr-FR" dirty="0" smtClean="0"/>
              <a:t> Evolution du niveau de vie annuel moyen en France des 10% les plus aisés et des 10% les plus modestes</a:t>
            </a:r>
            <a:endParaRPr lang="fr-FR" dirty="0"/>
          </a:p>
        </p:txBody>
      </p:sp>
      <p:graphicFrame>
        <p:nvGraphicFramePr>
          <p:cNvPr id="6" name="Tableau 5"/>
          <p:cNvGraphicFramePr>
            <a:graphicFrameLocks noGrp="1"/>
          </p:cNvGraphicFramePr>
          <p:nvPr/>
        </p:nvGraphicFramePr>
        <p:xfrm>
          <a:off x="1043609" y="2060849"/>
          <a:ext cx="7488830" cy="2880320"/>
        </p:xfrm>
        <a:graphic>
          <a:graphicData uri="http://schemas.openxmlformats.org/drawingml/2006/table">
            <a:tbl>
              <a:tblPr/>
              <a:tblGrid>
                <a:gridCol w="1978778"/>
                <a:gridCol w="1048221"/>
                <a:gridCol w="1048893"/>
                <a:gridCol w="1706469"/>
                <a:gridCol w="1706469"/>
              </a:tblGrid>
              <a:tr h="617210">
                <a:tc>
                  <a:txBody>
                    <a:bodyPr/>
                    <a:lstStyle/>
                    <a:p>
                      <a:pPr algn="just">
                        <a:spcAft>
                          <a:spcPts val="0"/>
                        </a:spcAft>
                      </a:pPr>
                      <a:endParaRPr lang="fr-FR" sz="1000" dirty="0">
                        <a:latin typeface="Calibri"/>
                        <a:ea typeface="Calibri"/>
                        <a:cs typeface="Calibri"/>
                      </a:endParaRPr>
                    </a:p>
                  </a:txBody>
                  <a:tcPr marL="59110" marR="5911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b="1">
                          <a:latin typeface="Calibri"/>
                          <a:ea typeface="Calibri"/>
                          <a:cs typeface="Arial"/>
                        </a:rPr>
                        <a:t>2001</a:t>
                      </a:r>
                      <a:endParaRPr lang="fr-FR" sz="1000">
                        <a:latin typeface="Calibri"/>
                        <a:ea typeface="Calibri"/>
                        <a:cs typeface="Calibri"/>
                      </a:endParaRPr>
                    </a:p>
                  </a:txBody>
                  <a:tcPr marL="59110" marR="591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fr-FR" sz="900" b="1">
                          <a:latin typeface="Calibri"/>
                          <a:ea typeface="Calibri"/>
                          <a:cs typeface="Arial"/>
                        </a:rPr>
                        <a:t>2011</a:t>
                      </a:r>
                      <a:endParaRPr lang="fr-FR" sz="1000">
                        <a:latin typeface="Calibri"/>
                        <a:ea typeface="Calibri"/>
                        <a:cs typeface="Calibri"/>
                      </a:endParaRPr>
                    </a:p>
                  </a:txBody>
                  <a:tcPr marL="59110" marR="591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fr-FR" sz="900" b="1">
                          <a:latin typeface="Calibri"/>
                          <a:ea typeface="Calibri"/>
                          <a:cs typeface="Arial"/>
                        </a:rPr>
                        <a:t>Evolution en euros</a:t>
                      </a:r>
                      <a:endParaRPr lang="fr-FR" sz="1000">
                        <a:latin typeface="Calibri"/>
                        <a:ea typeface="Calibri"/>
                        <a:cs typeface="Calibri"/>
                      </a:endParaRPr>
                    </a:p>
                  </a:txBody>
                  <a:tcPr marL="59110" marR="591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fr-FR" sz="900" b="1">
                          <a:latin typeface="Calibri"/>
                          <a:ea typeface="Calibri"/>
                          <a:cs typeface="Arial"/>
                        </a:rPr>
                        <a:t>Evolution en %</a:t>
                      </a:r>
                      <a:endParaRPr lang="fr-FR" sz="1000">
                        <a:latin typeface="Calibri"/>
                        <a:ea typeface="Calibri"/>
                        <a:cs typeface="Calibri"/>
                      </a:endParaRPr>
                    </a:p>
                  </a:txBody>
                  <a:tcPr marL="59110" marR="591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131555">
                <a:tc>
                  <a:txBody>
                    <a:bodyPr/>
                    <a:lstStyle/>
                    <a:p>
                      <a:pPr algn="just">
                        <a:spcAft>
                          <a:spcPts val="0"/>
                        </a:spcAft>
                      </a:pPr>
                      <a:r>
                        <a:rPr lang="fr-FR" sz="900" b="1">
                          <a:latin typeface="Calibri"/>
                          <a:ea typeface="Calibri"/>
                          <a:cs typeface="Arial"/>
                        </a:rPr>
                        <a:t>Niveau de vie moyen des 10% les plus modestes</a:t>
                      </a:r>
                      <a:endParaRPr lang="fr-FR" sz="1000">
                        <a:latin typeface="Calibri"/>
                        <a:ea typeface="Calibri"/>
                        <a:cs typeface="Calibri"/>
                      </a:endParaRPr>
                    </a:p>
                  </a:txBody>
                  <a:tcPr marL="59110" marR="591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a:latin typeface="Calibri"/>
                          <a:ea typeface="Calibri"/>
                          <a:cs typeface="Arial"/>
                        </a:rPr>
                        <a:t>7 950</a:t>
                      </a:r>
                      <a:endParaRPr lang="fr-FR" sz="100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a:latin typeface="Calibri"/>
                          <a:ea typeface="Calibri"/>
                          <a:cs typeface="Arial"/>
                        </a:rPr>
                        <a:t>8 020</a:t>
                      </a:r>
                      <a:endParaRPr lang="fr-FR" sz="100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a:latin typeface="Calibri"/>
                          <a:ea typeface="Calibri"/>
                          <a:cs typeface="Arial"/>
                        </a:rPr>
                        <a:t>70</a:t>
                      </a:r>
                      <a:endParaRPr lang="fr-FR" sz="100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dirty="0">
                          <a:solidFill>
                            <a:srgbClr val="FF0000"/>
                          </a:solidFill>
                          <a:latin typeface="Calibri"/>
                          <a:ea typeface="Calibri"/>
                          <a:cs typeface="Arial"/>
                        </a:rPr>
                        <a:t>0,9</a:t>
                      </a:r>
                      <a:endParaRPr lang="fr-FR" sz="1000" dirty="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555">
                <a:tc>
                  <a:txBody>
                    <a:bodyPr/>
                    <a:lstStyle/>
                    <a:p>
                      <a:pPr algn="just">
                        <a:spcAft>
                          <a:spcPts val="0"/>
                        </a:spcAft>
                      </a:pPr>
                      <a:r>
                        <a:rPr lang="fr-FR" sz="900" b="1">
                          <a:latin typeface="Calibri"/>
                          <a:ea typeface="Calibri"/>
                          <a:cs typeface="Arial"/>
                        </a:rPr>
                        <a:t>Niveau de vie moyen des 10% les plus aisés</a:t>
                      </a:r>
                      <a:endParaRPr lang="fr-FR" sz="1000">
                        <a:latin typeface="Calibri"/>
                        <a:ea typeface="Calibri"/>
                        <a:cs typeface="Calibri"/>
                      </a:endParaRPr>
                    </a:p>
                  </a:txBody>
                  <a:tcPr marL="59110" marR="591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a:latin typeface="Calibri"/>
                          <a:ea typeface="Calibri"/>
                          <a:cs typeface="Arial"/>
                        </a:rPr>
                        <a:t>49 530</a:t>
                      </a:r>
                      <a:endParaRPr lang="fr-FR" sz="100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a:latin typeface="Calibri"/>
                          <a:ea typeface="Calibri"/>
                          <a:cs typeface="Arial"/>
                        </a:rPr>
                        <a:t>57 645</a:t>
                      </a:r>
                      <a:endParaRPr lang="fr-FR" sz="100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a:latin typeface="Calibri"/>
                          <a:ea typeface="Calibri"/>
                          <a:cs typeface="Arial"/>
                        </a:rPr>
                        <a:t>8 115</a:t>
                      </a:r>
                      <a:endParaRPr lang="fr-FR" sz="100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900" dirty="0">
                          <a:solidFill>
                            <a:srgbClr val="FF0000"/>
                          </a:solidFill>
                          <a:latin typeface="Calibri"/>
                          <a:ea typeface="Calibri"/>
                          <a:cs typeface="Arial"/>
                        </a:rPr>
                        <a:t>16,4</a:t>
                      </a:r>
                      <a:endParaRPr lang="fr-FR" sz="1000" dirty="0">
                        <a:latin typeface="Calibri"/>
                        <a:ea typeface="Calibri"/>
                        <a:cs typeface="Calibri"/>
                      </a:endParaRPr>
                    </a:p>
                  </a:txBody>
                  <a:tcPr marL="59110" marR="59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ZoneTexte 6"/>
          <p:cNvSpPr txBox="1"/>
          <p:nvPr/>
        </p:nvSpPr>
        <p:spPr>
          <a:xfrm>
            <a:off x="7308304" y="5157192"/>
            <a:ext cx="1296144" cy="276999"/>
          </a:xfrm>
          <a:prstGeom prst="rect">
            <a:avLst/>
          </a:prstGeom>
          <a:noFill/>
        </p:spPr>
        <p:txBody>
          <a:bodyPr wrap="square" rtlCol="0">
            <a:spAutoFit/>
          </a:bodyPr>
          <a:lstStyle/>
          <a:p>
            <a:pPr algn="r"/>
            <a:r>
              <a:rPr lang="fr-FR" sz="1200" dirty="0" smtClean="0"/>
              <a:t>Source: INSEE</a:t>
            </a:r>
            <a:endParaRPr lang="fr-FR" sz="1200" dirty="0"/>
          </a:p>
        </p:txBody>
      </p:sp>
      <p:sp>
        <p:nvSpPr>
          <p:cNvPr id="8" name="Rectangle 7"/>
          <p:cNvSpPr/>
          <p:nvPr/>
        </p:nvSpPr>
        <p:spPr>
          <a:xfrm>
            <a:off x="7380312" y="2996952"/>
            <a:ext cx="64807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7308304" y="4221088"/>
            <a:ext cx="64807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0" nodeType="clickEffect">
                                  <p:stCondLst>
                                    <p:cond delay="0"/>
                                  </p:stCondLst>
                                  <p:childTnLst>
                                    <p:animEffect transition="out" filter="diamond(in)">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u="sng" dirty="0" smtClean="0"/>
              <a:t>DOCUMENT 16 :</a:t>
            </a:r>
            <a:r>
              <a:rPr lang="fr-FR" dirty="0" smtClean="0"/>
              <a:t> L'évolution du patrimoine moyen10% les plus aisés et des 10% les plus modestes</a:t>
            </a:r>
            <a:endParaRPr lang="fr-FR" dirty="0"/>
          </a:p>
        </p:txBody>
      </p:sp>
      <p:graphicFrame>
        <p:nvGraphicFramePr>
          <p:cNvPr id="4" name="Tableau 3"/>
          <p:cNvGraphicFramePr>
            <a:graphicFrameLocks noGrp="1"/>
          </p:cNvGraphicFramePr>
          <p:nvPr/>
        </p:nvGraphicFramePr>
        <p:xfrm>
          <a:off x="1115616" y="2132856"/>
          <a:ext cx="7416825" cy="3024335"/>
        </p:xfrm>
        <a:graphic>
          <a:graphicData uri="http://schemas.openxmlformats.org/drawingml/2006/table">
            <a:tbl>
              <a:tblPr/>
              <a:tblGrid>
                <a:gridCol w="1936931"/>
                <a:gridCol w="1055933"/>
                <a:gridCol w="1056636"/>
                <a:gridCol w="1683310"/>
                <a:gridCol w="1684015"/>
              </a:tblGrid>
              <a:tr h="688053">
                <a:tc>
                  <a:txBody>
                    <a:bodyPr/>
                    <a:lstStyle/>
                    <a:p>
                      <a:pPr algn="ctr">
                        <a:spcAft>
                          <a:spcPts val="0"/>
                        </a:spcAft>
                      </a:pPr>
                      <a:r>
                        <a:rPr lang="fr-FR" sz="1000" dirty="0">
                          <a:latin typeface="Cambria"/>
                          <a:ea typeface="Calibri"/>
                          <a:cs typeface="Arial"/>
                        </a:rPr>
                        <a:t> </a:t>
                      </a:r>
                      <a:endParaRPr lang="fr-FR" sz="1100" dirty="0">
                        <a:latin typeface="Calibri"/>
                        <a:ea typeface="Calibri"/>
                        <a:cs typeface="Calibri"/>
                      </a:endParaRPr>
                    </a:p>
                  </a:txBody>
                  <a:tcPr marL="62345" marR="62345" marT="0" marB="0" anchor="ctr">
                    <a:lnL>
                      <a:noFill/>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tc>
                  <a:txBody>
                    <a:bodyPr/>
                    <a:lstStyle/>
                    <a:p>
                      <a:pPr algn="ctr">
                        <a:spcAft>
                          <a:spcPts val="0"/>
                        </a:spcAft>
                      </a:pPr>
                      <a:r>
                        <a:rPr lang="fr-FR" sz="1000" b="1">
                          <a:latin typeface="Calibri"/>
                          <a:ea typeface="Times New Roman"/>
                          <a:cs typeface="Arial"/>
                        </a:rPr>
                        <a:t>2004</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fr-FR" sz="1000" b="1">
                          <a:latin typeface="Calibri"/>
                          <a:ea typeface="Times New Roman"/>
                          <a:cs typeface="Arial"/>
                        </a:rPr>
                        <a:t>2010</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fr-FR" sz="1000" b="1">
                          <a:latin typeface="Calibri"/>
                          <a:ea typeface="Times New Roman"/>
                          <a:cs typeface="Arial"/>
                        </a:rPr>
                        <a:t>Variation en %</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fr-FR" sz="1000" b="1">
                          <a:latin typeface="Calibri"/>
                          <a:ea typeface="Times New Roman"/>
                          <a:cs typeface="Arial"/>
                        </a:rPr>
                        <a:t>Variation en euros</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168141">
                <a:tc>
                  <a:txBody>
                    <a:bodyPr/>
                    <a:lstStyle/>
                    <a:p>
                      <a:pPr algn="ctr">
                        <a:spcAft>
                          <a:spcPts val="0"/>
                        </a:spcAft>
                      </a:pPr>
                      <a:r>
                        <a:rPr lang="fr-FR" sz="1000" b="1">
                          <a:latin typeface="Calibri"/>
                          <a:ea typeface="Times New Roman"/>
                          <a:cs typeface="Arial"/>
                        </a:rPr>
                        <a:t>Patrimoine moyen des 10 % les plus modestes</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fr-FR" sz="1000">
                          <a:latin typeface="Calibri"/>
                          <a:ea typeface="Times New Roman"/>
                          <a:cs typeface="Arial"/>
                        </a:rPr>
                        <a:t>1 237€</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fr-FR" sz="1000">
                          <a:latin typeface="Calibri"/>
                          <a:ea typeface="Times New Roman"/>
                          <a:cs typeface="Arial"/>
                        </a:rPr>
                        <a:t>1 351€</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fr-FR" sz="1000" dirty="0">
                          <a:solidFill>
                            <a:srgbClr val="FF0000"/>
                          </a:solidFill>
                          <a:latin typeface="Calibri"/>
                          <a:ea typeface="Times New Roman"/>
                          <a:cs typeface="Arial"/>
                        </a:rPr>
                        <a:t>9.2</a:t>
                      </a:r>
                      <a:endParaRPr lang="fr-FR" sz="1100" dirty="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fr-FR" sz="1000">
                          <a:latin typeface="Calibri"/>
                          <a:ea typeface="Times New Roman"/>
                          <a:cs typeface="Arial"/>
                        </a:rPr>
                        <a:t>114</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168141">
                <a:tc>
                  <a:txBody>
                    <a:bodyPr/>
                    <a:lstStyle/>
                    <a:p>
                      <a:pPr algn="ctr">
                        <a:spcAft>
                          <a:spcPts val="0"/>
                        </a:spcAft>
                      </a:pPr>
                      <a:r>
                        <a:rPr lang="fr-FR" sz="1000" b="1">
                          <a:latin typeface="Calibri"/>
                          <a:ea typeface="Times New Roman"/>
                          <a:cs typeface="Arial"/>
                        </a:rPr>
                        <a:t>Patrimoine moyen des 10 % les plus aisés</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00">
                          <a:latin typeface="Calibri"/>
                          <a:ea typeface="Times New Roman"/>
                          <a:cs typeface="Arial"/>
                        </a:rPr>
                        <a:t>842 389€</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00">
                          <a:latin typeface="Calibri"/>
                          <a:ea typeface="Times New Roman"/>
                          <a:cs typeface="Arial"/>
                        </a:rPr>
                        <a:t>1 243 367€</a:t>
                      </a:r>
                      <a:endParaRPr lang="fr-FR" sz="110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00" dirty="0">
                          <a:solidFill>
                            <a:srgbClr val="FF0000"/>
                          </a:solidFill>
                          <a:latin typeface="Calibri"/>
                          <a:ea typeface="Times New Roman"/>
                          <a:cs typeface="Arial"/>
                        </a:rPr>
                        <a:t>47.6</a:t>
                      </a:r>
                      <a:endParaRPr lang="fr-FR" sz="1100" dirty="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000" dirty="0">
                          <a:latin typeface="Calibri"/>
                          <a:ea typeface="Times New Roman"/>
                          <a:cs typeface="Arial"/>
                        </a:rPr>
                        <a:t>400 977</a:t>
                      </a:r>
                      <a:endParaRPr lang="fr-FR" sz="1100" dirty="0">
                        <a:latin typeface="Calibri"/>
                        <a:ea typeface="Calibri"/>
                        <a:cs typeface="Calibri"/>
                      </a:endParaRPr>
                    </a:p>
                  </a:txBody>
                  <a:tcPr marL="62345" marR="623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ZoneTexte 4"/>
          <p:cNvSpPr txBox="1"/>
          <p:nvPr/>
        </p:nvSpPr>
        <p:spPr>
          <a:xfrm>
            <a:off x="7308304" y="5301208"/>
            <a:ext cx="1296144" cy="276999"/>
          </a:xfrm>
          <a:prstGeom prst="rect">
            <a:avLst/>
          </a:prstGeom>
          <a:noFill/>
        </p:spPr>
        <p:txBody>
          <a:bodyPr wrap="square" rtlCol="0">
            <a:spAutoFit/>
          </a:bodyPr>
          <a:lstStyle/>
          <a:p>
            <a:pPr algn="r"/>
            <a:r>
              <a:rPr lang="fr-FR" sz="1200" dirty="0" smtClean="0"/>
              <a:t>Source: INSEE</a:t>
            </a:r>
            <a:endParaRPr lang="fr-FR" sz="1200" dirty="0"/>
          </a:p>
        </p:txBody>
      </p:sp>
      <p:sp>
        <p:nvSpPr>
          <p:cNvPr id="6" name="Rectangle 5"/>
          <p:cNvSpPr/>
          <p:nvPr/>
        </p:nvSpPr>
        <p:spPr>
          <a:xfrm>
            <a:off x="5652120" y="3284984"/>
            <a:ext cx="792088" cy="36004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652120" y="4365104"/>
            <a:ext cx="79208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9" end="9"/>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inégalités sociales, quelles évolutions ?</a:t>
            </a:r>
            <a:endParaRPr lang="fr-FR" dirty="0"/>
          </a:p>
        </p:txBody>
      </p:sp>
      <p:graphicFrame>
        <p:nvGraphicFramePr>
          <p:cNvPr id="99330" name="Object 2"/>
          <p:cNvGraphicFramePr>
            <a:graphicFrameLocks noChangeAspect="1"/>
          </p:cNvGraphicFramePr>
          <p:nvPr/>
        </p:nvGraphicFramePr>
        <p:xfrm>
          <a:off x="2123728" y="5013970"/>
          <a:ext cx="5724963" cy="1844030"/>
        </p:xfrm>
        <a:graphic>
          <a:graphicData uri="http://schemas.openxmlformats.org/presentationml/2006/ole">
            <mc:AlternateContent xmlns:mc="http://schemas.openxmlformats.org/markup-compatibility/2006">
              <mc:Choice xmlns:v="urn:schemas-microsoft-com:vml" Requires="v">
                <p:oleObj spid="_x0000_s99333" name="Document" r:id="rId4" imgW="6973644" imgH="2246035" progId="Word.Document.12">
                  <p:embed/>
                </p:oleObj>
              </mc:Choice>
              <mc:Fallback>
                <p:oleObj name="Document" r:id="rId4" imgW="6973644" imgH="2246035"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5013970"/>
                        <a:ext cx="5724963" cy="184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1" name="Object 3"/>
          <p:cNvGraphicFramePr>
            <a:graphicFrameLocks noChangeAspect="1"/>
          </p:cNvGraphicFramePr>
          <p:nvPr/>
        </p:nvGraphicFramePr>
        <p:xfrm>
          <a:off x="107504" y="1772816"/>
          <a:ext cx="5252442" cy="2889250"/>
        </p:xfrm>
        <a:graphic>
          <a:graphicData uri="http://schemas.openxmlformats.org/presentationml/2006/ole">
            <mc:AlternateContent xmlns:mc="http://schemas.openxmlformats.org/markup-compatibility/2006">
              <mc:Choice xmlns:v="urn:schemas-microsoft-com:vml" Requires="v">
                <p:oleObj spid="_x0000_s99334" name="Document" r:id="rId7" imgW="6973644" imgH="2889402" progId="Word.Document.12">
                  <p:embed/>
                </p:oleObj>
              </mc:Choice>
              <mc:Fallback>
                <p:oleObj name="Document" r:id="rId7" imgW="6973644" imgH="2889402" progId="Word.Document.12">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772816"/>
                        <a:ext cx="5252442"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2" name="Object 4"/>
          <p:cNvGraphicFramePr>
            <a:graphicFrameLocks noChangeAspect="1"/>
          </p:cNvGraphicFramePr>
          <p:nvPr/>
        </p:nvGraphicFramePr>
        <p:xfrm>
          <a:off x="4751512" y="1772816"/>
          <a:ext cx="4392488" cy="3024336"/>
        </p:xfrm>
        <a:graphic>
          <a:graphicData uri="http://schemas.openxmlformats.org/presentationml/2006/ole">
            <mc:AlternateContent xmlns:mc="http://schemas.openxmlformats.org/markup-compatibility/2006">
              <mc:Choice xmlns:v="urn:schemas-microsoft-com:vml" Requires="v">
                <p:oleObj spid="_x0000_s99335" name="Document" r:id="rId10" imgW="6973644" imgH="3577338" progId="Word.Document.12">
                  <p:embed/>
                </p:oleObj>
              </mc:Choice>
              <mc:Fallback>
                <p:oleObj name="Document" r:id="rId10" imgW="6973644" imgH="3577338" progId="Word.Document.12">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1512" y="1772816"/>
                        <a:ext cx="439248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à coins arrondis 7"/>
          <p:cNvSpPr/>
          <p:nvPr/>
        </p:nvSpPr>
        <p:spPr>
          <a:xfrm>
            <a:off x="899592" y="1772816"/>
            <a:ext cx="8064896" cy="5085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400" dirty="0" smtClean="0"/>
              <a:t>	L’examen de l’évolution des inégalités d’espérance de vie, de </a:t>
            </a:r>
            <a:r>
              <a:rPr lang="fr-FR" sz="1400" b="1" i="1" u="sng" dirty="0" smtClean="0"/>
              <a:t>fréquentation des lieux culturels</a:t>
            </a:r>
            <a:r>
              <a:rPr lang="fr-FR" sz="1400" b="1" i="1" dirty="0" smtClean="0"/>
              <a:t> </a:t>
            </a:r>
            <a:r>
              <a:rPr lang="fr-FR" sz="1400" dirty="0" smtClean="0"/>
              <a:t>comme les musées ou les expositions ou encore de départ en vacances montre que les inégalités face à la santé, les inégalités de pratiques culturelles et les inégalités face </a:t>
            </a:r>
            <a:r>
              <a:rPr lang="fr-FR" sz="1400" b="1" i="1" u="sng" dirty="0" smtClean="0"/>
              <a:t>aux loisirs</a:t>
            </a:r>
            <a:r>
              <a:rPr lang="fr-FR" sz="1400" b="1" i="1" dirty="0" smtClean="0"/>
              <a:t> </a:t>
            </a:r>
            <a:r>
              <a:rPr lang="fr-FR" sz="1400" dirty="0" smtClean="0"/>
              <a:t>se sont maintenues voire renforcées pour certaines. </a:t>
            </a:r>
          </a:p>
          <a:p>
            <a:pPr algn="just"/>
            <a:r>
              <a:rPr lang="fr-FR" sz="1400" dirty="0" smtClean="0"/>
              <a:t>	Ainsi, en un quart de siècle, les hommes de 35 ans ont gagné </a:t>
            </a:r>
            <a:r>
              <a:rPr lang="fr-FR" sz="1400" u="sng" dirty="0" smtClean="0"/>
              <a:t>cinq </a:t>
            </a:r>
            <a:r>
              <a:rPr lang="fr-FR" sz="1400" dirty="0" smtClean="0"/>
              <a:t>années d’espérance de vie et les femmes </a:t>
            </a:r>
            <a:r>
              <a:rPr lang="fr-FR" sz="1400" b="1" i="1" u="sng" dirty="0" smtClean="0"/>
              <a:t>quatre années et demie</a:t>
            </a:r>
            <a:r>
              <a:rPr lang="fr-FR" sz="1400" dirty="0" smtClean="0"/>
              <a:t>. Toutes les catégories sociales ont profité de ce progrès, même si les écarts entre les </a:t>
            </a:r>
            <a:r>
              <a:rPr lang="fr-FR" sz="1400" b="1" i="1" u="sng" dirty="0" smtClean="0"/>
              <a:t>cadres</a:t>
            </a:r>
            <a:r>
              <a:rPr lang="fr-FR" sz="1400" dirty="0" smtClean="0"/>
              <a:t> et les </a:t>
            </a:r>
            <a:r>
              <a:rPr lang="fr-FR" sz="1400" b="1" i="1" u="sng" dirty="0" smtClean="0"/>
              <a:t>ouvriers</a:t>
            </a:r>
            <a:r>
              <a:rPr lang="fr-FR" sz="1400" b="1" i="1" dirty="0" smtClean="0"/>
              <a:t> </a:t>
            </a:r>
            <a:r>
              <a:rPr lang="fr-FR" sz="1400" dirty="0" smtClean="0"/>
              <a:t>se sont maintenus. En effet, pour la période 1976-1984, un homme </a:t>
            </a:r>
            <a:r>
              <a:rPr lang="fr-FR" sz="1400" b="1" i="1" u="sng" dirty="0" smtClean="0"/>
              <a:t>cadre</a:t>
            </a:r>
            <a:r>
              <a:rPr lang="fr-FR" sz="1400" dirty="0" smtClean="0"/>
              <a:t> pouvait espérer vivre en moyenne 6 ans de plus qu’un homme </a:t>
            </a:r>
            <a:r>
              <a:rPr lang="fr-FR" sz="1400" b="1" i="1" u="sng" dirty="0" smtClean="0"/>
              <a:t>ouvrier</a:t>
            </a:r>
            <a:r>
              <a:rPr lang="fr-FR" sz="1400" dirty="0" smtClean="0"/>
              <a:t> et pour la période 2000-2008, un homme </a:t>
            </a:r>
            <a:r>
              <a:rPr lang="fr-FR" sz="1400" u="sng" dirty="0" smtClean="0"/>
              <a:t>cadre</a:t>
            </a:r>
            <a:r>
              <a:rPr lang="fr-FR" sz="1400" dirty="0" smtClean="0"/>
              <a:t> pouvait espérer vivre en moyenne 6.3 ans de plus qu’un homme </a:t>
            </a:r>
            <a:r>
              <a:rPr lang="fr-FR" sz="1400" b="1" i="1" u="sng" dirty="0" smtClean="0"/>
              <a:t>ouvrier</a:t>
            </a:r>
            <a:r>
              <a:rPr lang="fr-FR" sz="1400" b="1" i="1" dirty="0" smtClean="0"/>
              <a:t>.</a:t>
            </a:r>
            <a:r>
              <a:rPr lang="fr-FR" sz="1400" dirty="0" smtClean="0"/>
              <a:t> </a:t>
            </a:r>
          </a:p>
          <a:p>
            <a:pPr algn="just"/>
            <a:r>
              <a:rPr lang="fr-FR" sz="1400" dirty="0" smtClean="0"/>
              <a:t>	Par ailleurs, alors qu’en 1998, 85% des ménages aisés partaient en vacances contre 44% des ménages modestes, soit un écart du taux de départ en vacances </a:t>
            </a:r>
            <a:r>
              <a:rPr lang="fr-FR" sz="1400" smtClean="0"/>
              <a:t>de </a:t>
            </a:r>
            <a:r>
              <a:rPr lang="fr-FR" sz="1400" b="1" i="1" u="sng" smtClean="0"/>
              <a:t>41</a:t>
            </a:r>
            <a:r>
              <a:rPr lang="fr-FR" sz="1400" b="1" i="1" u="sng" smtClean="0"/>
              <a:t> </a:t>
            </a:r>
            <a:r>
              <a:rPr lang="fr-FR" sz="1400" b="1" i="1" u="sng" dirty="0" smtClean="0"/>
              <a:t>points de pourcentage</a:t>
            </a:r>
            <a:r>
              <a:rPr lang="fr-FR" sz="1400" dirty="0" smtClean="0"/>
              <a:t>, en 2014, 86% des ménages aisés sont partis en vacances contre 40% des ménages modestes, soit un écart </a:t>
            </a:r>
            <a:r>
              <a:rPr lang="fr-FR" sz="1400" b="1" i="1" u="sng" dirty="0" smtClean="0"/>
              <a:t>du taux de départ en vacances de 46 points de pourcentage</a:t>
            </a:r>
            <a:r>
              <a:rPr lang="fr-FR" sz="1400" dirty="0" smtClean="0"/>
              <a:t>. Les inégalités en matière de départ en vacances se sont donc creusées au cours de la dernière décennie. </a:t>
            </a:r>
          </a:p>
          <a:p>
            <a:pPr algn="just"/>
            <a:r>
              <a:rPr lang="fr-FR" sz="1400" dirty="0" smtClean="0"/>
              <a:t>	De même, les inégalités en matière de fréquentation des musées ou des expositions se sont renforcées depuis les années 1970. En effet, alors qu’en 1973, </a:t>
            </a:r>
            <a:r>
              <a:rPr lang="fr-FR" sz="1400" b="1" i="1" u="sng" dirty="0" smtClean="0"/>
              <a:t>33%</a:t>
            </a:r>
            <a:r>
              <a:rPr lang="fr-FR" sz="1400" dirty="0" smtClean="0"/>
              <a:t> des ouvriers avaient visité un musée ou une exposition au cours des 12 derniers mois, ils n’étaient plus que </a:t>
            </a:r>
            <a:r>
              <a:rPr lang="fr-FR" sz="1400" b="1" i="1" u="sng" dirty="0" smtClean="0"/>
              <a:t>25%</a:t>
            </a:r>
            <a:r>
              <a:rPr lang="fr-FR" sz="1400" dirty="0" smtClean="0"/>
              <a:t> en 2008. Parallèlement, la proportion de cadres et professions libérales ayant visité un musée ou une exposition au cours des 12 derniers mois a augmenté passant de </a:t>
            </a:r>
            <a:r>
              <a:rPr lang="fr-FR" sz="1400" b="1" i="1" u="sng" dirty="0" smtClean="0"/>
              <a:t>67%</a:t>
            </a:r>
            <a:r>
              <a:rPr lang="fr-FR" sz="1400" dirty="0" smtClean="0"/>
              <a:t> en 1973 à </a:t>
            </a:r>
            <a:r>
              <a:rPr lang="fr-FR" sz="1400" b="1" i="1" u="sng" dirty="0" smtClean="0"/>
              <a:t>70%</a:t>
            </a:r>
            <a:r>
              <a:rPr lang="fr-FR" sz="1400" dirty="0" smtClean="0"/>
              <a:t> en 2008, creusant ainsi l’écart avec les ouvriers. </a:t>
            </a:r>
          </a:p>
          <a:p>
            <a:pPr algn="ct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amond(in)">
                                      <p:cBhvr>
                                        <p:cTn id="7" dur="2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Vers les classes sociales…</a:t>
            </a:r>
            <a:endParaRPr lang="fr-FR" dirty="0"/>
          </a:p>
        </p:txBody>
      </p:sp>
      <p:sp>
        <p:nvSpPr>
          <p:cNvPr id="3" name="Espace réservé du contenu 2"/>
          <p:cNvSpPr>
            <a:spLocks noGrp="1"/>
          </p:cNvSpPr>
          <p:nvPr>
            <p:ph idx="1"/>
          </p:nvPr>
        </p:nvSpPr>
        <p:spPr/>
        <p:txBody>
          <a:bodyPr>
            <a:normAutofit fontScale="92500" lnSpcReduction="20000"/>
          </a:bodyPr>
          <a:lstStyle/>
          <a:p>
            <a:pPr marL="0" indent="0" algn="just">
              <a:buNone/>
            </a:pPr>
            <a:r>
              <a:rPr lang="fr-FR" dirty="0" smtClean="0"/>
              <a:t>	La société française contemporaine est caractérisée par des groupements d’individus inégalement dotés en ressources économiques et sociales (cf. inégalités économiques et sociales décrites dans la 1</a:t>
            </a:r>
            <a:r>
              <a:rPr lang="fr-FR" baseline="30000" dirty="0" smtClean="0"/>
              <a:t>e</a:t>
            </a:r>
            <a:r>
              <a:rPr lang="fr-FR" dirty="0" smtClean="0"/>
              <a:t> partie). Ces inégalités forment un système dans la mesure où elles se déterminent réciproquement et tendent à se renforcer mutuellement. </a:t>
            </a:r>
          </a:p>
          <a:p>
            <a:pPr marL="0" indent="0" algn="just">
              <a:buNone/>
            </a:pPr>
            <a:r>
              <a:rPr lang="fr-FR" dirty="0" smtClean="0"/>
              <a:t>	Pour analyser ces groupements d’individus inégalement dotés dans la société française contemporaine est-il pertinent de recourir au concept de classes sociales ?</a:t>
            </a:r>
          </a:p>
          <a:p>
            <a:pPr marL="0" indent="0" algn="just">
              <a:buNone/>
            </a:pPr>
            <a:r>
              <a:rPr lang="fr-FR" dirty="0" smtClean="0"/>
              <a:t> 	Après avoir présenté les analyses sociologiques traditionnelles des classes sociales, nous en verrons l’actualité et les prolongements contemporains puis nous présenterons les autres clivages permettant de rendre compte de la structure sociale. </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0" end="10"/>
                                            </p:txEl>
                                          </p:spTgt>
                                        </p:tgtEl>
                                        <p:attrNameLst>
                                          <p:attrName>style.color</p:attrName>
                                        </p:attrNameLst>
                                      </p:cBhvr>
                                      <p:to>
                                        <a:schemeClr val="tx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1" end="11"/>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Karl Marx (1818-1883)</a:t>
            </a:r>
            <a:endParaRPr lang="fr-FR" dirty="0"/>
          </a:p>
        </p:txBody>
      </p:sp>
      <p:sp>
        <p:nvSpPr>
          <p:cNvPr id="3" name="Espace réservé du contenu 2"/>
          <p:cNvSpPr>
            <a:spLocks noGrp="1"/>
          </p:cNvSpPr>
          <p:nvPr>
            <p:ph idx="1"/>
          </p:nvPr>
        </p:nvSpPr>
        <p:spPr>
          <a:xfrm>
            <a:off x="4139953" y="2204864"/>
            <a:ext cx="4680520" cy="4536504"/>
          </a:xfrm>
        </p:spPr>
        <p:txBody>
          <a:bodyPr>
            <a:normAutofit fontScale="70000" lnSpcReduction="20000"/>
          </a:bodyPr>
          <a:lstStyle/>
          <a:p>
            <a:pPr algn="just"/>
            <a:r>
              <a:rPr lang="fr-FR" dirty="0" smtClean="0"/>
              <a:t>Historien, journaliste, philosophe, économiste, sociologue, essayiste, théoricien de la révolution, socialiste et communiste allemand.</a:t>
            </a:r>
          </a:p>
          <a:p>
            <a:pPr algn="just"/>
            <a:r>
              <a:rPr lang="fr-FR" dirty="0" smtClean="0"/>
              <a:t>Il est connu pour sa conception matérialiste de l'histoire, sa description des rouages du capitalisme, et pour son activité révolutionnaire au sein du mouvement ouvrier. Il a notamment participé à l'Association internationale des travailleurs. </a:t>
            </a:r>
          </a:p>
          <a:p>
            <a:pPr algn="just"/>
            <a:r>
              <a:rPr lang="fr-FR" dirty="0" smtClean="0"/>
              <a:t>L'ensemble des courants de pensée inspirés des travaux de Marx est désigné sous le nom de marxisme. </a:t>
            </a:r>
          </a:p>
          <a:p>
            <a:pPr algn="just"/>
            <a:r>
              <a:rPr lang="fr-FR" dirty="0" smtClean="0"/>
              <a:t>Il a eu une grande influence sur le développement ultérieur de la sociologie. Ses travaux ont influencé de façon considérable le XX</a:t>
            </a:r>
            <a:r>
              <a:rPr lang="fr-FR" baseline="30000" dirty="0" smtClean="0"/>
              <a:t>e</a:t>
            </a:r>
            <a:r>
              <a:rPr lang="fr-FR" dirty="0" smtClean="0"/>
              <a:t> siècle, au cours duquel de nombreux mouvements révolutionnaires se sont réclamés de sa pensée.</a:t>
            </a:r>
            <a:endParaRPr lang="fr-FR" dirty="0"/>
          </a:p>
        </p:txBody>
      </p:sp>
      <p:pic>
        <p:nvPicPr>
          <p:cNvPr id="4" name="Picture 2" descr="http://www.histoiredesjuifs.com/images/1867%20Karl_Marx.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43608" y="2204864"/>
            <a:ext cx="2870473" cy="384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03648" y="620688"/>
            <a:ext cx="7344816"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cteur droit avec flèche 2"/>
          <p:cNvCxnSpPr/>
          <p:nvPr/>
        </p:nvCxnSpPr>
        <p:spPr>
          <a:xfrm>
            <a:off x="2843808" y="1268760"/>
            <a:ext cx="378042" cy="18466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ZoneTexte 4"/>
          <p:cNvSpPr txBox="1"/>
          <p:nvPr/>
        </p:nvSpPr>
        <p:spPr>
          <a:xfrm>
            <a:off x="1547664" y="908720"/>
            <a:ext cx="1515610" cy="369332"/>
          </a:xfrm>
          <a:prstGeom prst="rect">
            <a:avLst/>
          </a:prstGeom>
          <a:noFill/>
        </p:spPr>
        <p:txBody>
          <a:bodyPr wrap="square" rtlCol="0">
            <a:spAutoFit/>
          </a:bodyPr>
          <a:lstStyle/>
          <a:p>
            <a:r>
              <a:rPr lang="fr-FR" b="1" dirty="0" smtClean="0">
                <a:solidFill>
                  <a:schemeClr val="accent2"/>
                </a:solidFill>
              </a:rPr>
              <a:t>F. ENGELS</a:t>
            </a:r>
            <a:endParaRPr lang="fr-FR" b="1" dirty="0">
              <a:solidFill>
                <a:schemeClr val="accent2"/>
              </a:solidFill>
            </a:endParaRPr>
          </a:p>
        </p:txBody>
      </p:sp>
      <p:sp>
        <p:nvSpPr>
          <p:cNvPr id="9" name="ZoneTexte 8"/>
          <p:cNvSpPr txBox="1"/>
          <p:nvPr/>
        </p:nvSpPr>
        <p:spPr>
          <a:xfrm>
            <a:off x="7452320" y="764704"/>
            <a:ext cx="1515610" cy="369332"/>
          </a:xfrm>
          <a:prstGeom prst="rect">
            <a:avLst/>
          </a:prstGeom>
          <a:noFill/>
        </p:spPr>
        <p:txBody>
          <a:bodyPr wrap="square" rtlCol="0">
            <a:spAutoFit/>
          </a:bodyPr>
          <a:lstStyle/>
          <a:p>
            <a:r>
              <a:rPr lang="fr-FR" b="1" dirty="0" smtClean="0">
                <a:solidFill>
                  <a:schemeClr val="accent2"/>
                </a:solidFill>
              </a:rPr>
              <a:t>K.MARX</a:t>
            </a:r>
            <a:endParaRPr lang="fr-FR" b="1" dirty="0">
              <a:solidFill>
                <a:schemeClr val="accent2"/>
              </a:solidFill>
            </a:endParaRPr>
          </a:p>
        </p:txBody>
      </p:sp>
      <p:cxnSp>
        <p:nvCxnSpPr>
          <p:cNvPr id="10" name="Connecteur droit avec flèche 9"/>
          <p:cNvCxnSpPr/>
          <p:nvPr/>
        </p:nvCxnSpPr>
        <p:spPr>
          <a:xfrm flipH="1">
            <a:off x="6732240" y="980728"/>
            <a:ext cx="648072" cy="3693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77258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Introduction – Différences ou inégalités ?</a:t>
            </a:r>
            <a:endParaRPr lang="fr-FR"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988840"/>
            <a:ext cx="5616624" cy="440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classe sociale au sens de Karl Marx</a:t>
            </a:r>
            <a:endParaRPr lang="fr-FR" dirty="0"/>
          </a:p>
        </p:txBody>
      </p:sp>
      <p:sp>
        <p:nvSpPr>
          <p:cNvPr id="4" name="Flèche vers le bas 3"/>
          <p:cNvSpPr/>
          <p:nvPr/>
        </p:nvSpPr>
        <p:spPr>
          <a:xfrm>
            <a:off x="1403648" y="1844824"/>
            <a:ext cx="1008112" cy="1296144"/>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7" name="Flèche vers le bas 6"/>
          <p:cNvSpPr/>
          <p:nvPr/>
        </p:nvSpPr>
        <p:spPr>
          <a:xfrm>
            <a:off x="3491880" y="1844824"/>
            <a:ext cx="1008112" cy="129614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8" name="Flèche vers le bas 7"/>
          <p:cNvSpPr/>
          <p:nvPr/>
        </p:nvSpPr>
        <p:spPr>
          <a:xfrm>
            <a:off x="5508104" y="1844824"/>
            <a:ext cx="1008112" cy="129614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9" name="Flèche vers le bas 8"/>
          <p:cNvSpPr/>
          <p:nvPr/>
        </p:nvSpPr>
        <p:spPr>
          <a:xfrm>
            <a:off x="7524328" y="1844824"/>
            <a:ext cx="1008112" cy="129614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0" name="Rectangle à coins arrondis 9"/>
          <p:cNvSpPr/>
          <p:nvPr/>
        </p:nvSpPr>
        <p:spPr>
          <a:xfrm>
            <a:off x="899592" y="3212976"/>
            <a:ext cx="2016224" cy="352839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100" dirty="0" smtClean="0"/>
              <a:t>Analyse </a:t>
            </a:r>
            <a:r>
              <a:rPr lang="fr-FR" sz="1100" b="1" u="sng" dirty="0" smtClean="0"/>
              <a:t>unidimensionnelle</a:t>
            </a:r>
            <a:r>
              <a:rPr lang="fr-FR" sz="1100" dirty="0" smtClean="0"/>
              <a:t> de la classe sociale: </a:t>
            </a:r>
          </a:p>
          <a:p>
            <a:pPr algn="ctr"/>
            <a:endParaRPr lang="fr-FR" sz="1100" dirty="0" smtClean="0"/>
          </a:p>
          <a:p>
            <a:pPr algn="just"/>
            <a:r>
              <a:rPr lang="fr-FR" sz="1100" dirty="0" smtClean="0">
                <a:sym typeface="Wingdings"/>
              </a:rPr>
              <a:t> </a:t>
            </a:r>
            <a:r>
              <a:rPr lang="fr-FR" sz="1100" dirty="0" smtClean="0"/>
              <a:t>Tous individus partageant la même place au sein de ces rapports de production, et uniquement selon ce critère, constituent les membres d’une même classe sociale. </a:t>
            </a:r>
          </a:p>
          <a:p>
            <a:pPr algn="just"/>
            <a:r>
              <a:rPr lang="fr-FR" sz="1100" dirty="0" smtClean="0">
                <a:sym typeface="Wingdings"/>
              </a:rPr>
              <a:t> </a:t>
            </a:r>
            <a:r>
              <a:rPr lang="fr-FR" sz="1100" dirty="0" smtClean="0"/>
              <a:t>Marx parle de </a:t>
            </a:r>
            <a:r>
              <a:rPr lang="fr-FR" sz="1100" b="1" u="sng" dirty="0" smtClean="0"/>
              <a:t>classe en soi</a:t>
            </a:r>
            <a:r>
              <a:rPr lang="fr-FR" sz="1100" dirty="0" smtClean="0"/>
              <a:t>.</a:t>
            </a:r>
            <a:endParaRPr lang="fr-FR" sz="1100" dirty="0"/>
          </a:p>
        </p:txBody>
      </p:sp>
      <p:sp>
        <p:nvSpPr>
          <p:cNvPr id="11" name="Rectangle à coins arrondis 10"/>
          <p:cNvSpPr/>
          <p:nvPr/>
        </p:nvSpPr>
        <p:spPr>
          <a:xfrm>
            <a:off x="7127776" y="3212976"/>
            <a:ext cx="2016224" cy="352839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fr-FR" sz="1200" dirty="0" smtClean="0">
              <a:sym typeface="Wingdings"/>
            </a:endParaRPr>
          </a:p>
          <a:p>
            <a:pPr algn="ctr"/>
            <a:r>
              <a:rPr lang="fr-FR" sz="1100" dirty="0" smtClean="0">
                <a:sym typeface="Wingdings"/>
              </a:rPr>
              <a:t>Analyse </a:t>
            </a:r>
            <a:r>
              <a:rPr lang="fr-FR" sz="1100" b="1" u="sng" dirty="0" smtClean="0">
                <a:sym typeface="Wingdings"/>
              </a:rPr>
              <a:t>réaliste</a:t>
            </a:r>
            <a:r>
              <a:rPr lang="fr-FR" sz="1100" dirty="0" smtClean="0">
                <a:sym typeface="Wingdings"/>
              </a:rPr>
              <a:t> de la classe sociale:</a:t>
            </a:r>
          </a:p>
          <a:p>
            <a:pPr algn="ctr"/>
            <a:endParaRPr lang="fr-FR" sz="1100" dirty="0" smtClean="0">
              <a:sym typeface="Wingdings"/>
            </a:endParaRPr>
          </a:p>
          <a:p>
            <a:pPr algn="just"/>
            <a:r>
              <a:rPr lang="fr-FR" sz="1100" dirty="0" smtClean="0">
                <a:sym typeface="Wingdings"/>
              </a:rPr>
              <a:t> </a:t>
            </a:r>
            <a:r>
              <a:rPr lang="fr-FR" sz="1100" dirty="0" smtClean="0"/>
              <a:t>Les classes sociales ne sont donc pas seulement un outil de description sociologique, elles ont une existence .</a:t>
            </a:r>
          </a:p>
          <a:p>
            <a:pPr algn="just"/>
            <a:r>
              <a:rPr lang="fr-FR" sz="1100" dirty="0" smtClean="0">
                <a:sym typeface="Wingdings"/>
              </a:rPr>
              <a:t> </a:t>
            </a:r>
            <a:r>
              <a:rPr lang="fr-FR" sz="1100" dirty="0" smtClean="0"/>
              <a:t>Les classes sociales au sens de Marx sont des </a:t>
            </a:r>
            <a:r>
              <a:rPr lang="fr-FR" sz="1100" u="sng" dirty="0" smtClean="0"/>
              <a:t>groupes sociaux</a:t>
            </a:r>
            <a:r>
              <a:rPr lang="fr-FR" sz="1100" dirty="0" smtClean="0"/>
              <a:t> et non seulement des </a:t>
            </a:r>
            <a:r>
              <a:rPr lang="fr-FR" sz="1100" u="sng" dirty="0" smtClean="0"/>
              <a:t>catégories sociales ou statistiques </a:t>
            </a:r>
            <a:r>
              <a:rPr lang="fr-FR" sz="1100" dirty="0" smtClean="0"/>
              <a:t>inventées par le chercheur.</a:t>
            </a:r>
          </a:p>
          <a:p>
            <a:pPr algn="ctr"/>
            <a:endParaRPr lang="fr-FR" dirty="0"/>
          </a:p>
        </p:txBody>
      </p:sp>
      <p:sp>
        <p:nvSpPr>
          <p:cNvPr id="12" name="Rectangle à coins arrondis 11"/>
          <p:cNvSpPr/>
          <p:nvPr/>
        </p:nvSpPr>
        <p:spPr>
          <a:xfrm>
            <a:off x="2987824" y="3212976"/>
            <a:ext cx="2016224" cy="352839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100" b="1" u="sng" dirty="0" smtClean="0"/>
              <a:t>Rapports de classe inégaux </a:t>
            </a:r>
            <a:r>
              <a:rPr lang="fr-FR" sz="1100" dirty="0" smtClean="0"/>
              <a:t>et  fondés sur l’</a:t>
            </a:r>
            <a:r>
              <a:rPr lang="fr-FR" sz="1100" b="1" u="sng" dirty="0" smtClean="0"/>
              <a:t>exploitation</a:t>
            </a:r>
            <a:r>
              <a:rPr lang="fr-FR" sz="1100" dirty="0" smtClean="0"/>
              <a:t> et de </a:t>
            </a:r>
            <a:r>
              <a:rPr lang="fr-FR" sz="1100" b="1" u="sng" dirty="0" smtClean="0"/>
              <a:t>domination</a:t>
            </a:r>
            <a:r>
              <a:rPr lang="fr-FR" sz="1100" dirty="0" smtClean="0"/>
              <a:t> d’un groupe par l’autre:</a:t>
            </a:r>
          </a:p>
          <a:p>
            <a:pPr algn="ctr"/>
            <a:endParaRPr lang="fr-FR" sz="1100" dirty="0" smtClean="0"/>
          </a:p>
          <a:p>
            <a:pPr algn="just"/>
            <a:r>
              <a:rPr lang="fr-FR" sz="1100" dirty="0" smtClean="0">
                <a:sym typeface="Wingdings"/>
              </a:rPr>
              <a:t></a:t>
            </a:r>
            <a:r>
              <a:rPr lang="fr-FR" sz="1100" dirty="0" smtClean="0"/>
              <a:t>Le prolétaire n’a pas d’autre solution que de vendre sa force travail au capitaliste pour subsister. </a:t>
            </a:r>
          </a:p>
          <a:p>
            <a:pPr algn="just">
              <a:buFont typeface="Wingdings"/>
              <a:buChar char="Ü"/>
            </a:pPr>
            <a:r>
              <a:rPr lang="fr-FR" sz="1100" dirty="0" smtClean="0"/>
              <a:t>La force de travail du prolétaire est capable de créer une valeur supérieure au salaire qu’il reçoit : la </a:t>
            </a:r>
            <a:r>
              <a:rPr lang="fr-FR" sz="1100" b="1" dirty="0" smtClean="0"/>
              <a:t>plus-value</a:t>
            </a:r>
            <a:r>
              <a:rPr lang="fr-FR" sz="1100" dirty="0" smtClean="0"/>
              <a:t>, qui  est appropriée par le capitaliste. </a:t>
            </a:r>
          </a:p>
          <a:p>
            <a:pPr algn="just">
              <a:buFont typeface="Wingdings"/>
              <a:buChar char="Ü"/>
            </a:pPr>
            <a:r>
              <a:rPr lang="fr-FR" sz="1100" dirty="0" smtClean="0">
                <a:sym typeface="Wingdings"/>
              </a:rPr>
              <a:t> </a:t>
            </a:r>
            <a:r>
              <a:rPr lang="fr-FR" sz="1100" dirty="0" smtClean="0"/>
              <a:t>Là est le fondement de l’</a:t>
            </a:r>
            <a:r>
              <a:rPr lang="fr-FR" sz="1100" b="1" dirty="0" smtClean="0"/>
              <a:t>exploitation</a:t>
            </a:r>
            <a:r>
              <a:rPr lang="fr-FR" sz="1100" dirty="0" smtClean="0"/>
              <a:t> du prolétariat.</a:t>
            </a:r>
          </a:p>
        </p:txBody>
      </p:sp>
      <p:sp>
        <p:nvSpPr>
          <p:cNvPr id="13" name="Rectangle à coins arrondis 12"/>
          <p:cNvSpPr/>
          <p:nvPr/>
        </p:nvSpPr>
        <p:spPr>
          <a:xfrm>
            <a:off x="5076056" y="3212976"/>
            <a:ext cx="2016224" cy="35283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100" dirty="0" smtClean="0"/>
              <a:t>Les rapports de classes engendrent une </a:t>
            </a:r>
            <a:r>
              <a:rPr lang="fr-FR" sz="1100" b="1" u="sng" dirty="0" smtClean="0"/>
              <a:t>lutte des classes</a:t>
            </a:r>
            <a:r>
              <a:rPr lang="fr-FR" sz="1100" dirty="0" smtClean="0"/>
              <a:t>:</a:t>
            </a:r>
          </a:p>
          <a:p>
            <a:pPr algn="ctr"/>
            <a:endParaRPr lang="fr-FR" sz="1100" dirty="0" smtClean="0"/>
          </a:p>
          <a:p>
            <a:pPr algn="just"/>
            <a:r>
              <a:rPr lang="fr-FR" sz="1100" dirty="0" smtClean="0">
                <a:sym typeface="Wingdings"/>
              </a:rPr>
              <a:t> </a:t>
            </a:r>
            <a:r>
              <a:rPr lang="fr-FR" sz="1100" dirty="0" smtClean="0"/>
              <a:t>Les rapports de classe ne peuvent être que conflictuels dans la mesure où ils génèrent des </a:t>
            </a:r>
            <a:r>
              <a:rPr lang="fr-FR" sz="1100" b="1" dirty="0" smtClean="0"/>
              <a:t>intérêts antagoniques</a:t>
            </a:r>
            <a:r>
              <a:rPr lang="fr-FR" sz="1100" dirty="0" smtClean="0"/>
              <a:t>. </a:t>
            </a:r>
          </a:p>
          <a:p>
            <a:pPr algn="just"/>
            <a:r>
              <a:rPr lang="fr-FR" sz="1100" dirty="0" smtClean="0">
                <a:sym typeface="Wingdings"/>
              </a:rPr>
              <a:t> </a:t>
            </a:r>
            <a:r>
              <a:rPr lang="fr-FR" sz="1100" dirty="0" smtClean="0"/>
              <a:t>Ce conflit est une lutte de classes. </a:t>
            </a:r>
            <a:r>
              <a:rPr lang="fr-FR" sz="1100" b="1" dirty="0" smtClean="0"/>
              <a:t>C’est dans et par leur luttes que les classes sociales achèvent leur constitution en se transformant de classe en soi en classes pour soi</a:t>
            </a:r>
            <a:r>
              <a:rPr lang="fr-FR" sz="1100" dirty="0" smtClean="0"/>
              <a:t>. </a:t>
            </a:r>
            <a:endParaRPr lang="fr-FR" sz="11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lide(fromBottom)">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lide(fromBottom)">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lide(fromBottom)">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fontScale="92500" lnSpcReduction="20000"/>
          </a:bodyPr>
          <a:lstStyle/>
          <a:p>
            <a:pPr algn="ctr">
              <a:buNone/>
            </a:pPr>
            <a:r>
              <a:rPr lang="fr-FR" b="1" dirty="0" smtClean="0">
                <a:sym typeface="Wingdings 3"/>
              </a:rPr>
              <a:t></a:t>
            </a:r>
            <a:r>
              <a:rPr lang="fr-FR" b="1" dirty="0" smtClean="0"/>
              <a:t> Groupe social </a:t>
            </a:r>
          </a:p>
          <a:p>
            <a:pPr algn="ctr">
              <a:buNone/>
            </a:pPr>
            <a:r>
              <a:rPr lang="fr-FR" b="1" dirty="0" smtClean="0">
                <a:sym typeface="Wingdings 2"/>
              </a:rPr>
              <a:t></a:t>
            </a:r>
            <a:r>
              <a:rPr lang="fr-FR" b="1" dirty="0" smtClean="0"/>
              <a:t> </a:t>
            </a:r>
            <a:r>
              <a:rPr lang="fr-FR" b="1" i="1" dirty="0" smtClean="0"/>
              <a:t>Catégorie sociale </a:t>
            </a:r>
            <a:endParaRPr lang="fr-FR" b="1" i="1" dirty="0" smtClean="0">
              <a:sym typeface="Wingdings 2"/>
            </a:endParaRPr>
          </a:p>
          <a:p>
            <a:pPr algn="ctr">
              <a:buNone/>
            </a:pPr>
            <a:r>
              <a:rPr lang="fr-FR" b="1" dirty="0" smtClean="0">
                <a:sym typeface="Wingdings 2"/>
              </a:rPr>
              <a:t></a:t>
            </a:r>
            <a:r>
              <a:rPr lang="fr-FR" b="1" dirty="0" smtClean="0"/>
              <a:t> </a:t>
            </a:r>
            <a:r>
              <a:rPr lang="fr-FR" b="1" i="1" dirty="0" smtClean="0"/>
              <a:t>Classe en soi</a:t>
            </a:r>
            <a:r>
              <a:rPr lang="fr-FR" i="1" dirty="0" smtClean="0"/>
              <a:t> </a:t>
            </a:r>
          </a:p>
          <a:p>
            <a:pPr algn="ctr">
              <a:buNone/>
            </a:pPr>
            <a:r>
              <a:rPr lang="fr-FR" b="1" dirty="0" smtClean="0">
                <a:sym typeface="Wingdings 2"/>
              </a:rPr>
              <a:t></a:t>
            </a:r>
            <a:r>
              <a:rPr lang="fr-FR" b="1" dirty="0" smtClean="0"/>
              <a:t> </a:t>
            </a:r>
            <a:r>
              <a:rPr lang="fr-FR" b="1" i="1" dirty="0" smtClean="0"/>
              <a:t>Classe pour soi</a:t>
            </a:r>
            <a:r>
              <a:rPr lang="fr-FR" i="1" dirty="0" smtClean="0"/>
              <a:t> </a:t>
            </a:r>
          </a:p>
          <a:p>
            <a:pPr algn="ctr">
              <a:buNone/>
            </a:pPr>
            <a:r>
              <a:rPr lang="fr-FR" b="1" dirty="0" smtClean="0">
                <a:sym typeface="Wingdings 2"/>
              </a:rPr>
              <a:t></a:t>
            </a:r>
            <a:r>
              <a:rPr lang="fr-FR" b="1" dirty="0" smtClean="0"/>
              <a:t> </a:t>
            </a:r>
            <a:r>
              <a:rPr lang="fr-FR" b="1" i="1" dirty="0" smtClean="0"/>
              <a:t>Lutte des classes</a:t>
            </a:r>
            <a:r>
              <a:rPr lang="fr-FR" b="1" dirty="0" smtClean="0"/>
              <a:t> </a:t>
            </a:r>
          </a:p>
          <a:p>
            <a:pPr algn="ctr">
              <a:buNone/>
            </a:pPr>
            <a:r>
              <a:rPr lang="fr-FR" b="1" dirty="0" smtClean="0">
                <a:sym typeface="Wingdings 2"/>
              </a:rPr>
              <a:t></a:t>
            </a:r>
            <a:r>
              <a:rPr lang="fr-FR" b="1" dirty="0" smtClean="0"/>
              <a:t> </a:t>
            </a:r>
            <a:r>
              <a:rPr lang="fr-FR" b="1" i="1" dirty="0" smtClean="0"/>
              <a:t>Polarisation des classes sociales</a:t>
            </a:r>
            <a:r>
              <a:rPr lang="fr-FR" b="1" dirty="0" smtClean="0"/>
              <a:t> </a:t>
            </a:r>
            <a:endParaRPr lang="fr-FR" dirty="0" smtClean="0"/>
          </a:p>
          <a:p>
            <a:pPr algn="ctr">
              <a:buNone/>
            </a:pPr>
            <a:r>
              <a:rPr lang="fr-FR" b="1" dirty="0" smtClean="0">
                <a:sym typeface="Webdings"/>
              </a:rPr>
              <a:t></a:t>
            </a:r>
            <a:r>
              <a:rPr lang="fr-FR" b="1" dirty="0" smtClean="0"/>
              <a:t>Classe sociale ( au sens de K. MARX)</a:t>
            </a:r>
            <a:r>
              <a:rPr lang="fr-FR" dirty="0" smtClean="0"/>
              <a:t> </a:t>
            </a:r>
          </a:p>
          <a:p>
            <a:pPr marL="0" indent="0" algn="ctr">
              <a:buNone/>
            </a:pPr>
            <a:endParaRPr lang="fr-FR" b="1" dirty="0">
              <a:sym typeface="Webdings"/>
            </a:endParaRPr>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2" end="12"/>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Max Weber (1864-1920)</a:t>
            </a:r>
            <a:endParaRPr lang="fr-FR" dirty="0"/>
          </a:p>
        </p:txBody>
      </p:sp>
      <p:sp>
        <p:nvSpPr>
          <p:cNvPr id="3" name="Espace réservé du contenu 2"/>
          <p:cNvSpPr>
            <a:spLocks noGrp="1"/>
          </p:cNvSpPr>
          <p:nvPr>
            <p:ph idx="1"/>
          </p:nvPr>
        </p:nvSpPr>
        <p:spPr>
          <a:xfrm>
            <a:off x="4572000" y="2060848"/>
            <a:ext cx="4016384" cy="3600400"/>
          </a:xfrm>
        </p:spPr>
        <p:txBody>
          <a:bodyPr/>
          <a:lstStyle/>
          <a:p>
            <a:pPr algn="just"/>
            <a:endParaRPr lang="fr-FR" dirty="0" smtClean="0"/>
          </a:p>
          <a:p>
            <a:pPr algn="just"/>
            <a:r>
              <a:rPr lang="fr-FR" dirty="0" smtClean="0"/>
              <a:t>Economiste et sociologue allemand, originellement formé en droit.</a:t>
            </a:r>
          </a:p>
          <a:p>
            <a:pPr algn="just"/>
            <a:r>
              <a:rPr lang="fr-FR" dirty="0" smtClean="0"/>
              <a:t>Il est l'un des fondateurs de la sociologie moderne et l'un des premiers à avoir pensé la modernité d'un point de vue critique. </a:t>
            </a:r>
          </a:p>
          <a:p>
            <a:endParaRPr lang="fr-FR" dirty="0"/>
          </a:p>
        </p:txBody>
      </p:sp>
      <p:pic>
        <p:nvPicPr>
          <p:cNvPr id="4" name="Picture 2" descr="http://i2.listal.com/image/331887/600full-max-weber.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15616" y="2132856"/>
            <a:ext cx="3096344"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L’analyse wébérienne de la stratification sociale</a:t>
            </a:r>
            <a:endParaRPr lang="fr-FR" dirty="0"/>
          </a:p>
        </p:txBody>
      </p:sp>
      <p:sp>
        <p:nvSpPr>
          <p:cNvPr id="4" name="Rectangle à coins arrondis 3"/>
          <p:cNvSpPr/>
          <p:nvPr/>
        </p:nvSpPr>
        <p:spPr>
          <a:xfrm>
            <a:off x="1187624" y="1844824"/>
            <a:ext cx="7416824" cy="7920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smtClean="0"/>
              <a:t>La stratification sociale s’explique par une distribution inégale du pouvoir économique, social et politique à l’intérieur de la société. Aussi, l’approche wébérienne de la stratification sociale est pluridimensionnelle et distingue trois ordres.</a:t>
            </a:r>
            <a:endParaRPr lang="fr-FR" sz="1400" dirty="0"/>
          </a:p>
        </p:txBody>
      </p:sp>
      <p:sp>
        <p:nvSpPr>
          <p:cNvPr id="5" name="Flèche vers le bas 4"/>
          <p:cNvSpPr/>
          <p:nvPr/>
        </p:nvSpPr>
        <p:spPr>
          <a:xfrm>
            <a:off x="1763688" y="2708920"/>
            <a:ext cx="1080120" cy="108012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6" name="Flèche vers le bas 5"/>
          <p:cNvSpPr/>
          <p:nvPr/>
        </p:nvSpPr>
        <p:spPr>
          <a:xfrm>
            <a:off x="4283968" y="2708920"/>
            <a:ext cx="1080120" cy="108012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7" name="Flèche vers le bas 6"/>
          <p:cNvSpPr/>
          <p:nvPr/>
        </p:nvSpPr>
        <p:spPr>
          <a:xfrm>
            <a:off x="7092280" y="2708920"/>
            <a:ext cx="1080120" cy="108012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0" name="Rectangle à coins arrondis 9"/>
          <p:cNvSpPr/>
          <p:nvPr/>
        </p:nvSpPr>
        <p:spPr>
          <a:xfrm>
            <a:off x="1043608" y="3861048"/>
            <a:ext cx="2448272" cy="8640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200" b="1" dirty="0" smtClean="0"/>
              <a:t>Un ordre économique</a:t>
            </a:r>
            <a:r>
              <a:rPr lang="fr-FR" sz="1200" dirty="0" smtClean="0"/>
              <a:t> qui correspond à la distribution des biens et de la richesse.</a:t>
            </a:r>
            <a:endParaRPr lang="fr-FR" sz="1200" dirty="0"/>
          </a:p>
        </p:txBody>
      </p:sp>
      <p:sp>
        <p:nvSpPr>
          <p:cNvPr id="13" name="Flèche vers le bas 12"/>
          <p:cNvSpPr/>
          <p:nvPr/>
        </p:nvSpPr>
        <p:spPr>
          <a:xfrm>
            <a:off x="1763688" y="4797152"/>
            <a:ext cx="1080120" cy="108012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4" name="Rectangle à coins arrondis 13"/>
          <p:cNvSpPr/>
          <p:nvPr/>
        </p:nvSpPr>
        <p:spPr>
          <a:xfrm>
            <a:off x="1043608" y="5949280"/>
            <a:ext cx="2448272" cy="9087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200" dirty="0" smtClean="0"/>
              <a:t>Les individus s’y répartissent en</a:t>
            </a:r>
            <a:r>
              <a:rPr lang="fr-FR" sz="1200" b="1" dirty="0" smtClean="0"/>
              <a:t> classes sociales.</a:t>
            </a:r>
            <a:endParaRPr lang="fr-FR" sz="1200" dirty="0"/>
          </a:p>
        </p:txBody>
      </p:sp>
      <p:sp>
        <p:nvSpPr>
          <p:cNvPr id="15" name="Rectangle à coins arrondis 14"/>
          <p:cNvSpPr/>
          <p:nvPr/>
        </p:nvSpPr>
        <p:spPr>
          <a:xfrm>
            <a:off x="3635896" y="3861048"/>
            <a:ext cx="2448272" cy="8640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dirty="0" smtClean="0"/>
              <a:t>Un </a:t>
            </a:r>
            <a:r>
              <a:rPr lang="fr-FR" sz="1200" b="1" dirty="0" smtClean="0"/>
              <a:t>ordre social</a:t>
            </a:r>
            <a:r>
              <a:rPr lang="fr-FR" sz="1200" dirty="0" smtClean="0"/>
              <a:t> qui correspond à la distribution du prestige social.</a:t>
            </a:r>
            <a:endParaRPr lang="fr-FR" sz="1200" dirty="0"/>
          </a:p>
        </p:txBody>
      </p:sp>
      <p:sp>
        <p:nvSpPr>
          <p:cNvPr id="16" name="Flèche vers le bas 15"/>
          <p:cNvSpPr/>
          <p:nvPr/>
        </p:nvSpPr>
        <p:spPr>
          <a:xfrm>
            <a:off x="4355976" y="4797152"/>
            <a:ext cx="1080120" cy="108012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7" name="Rectangle à coins arrondis 16"/>
          <p:cNvSpPr/>
          <p:nvPr/>
        </p:nvSpPr>
        <p:spPr>
          <a:xfrm>
            <a:off x="3635896" y="5949280"/>
            <a:ext cx="2448272" cy="9087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dirty="0" smtClean="0"/>
              <a:t>Les individus s’y répartissent en</a:t>
            </a:r>
            <a:r>
              <a:rPr lang="fr-FR" sz="1200" b="1" dirty="0" smtClean="0"/>
              <a:t> groupes de statut.</a:t>
            </a:r>
            <a:endParaRPr lang="fr-FR" sz="1200" dirty="0"/>
          </a:p>
        </p:txBody>
      </p:sp>
      <p:sp>
        <p:nvSpPr>
          <p:cNvPr id="18" name="Rectangle à coins arrondis 17"/>
          <p:cNvSpPr/>
          <p:nvPr/>
        </p:nvSpPr>
        <p:spPr>
          <a:xfrm>
            <a:off x="6372200" y="3861048"/>
            <a:ext cx="2448272" cy="86409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smtClean="0"/>
              <a:t>Un </a:t>
            </a:r>
            <a:r>
              <a:rPr lang="fr-FR" sz="1200" b="1" dirty="0" smtClean="0"/>
              <a:t>ordre politique</a:t>
            </a:r>
            <a:r>
              <a:rPr lang="fr-FR" sz="1200" dirty="0" smtClean="0"/>
              <a:t> qui correspond à la distribution du pouvoir politique.</a:t>
            </a:r>
            <a:endParaRPr lang="fr-FR" sz="1200" dirty="0"/>
          </a:p>
        </p:txBody>
      </p:sp>
      <p:sp>
        <p:nvSpPr>
          <p:cNvPr id="19" name="Flèche vers le bas 18"/>
          <p:cNvSpPr/>
          <p:nvPr/>
        </p:nvSpPr>
        <p:spPr>
          <a:xfrm>
            <a:off x="7092280" y="4797152"/>
            <a:ext cx="1080120" cy="108012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0" name="Rectangle à coins arrondis 19"/>
          <p:cNvSpPr/>
          <p:nvPr/>
        </p:nvSpPr>
        <p:spPr>
          <a:xfrm>
            <a:off x="6228184" y="5949280"/>
            <a:ext cx="2808312" cy="9087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fr-FR" sz="1200" dirty="0" smtClean="0"/>
              <a:t>Les individus s’y répartissent en </a:t>
            </a:r>
            <a:r>
              <a:rPr lang="fr-FR" sz="1200" b="1" dirty="0" smtClean="0"/>
              <a:t>partis </a:t>
            </a:r>
            <a:r>
              <a:rPr lang="fr-FR" sz="1200" dirty="0" smtClean="0"/>
              <a:t>à savoir des groupes s’engageant pour une cause et dans une action commune pour conquérir ou influencer  le pouvoir politique. </a:t>
            </a:r>
            <a:endParaRPr lang="fr-FR"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Bottom)">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lide(fromBottom)">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lide(fromBottom)">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slide(fromBottom)">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lide(fromBottom)">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lide(fromBottom)">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slide(fromBottom)">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slide(fromBottom)">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slide(fromBottom)">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slide(fromBottom)">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slide(fromBottom)">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classes sociales chez Max Weber</a:t>
            </a:r>
            <a:endParaRPr lang="fr-FR" dirty="0"/>
          </a:p>
        </p:txBody>
      </p:sp>
      <p:sp>
        <p:nvSpPr>
          <p:cNvPr id="3" name="Espace réservé du contenu 2"/>
          <p:cNvSpPr>
            <a:spLocks noGrp="1"/>
          </p:cNvSpPr>
          <p:nvPr>
            <p:ph idx="1"/>
          </p:nvPr>
        </p:nvSpPr>
        <p:spPr>
          <a:xfrm>
            <a:off x="1043608" y="1981201"/>
            <a:ext cx="7848871" cy="4544143"/>
          </a:xfrm>
        </p:spPr>
        <p:txBody>
          <a:bodyPr>
            <a:normAutofit fontScale="85000" lnSpcReduction="10000"/>
          </a:bodyPr>
          <a:lstStyle/>
          <a:p>
            <a:pPr>
              <a:buNone/>
            </a:pPr>
            <a:r>
              <a:rPr lang="fr-FR" dirty="0" smtClean="0"/>
              <a:t>	La hiérarchie des classes sociales a un double fondement : </a:t>
            </a:r>
          </a:p>
          <a:p>
            <a:pPr marL="0" indent="0" algn="just">
              <a:buNone/>
            </a:pPr>
            <a:r>
              <a:rPr lang="fr-FR" dirty="0" smtClean="0"/>
              <a:t>- </a:t>
            </a:r>
            <a:r>
              <a:rPr lang="fr-FR" b="1" dirty="0" smtClean="0"/>
              <a:t>les inégalités relatives à la possession de capital</a:t>
            </a:r>
            <a:r>
              <a:rPr lang="fr-FR" dirty="0" smtClean="0"/>
              <a:t> qui permettent de distinguer  1) les classes de possession privilégiées qui tirent d’importants revenus de leur patrimoine qu’il soit financier, industriel ou foncier, 2) les classes de possession non privilégiées qui sont dépourvus de patrimoine et qui sont donc obligées de vendre leur force de travail (selon l’expression de Max WEBER il sont des </a:t>
            </a:r>
            <a:r>
              <a:rPr lang="fr-FR" i="1" dirty="0" smtClean="0"/>
              <a:t>objets de possession</a:t>
            </a:r>
            <a:r>
              <a:rPr lang="fr-FR" dirty="0" smtClean="0"/>
              <a:t>), 3) les classes de possession moyennement privilégiées qui tirent des revenus de leur patrimoine insuffisants pour avoir des chances d’édifier une fortune.</a:t>
            </a:r>
          </a:p>
          <a:p>
            <a:pPr marL="0" indent="0" algn="just">
              <a:buNone/>
            </a:pPr>
            <a:r>
              <a:rPr lang="fr-FR" dirty="0" smtClean="0"/>
              <a:t>- </a:t>
            </a:r>
            <a:r>
              <a:rPr lang="fr-FR" b="1" dirty="0" smtClean="0"/>
              <a:t>les inégalités relatives aux qualités professionnelles offertes sur le marché du travail</a:t>
            </a:r>
            <a:r>
              <a:rPr lang="fr-FR" dirty="0" smtClean="0"/>
              <a:t> qui permettent de distinguer 1) les classes de production privilégiées offrant un travail hautement qualifié, 2) les classes de production non privilégiées offrant un travail peu ou pas qualifié, 3) les classes de production moyennement privilégiées offrant un travail moyennement qualifié.</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classes sociales chez Max Weber</a:t>
            </a:r>
            <a:endParaRPr lang="fr-FR" dirty="0"/>
          </a:p>
        </p:txBody>
      </p:sp>
      <p:sp>
        <p:nvSpPr>
          <p:cNvPr id="3" name="Espace réservé du contenu 2"/>
          <p:cNvSpPr>
            <a:spLocks noGrp="1"/>
          </p:cNvSpPr>
          <p:nvPr>
            <p:ph idx="1"/>
          </p:nvPr>
        </p:nvSpPr>
        <p:spPr>
          <a:xfrm>
            <a:off x="1142106" y="1981201"/>
            <a:ext cx="7750373" cy="4688159"/>
          </a:xfrm>
        </p:spPr>
        <p:txBody>
          <a:bodyPr>
            <a:normAutofit fontScale="70000" lnSpcReduction="20000"/>
          </a:bodyPr>
          <a:lstStyle/>
          <a:p>
            <a:pPr algn="just">
              <a:buNone/>
            </a:pPr>
            <a:r>
              <a:rPr lang="fr-FR" dirty="0" smtClean="0"/>
              <a:t>A partir de ce double fondement, Max WEBER distingue 4 classes sociales :</a:t>
            </a:r>
          </a:p>
          <a:p>
            <a:pPr marL="0" lvl="0" indent="0" algn="just">
              <a:buNone/>
            </a:pPr>
            <a:r>
              <a:rPr lang="fr-FR" dirty="0" smtClean="0"/>
              <a:t>- la </a:t>
            </a:r>
            <a:r>
              <a:rPr lang="fr-FR" b="1" dirty="0" smtClean="0"/>
              <a:t>classe ouvrière</a:t>
            </a:r>
            <a:r>
              <a:rPr lang="fr-FR" dirty="0" smtClean="0"/>
              <a:t> dont les membres tirent leurs revenus de la vente de leur force de travail et non de la possession d’un patrimoine  mais le travail qu’ils offrent sur le marché est un travail peu ou pas qualifié.</a:t>
            </a:r>
          </a:p>
          <a:p>
            <a:pPr marL="0" lvl="0" indent="0" algn="just">
              <a:buNone/>
            </a:pPr>
            <a:r>
              <a:rPr lang="fr-FR" dirty="0" smtClean="0"/>
              <a:t>- la </a:t>
            </a:r>
            <a:r>
              <a:rPr lang="fr-FR" b="1" dirty="0" smtClean="0"/>
              <a:t>petite bourgeoisie</a:t>
            </a:r>
            <a:r>
              <a:rPr lang="fr-FR" dirty="0" smtClean="0"/>
              <a:t> (petits artisans et petits commerçants) dont les membres tirent leurs revenus de la possession d’un patrimoine qu’ils utilisent dans le cadre de l’exercice de leur activité professionnelle mais ces revenus ne sont pas suffisants pour édifier une fortune.</a:t>
            </a:r>
          </a:p>
          <a:p>
            <a:pPr marL="0" lvl="0" indent="0" algn="just">
              <a:buNone/>
            </a:pPr>
            <a:r>
              <a:rPr lang="fr-FR" dirty="0" smtClean="0"/>
              <a:t>- la </a:t>
            </a:r>
            <a:r>
              <a:rPr lang="fr-FR" b="1" dirty="0" smtClean="0"/>
              <a:t>classe moyenne salariée</a:t>
            </a:r>
            <a:r>
              <a:rPr lang="fr-FR" dirty="0" smtClean="0"/>
              <a:t> (fonctionnaires et techniciens) dont les membres tirent l’essentiel de leurs revenus de la vente de leur force de travail et non de la possession d’un patrimoine mais le travail qu’ils offrent sur le marché du travail est un travail qualifié.</a:t>
            </a:r>
          </a:p>
          <a:p>
            <a:pPr marL="0" lvl="0" indent="0" algn="just">
              <a:buNone/>
            </a:pPr>
            <a:r>
              <a:rPr lang="fr-FR" dirty="0" smtClean="0"/>
              <a:t> -la </a:t>
            </a:r>
            <a:r>
              <a:rPr lang="fr-FR" b="1" dirty="0" smtClean="0"/>
              <a:t>classe possédante</a:t>
            </a:r>
            <a:r>
              <a:rPr lang="fr-FR" dirty="0" smtClean="0"/>
              <a:t> dont les membres tirent des revenus conséquents de la possession d’un patrimoine (les « rentiers » tirant leurs revenus de la propriété de terres, de biens immobiliers, de titres financiers, de mines, etc.) et/ou en offrant un travail très qualifié sur le marché du travail (hauts fonctionnaires, cadres dirigeants d’entreprises, banquiers, professions libérales, etc. </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a:bodyPr>
          <a:lstStyle/>
          <a:p>
            <a:pPr algn="ctr">
              <a:buNone/>
            </a:pPr>
            <a:endParaRPr lang="fr-FR" b="1" dirty="0" smtClean="0">
              <a:sym typeface="Webdings"/>
            </a:endParaRPr>
          </a:p>
          <a:p>
            <a:pPr algn="ctr">
              <a:buNone/>
            </a:pPr>
            <a:endParaRPr lang="fr-FR" b="1" dirty="0" smtClean="0">
              <a:sym typeface="Webdings"/>
            </a:endParaRPr>
          </a:p>
          <a:p>
            <a:pPr algn="ctr">
              <a:buNone/>
            </a:pPr>
            <a:r>
              <a:rPr lang="fr-FR" b="1" dirty="0" smtClean="0">
                <a:sym typeface="Webdings"/>
              </a:rPr>
              <a:t></a:t>
            </a:r>
            <a:r>
              <a:rPr lang="fr-FR" b="1" dirty="0" smtClean="0"/>
              <a:t>Classe sociale ( au sens de M. WEBER)</a:t>
            </a:r>
            <a:r>
              <a:rPr lang="fr-FR" dirty="0" smtClean="0"/>
              <a:t> </a:t>
            </a:r>
          </a:p>
          <a:p>
            <a:pPr marL="0" indent="0" algn="ctr">
              <a:buNone/>
            </a:pPr>
            <a:endParaRPr lang="fr-FR" b="1" dirty="0">
              <a:sym typeface="Webdings"/>
            </a:endParaRPr>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Pour conclure</a:t>
            </a:r>
            <a:endParaRPr lang="fr-FR" dirty="0"/>
          </a:p>
        </p:txBody>
      </p:sp>
      <p:sp>
        <p:nvSpPr>
          <p:cNvPr id="3" name="Espace réservé du contenu 2"/>
          <p:cNvSpPr>
            <a:spLocks noGrp="1"/>
          </p:cNvSpPr>
          <p:nvPr>
            <p:ph idx="1"/>
          </p:nvPr>
        </p:nvSpPr>
        <p:spPr>
          <a:xfrm>
            <a:off x="899592" y="1981201"/>
            <a:ext cx="7776863" cy="4760167"/>
          </a:xfrm>
        </p:spPr>
        <p:txBody>
          <a:bodyPr>
            <a:normAutofit fontScale="70000" lnSpcReduction="20000"/>
          </a:bodyPr>
          <a:lstStyle/>
          <a:p>
            <a:pPr algn="just"/>
            <a:r>
              <a:rPr lang="fr-FR" b="1" dirty="0" smtClean="0"/>
              <a:t>L’analyse des classes sociales de Max WEBER est souvent présentée comme nominaliste</a:t>
            </a:r>
            <a:r>
              <a:rPr lang="fr-FR" dirty="0" smtClean="0"/>
              <a:t> c’est-à-dire que les classes sociales sont conçues comme des ensembles d’individus que le chercheur décide de nommer ainsi selon ses critères propres. Aussi, l’analyse des classes sociale de M.WEBER est souvent opposée à la </a:t>
            </a:r>
            <a:r>
              <a:rPr lang="fr-FR" b="1" dirty="0" smtClean="0"/>
              <a:t>conception réaliste des classes sociales de K.MARX. </a:t>
            </a:r>
            <a:endParaRPr lang="fr-FR" dirty="0" smtClean="0"/>
          </a:p>
          <a:p>
            <a:pPr algn="just"/>
            <a:r>
              <a:rPr lang="fr-FR" b="1" dirty="0" smtClean="0"/>
              <a:t>Toutefois, une telle opposition ne va pas de soi.</a:t>
            </a:r>
            <a:r>
              <a:rPr lang="fr-FR" dirty="0" smtClean="0"/>
              <a:t> Par exemple, dans l’analyse wébérienne des classes de production ans l'analyse wébérienne des classes de production, la distinction entre la direction d'une grande entreprise, propre aux classes de production privilégiées, et le travail d'exécution d'un ouvrier non qualifié, propres aux classes de production non privilégiées est sans conteste de type réaliste, renvoie à l'analyse marxiste de la place des individus dans les rapports de production.</a:t>
            </a:r>
          </a:p>
          <a:p>
            <a:pPr algn="just"/>
            <a:r>
              <a:rPr lang="fr-FR" dirty="0" smtClean="0"/>
              <a:t>De même, dans l'analyse des classes de possession, la distinction entre ceux qui disposent de surplus inemployés d'une part, les débiteurs et pauvres d'autre part n'est pas nominaliste mais également réaliste, tant la distinction entre un compte bancaire créditeur et débiteur ne relève pas de la subjectivité du sociologue ou du statisticien. la distinction entre la direction d’une grande entreprise propre aux classes de production privilégiées et le travail d’exécution d’un ouvrier non qualifié propre aux classes de production non privilégiées est réaliste puisqu’elle renvoie à la place des individus dans les rapports de production dont ceux-ci ont conscience.</a:t>
            </a:r>
          </a:p>
          <a:p>
            <a:pPr algn="just"/>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a:bodyPr>
          <a:lstStyle/>
          <a:p>
            <a:pPr algn="ctr">
              <a:buNone/>
            </a:pPr>
            <a:endParaRPr lang="fr-FR" b="1" dirty="0" smtClean="0">
              <a:sym typeface="Webdings"/>
            </a:endParaRPr>
          </a:p>
          <a:p>
            <a:pPr algn="ctr">
              <a:buNone/>
            </a:pPr>
            <a:endParaRPr lang="fr-FR" b="1" dirty="0" smtClean="0">
              <a:sym typeface="Webdings"/>
            </a:endParaRPr>
          </a:p>
          <a:p>
            <a:pPr algn="ctr">
              <a:buNone/>
            </a:pPr>
            <a:r>
              <a:rPr lang="fr-FR" b="1" dirty="0" smtClean="0">
                <a:sym typeface="Webdings"/>
              </a:rPr>
              <a:t></a:t>
            </a:r>
            <a:r>
              <a:rPr lang="fr-FR" b="1" dirty="0" smtClean="0"/>
              <a:t>Groupe de statut</a:t>
            </a:r>
            <a:endParaRPr lang="fr-FR" dirty="0" smtClean="0"/>
          </a:p>
          <a:p>
            <a:pPr marL="0" indent="0" algn="ctr">
              <a:buNone/>
            </a:pPr>
            <a:endParaRPr lang="fr-FR" b="1" dirty="0">
              <a:sym typeface="Webdings"/>
            </a:endParaRPr>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Introduction – Différences ou inégalités ?</a:t>
            </a:r>
            <a:endParaRPr lang="fr-FR" dirty="0"/>
          </a:p>
        </p:txBody>
      </p:sp>
      <p:pic>
        <p:nvPicPr>
          <p:cNvPr id="96258" name="Picture 2"/>
          <p:cNvPicPr>
            <a:picLocks noGrp="1" noChangeAspect="1" noChangeArrowheads="1"/>
          </p:cNvPicPr>
          <p:nvPr>
            <p:ph idx="1"/>
          </p:nvPr>
        </p:nvPicPr>
        <p:blipFill>
          <a:blip r:embed="rId2" cstate="print"/>
          <a:srcRect l="24408" t="46576" r="41182" b="20446"/>
          <a:stretch>
            <a:fillRect/>
          </a:stretch>
        </p:blipFill>
        <p:spPr bwMode="auto">
          <a:xfrm>
            <a:off x="1115616" y="1844824"/>
            <a:ext cx="7632848" cy="44271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Remarque sur l’interdépendance des 3 ordres  </a:t>
            </a:r>
            <a:endParaRPr lang="fr-FR" dirty="0"/>
          </a:p>
        </p:txBody>
      </p:sp>
      <p:sp>
        <p:nvSpPr>
          <p:cNvPr id="3" name="Espace réservé du contenu 2"/>
          <p:cNvSpPr>
            <a:spLocks noGrp="1"/>
          </p:cNvSpPr>
          <p:nvPr>
            <p:ph idx="1"/>
          </p:nvPr>
        </p:nvSpPr>
        <p:spPr>
          <a:xfrm>
            <a:off x="1331640" y="3933056"/>
            <a:ext cx="3357885" cy="936104"/>
          </a:xfrm>
        </p:spPr>
        <p:txBody>
          <a:bodyPr>
            <a:normAutofit fontScale="25000" lnSpcReduction="20000"/>
          </a:bodyPr>
          <a:lstStyle/>
          <a:p>
            <a:pPr marL="0" indent="0" algn="just">
              <a:lnSpc>
                <a:spcPct val="120000"/>
              </a:lnSpc>
              <a:spcBef>
                <a:spcPts val="0"/>
              </a:spcBef>
              <a:buNone/>
            </a:pPr>
            <a:r>
              <a:rPr lang="fr-FR" dirty="0" smtClean="0"/>
              <a:t> </a:t>
            </a:r>
            <a:r>
              <a:rPr lang="fr-FR" sz="4400" dirty="0" smtClean="0"/>
              <a:t>Ségolène Royal est issue d'une famille de militaires : son père, Jacques Antoine Royal (1920–1981), lieutenant-colonel d'artillerie de marine et marié avec Hélène </a:t>
            </a:r>
            <a:r>
              <a:rPr lang="fr-FR" sz="4400" dirty="0" err="1" smtClean="0"/>
              <a:t>Dehaye</a:t>
            </a:r>
            <a:r>
              <a:rPr lang="fr-FR" sz="4400" dirty="0" smtClean="0"/>
              <a:t>, est le fils du général de brigade Florian Auguste Émile Royal et de Marie-Thérèse </a:t>
            </a:r>
            <a:r>
              <a:rPr lang="fr-FR" sz="4400" dirty="0" err="1" smtClean="0"/>
              <a:t>Carage</a:t>
            </a:r>
            <a:r>
              <a:rPr lang="fr-FR" sz="4400" dirty="0" smtClean="0"/>
              <a:t>. À la fin des années 1940, il épouse Hélène </a:t>
            </a:r>
            <a:r>
              <a:rPr lang="fr-FR" sz="4400" dirty="0" err="1" smtClean="0"/>
              <a:t>Dehaye</a:t>
            </a:r>
            <a:r>
              <a:rPr lang="fr-FR" sz="4400" dirty="0" smtClean="0"/>
              <a:t> (1924-) et le couple a huit enfants en neuf ans : Marie Odette, Marie Nicole, Gérard, Marie Ségolène, Antoine, Paul, Henry et </a:t>
            </a:r>
            <a:r>
              <a:rPr lang="fr-FR" sz="4400" dirty="0" err="1" smtClean="0"/>
              <a:t>Sigisbert</a:t>
            </a:r>
            <a:r>
              <a:rPr lang="fr-FR" sz="4400" dirty="0" smtClean="0"/>
              <a:t>.</a:t>
            </a:r>
          </a:p>
          <a:p>
            <a:pPr marL="0" indent="0" algn="just">
              <a:lnSpc>
                <a:spcPct val="120000"/>
              </a:lnSpc>
              <a:spcBef>
                <a:spcPts val="0"/>
              </a:spcBef>
              <a:buNone/>
            </a:pPr>
            <a:r>
              <a:rPr lang="fr-FR" sz="4400" dirty="0" smtClean="0"/>
              <a:t>Elle obtient une licence de sciences économiques à Nancy, puis, après avoir été élève au Centre universitaire d'études politiques (CUEP), elle entre à l'Institut d'études politiques de Paris (« Sciences Po »), dont elle est sortie diplômée en 1978. Elle intègre, par la suite, l'École nationale d'administration.</a:t>
            </a:r>
            <a:endParaRPr lang="fr-FR" sz="4400" dirty="0"/>
          </a:p>
        </p:txBody>
      </p:sp>
      <p:pic>
        <p:nvPicPr>
          <p:cNvPr id="116738" name="Picture 2" descr="Afficher l'image d'origine"/>
          <p:cNvPicPr>
            <a:picLocks noChangeAspect="1" noChangeArrowheads="1"/>
          </p:cNvPicPr>
          <p:nvPr/>
        </p:nvPicPr>
        <p:blipFill>
          <a:blip r:embed="rId2" cstate="print">
            <a:grayscl/>
          </a:blip>
          <a:srcRect/>
          <a:stretch>
            <a:fillRect/>
          </a:stretch>
        </p:blipFill>
        <p:spPr bwMode="auto">
          <a:xfrm>
            <a:off x="2411760" y="1844824"/>
            <a:ext cx="1320081" cy="1944120"/>
          </a:xfrm>
          <a:prstGeom prst="rect">
            <a:avLst/>
          </a:prstGeom>
          <a:noFill/>
        </p:spPr>
      </p:pic>
      <p:pic>
        <p:nvPicPr>
          <p:cNvPr id="116740" name="Picture 4" descr="Afficher l'image d'origine"/>
          <p:cNvPicPr>
            <a:picLocks noChangeAspect="1" noChangeArrowheads="1"/>
          </p:cNvPicPr>
          <p:nvPr/>
        </p:nvPicPr>
        <p:blipFill>
          <a:blip r:embed="rId3" cstate="print">
            <a:grayscl/>
          </a:blip>
          <a:srcRect/>
          <a:stretch>
            <a:fillRect/>
          </a:stretch>
        </p:blipFill>
        <p:spPr bwMode="auto">
          <a:xfrm>
            <a:off x="6372200" y="1844824"/>
            <a:ext cx="1368152" cy="1944216"/>
          </a:xfrm>
          <a:prstGeom prst="rect">
            <a:avLst/>
          </a:prstGeom>
          <a:noFill/>
        </p:spPr>
      </p:pic>
      <p:sp>
        <p:nvSpPr>
          <p:cNvPr id="6" name="Rectangle 5"/>
          <p:cNvSpPr/>
          <p:nvPr/>
        </p:nvSpPr>
        <p:spPr>
          <a:xfrm>
            <a:off x="5220072" y="3861048"/>
            <a:ext cx="3672408" cy="1461939"/>
          </a:xfrm>
          <a:prstGeom prst="rect">
            <a:avLst/>
          </a:prstGeom>
        </p:spPr>
        <p:txBody>
          <a:bodyPr wrap="square">
            <a:spAutoFit/>
          </a:bodyPr>
          <a:lstStyle/>
          <a:p>
            <a:pPr algn="just"/>
            <a:r>
              <a:rPr lang="fr-FR" sz="1200" dirty="0" smtClean="0"/>
              <a:t> </a:t>
            </a:r>
            <a:r>
              <a:rPr lang="fr-FR" sz="1100" dirty="0" smtClean="0"/>
              <a:t>Olivier Besancenot est le fils d'un professeur de physique au collège et d'une psychologue scolaire</a:t>
            </a:r>
          </a:p>
          <a:p>
            <a:pPr algn="just"/>
            <a:r>
              <a:rPr lang="fr-FR" sz="1100" dirty="0" smtClean="0"/>
              <a:t>En 1996, il est diplômé d'une licence d'histoire décernée par l'université de Nanterre. Facteur depuis 1997, d'abord à Levallois-Perret puis à Neuilly-sur-Seine, à partir de 2000, il est aujourd'hui à temps partiel, à 80 %, travaillant du mercredi matin au samedi. Il déclare, en 2007, toucher 1 000 euros nets par mois</a:t>
            </a:r>
            <a:endParaRPr lang="fr-FR" sz="1100" dirty="0"/>
          </a:p>
        </p:txBody>
      </p:sp>
      <p:sp>
        <p:nvSpPr>
          <p:cNvPr id="8" name="Ellipse 7"/>
          <p:cNvSpPr/>
          <p:nvPr/>
        </p:nvSpPr>
        <p:spPr>
          <a:xfrm>
            <a:off x="1187624" y="1556792"/>
            <a:ext cx="7344816" cy="530120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buFont typeface="Wingdings" pitchFamily="2" charset="2"/>
              <a:buChar char="Ü"/>
            </a:pPr>
            <a:r>
              <a:rPr lang="fr-FR" sz="1400" dirty="0" smtClean="0"/>
              <a:t>Le recrutement du personnel politique permet de montrer des liens entre la stratification dans l’ordre économique, la stratification dans l’ordre social et la stratification dans l’ordre politique. </a:t>
            </a:r>
          </a:p>
          <a:p>
            <a:pPr algn="just">
              <a:buFont typeface="Wingdings" pitchFamily="2" charset="2"/>
              <a:buChar char="Ü"/>
            </a:pPr>
            <a:r>
              <a:rPr lang="fr-FR" sz="1400" dirty="0" smtClean="0"/>
              <a:t>Plus la fonction politique est élevée, plus la proportion d’individus exerçant une profession prestigieuse grâce à une forte dotation en capital culturel et/ou économique, est importante. </a:t>
            </a:r>
          </a:p>
          <a:p>
            <a:pPr algn="just">
              <a:buFont typeface="Wingdings" pitchFamily="2" charset="2"/>
              <a:buChar char="Ü"/>
            </a:pPr>
            <a:r>
              <a:rPr lang="fr-FR" sz="1400" dirty="0" smtClean="0"/>
              <a:t>Inversement, les ouvriers et les employés, qui appartiennent aux classes de production et aux groupes de statut non privilégiés sont sous-représentés dans les fonctions politiques. </a:t>
            </a:r>
          </a:p>
          <a:p>
            <a:pPr algn="just">
              <a:buFont typeface="Wingdings" pitchFamily="2" charset="2"/>
              <a:buChar char="Ü"/>
            </a:pPr>
            <a:r>
              <a:rPr lang="fr-FR" sz="1400" dirty="0" smtClean="0"/>
              <a:t>Leur présence dans ces fonctions montre que la stratification dans l’ordre politique n’est pas toujours dépendante de la stratification dans l’ordre économique ; mais leur </a:t>
            </a:r>
            <a:r>
              <a:rPr lang="fr-FR" sz="1400" dirty="0" err="1" smtClean="0"/>
              <a:t>sous-représentation</a:t>
            </a:r>
            <a:r>
              <a:rPr lang="fr-FR" sz="1400" dirty="0" smtClean="0"/>
              <a:t> montre que la stratification dans l’ordre politique est fortement dépendante de la stratification dans l’ordre économique et dans l’ordre social. </a:t>
            </a:r>
          </a:p>
          <a:p>
            <a:pPr algn="ctr"/>
            <a:endParaRPr lang="fr-FR" sz="14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diamond(in)">
                                      <p:cBhvr>
                                        <p:cTn id="7" dur="2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sym typeface="Wingdings"/>
              </a:rPr>
              <a:t></a:t>
            </a:r>
            <a:r>
              <a:rPr lang="fr-FR" dirty="0" smtClean="0"/>
              <a:t> </a:t>
            </a:r>
            <a:r>
              <a:rPr lang="fr-FR" b="1" dirty="0" smtClean="0"/>
              <a:t>EXERCICE D’APPLICATION</a:t>
            </a:r>
            <a:endParaRPr lang="fr-FR" dirty="0"/>
          </a:p>
        </p:txBody>
      </p:sp>
      <p:pic>
        <p:nvPicPr>
          <p:cNvPr id="130050" name="Picture 2"/>
          <p:cNvPicPr>
            <a:picLocks noGrp="1" noChangeAspect="1" noChangeArrowheads="1"/>
          </p:cNvPicPr>
          <p:nvPr>
            <p:ph idx="1"/>
          </p:nvPr>
        </p:nvPicPr>
        <p:blipFill>
          <a:blip r:embed="rId2" cstate="print"/>
          <a:srcRect/>
          <a:stretch>
            <a:fillRect/>
          </a:stretch>
        </p:blipFill>
        <p:spPr bwMode="auto">
          <a:xfrm>
            <a:off x="899592" y="1772816"/>
            <a:ext cx="8136904" cy="5328592"/>
          </a:xfrm>
          <a:prstGeom prst="rect">
            <a:avLst/>
          </a:prstGeom>
          <a:noFill/>
          <a:ln w="9525">
            <a:noFill/>
            <a:miter lim="800000"/>
            <a:headEnd/>
            <a:tailEnd/>
          </a:ln>
          <a:effectLst/>
        </p:spPr>
      </p:pic>
      <p:sp>
        <p:nvSpPr>
          <p:cNvPr id="130052" name="Rectangle 4"/>
          <p:cNvSpPr>
            <a:spLocks noChangeArrowheads="1"/>
          </p:cNvSpPr>
          <p:nvPr/>
        </p:nvSpPr>
        <p:spPr bwMode="auto">
          <a:xfrm>
            <a:off x="1043608" y="3645024"/>
            <a:ext cx="374441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Fondement division de la société en classes sociales se trouvent dans la sphère économique. </a:t>
            </a:r>
            <a:endParaRPr kumimoji="0" lang="fr-FR" sz="900" b="0" i="0" u="none" strike="noStrike" cap="none" normalizeH="0" baseline="0" dirty="0" smtClean="0">
              <a:ln>
                <a:noFill/>
              </a:ln>
              <a:solidFill>
                <a:schemeClr val="tx1"/>
              </a:solidFill>
              <a:effectLst/>
              <a:latin typeface="Arial"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Utilisation de l’expression petite bourgeoisie pour désigner ceux qui occupent une position intermédiaire</a:t>
            </a:r>
            <a:endParaRPr kumimoji="0" lang="fr-FR" sz="900" b="0" i="0" u="none" strike="noStrike" cap="none" normalizeH="0" baseline="0" dirty="0" smtClean="0">
              <a:ln>
                <a:noFill/>
              </a:ln>
              <a:solidFill>
                <a:schemeClr val="tx1"/>
              </a:solidFill>
              <a:effectLst/>
              <a:latin typeface="Arial"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Classe ouvrière (M.WEBER)/Prolétariat (K.MARX) n’ont que leur force de travail à vendre.</a:t>
            </a: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   </a:t>
            </a:r>
            <a:endParaRPr kumimoji="0" lang="fr-FR" sz="900" b="0" i="0" u="none" strike="noStrike" cap="none" normalizeH="0" baseline="0" dirty="0" smtClean="0">
              <a:ln>
                <a:noFill/>
              </a:ln>
              <a:solidFill>
                <a:schemeClr val="tx1"/>
              </a:solidFill>
              <a:effectLst/>
              <a:latin typeface="Arial"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Appartenance à la classe possédante peut reposer sur la possession d’un patrimoine générant des revenus conséquents (M.WEBER)/Appartenance à la bourgeoisie reposer sur la détention des moyens de production autrement dit du capital (K.MARX) </a:t>
            </a:r>
            <a:endParaRPr kumimoji="0" lang="fr-FR" sz="9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endParaRPr>
          </a:p>
        </p:txBody>
      </p:sp>
      <p:sp>
        <p:nvSpPr>
          <p:cNvPr id="130053" name="Rectangle 5"/>
          <p:cNvSpPr>
            <a:spLocks noChangeArrowheads="1"/>
          </p:cNvSpPr>
          <p:nvPr/>
        </p:nvSpPr>
        <p:spPr bwMode="auto">
          <a:xfrm>
            <a:off x="4932040" y="3609310"/>
            <a:ext cx="3744416"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M.WEBER : approche pluridimensionnelle de la stratification sociale / K.MARX : approche unidimensionnelle de la stratification sociale </a:t>
            </a:r>
            <a:endParaRPr kumimoji="0" lang="fr-FR" sz="800" b="0" i="0" u="none" strike="noStrike" cap="none" normalizeH="0" baseline="0" dirty="0" smtClean="0">
              <a:ln>
                <a:noFill/>
              </a:ln>
              <a:solidFill>
                <a:schemeClr val="tx1"/>
              </a:solidFill>
              <a:effectLst/>
              <a:latin typeface="Calibri"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M.WEBER : 4 classes sociales/ K.MARX : polarisation de la société autour de 2 classes sociales fondamentales</a:t>
            </a:r>
            <a:endParaRPr kumimoji="0" lang="fr-FR" sz="800" b="0" i="0" u="none" strike="noStrike" cap="none" normalizeH="0" baseline="0" dirty="0" smtClean="0">
              <a:ln>
                <a:noFill/>
              </a:ln>
              <a:solidFill>
                <a:schemeClr val="tx1"/>
              </a:solidFill>
              <a:effectLst/>
              <a:latin typeface="Calibri"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M.WEBER : 2 fondements à la division de la société en classes sociales (inégalités relatives à la possession du capital et inégalités relatives aux qualités professionnelle offerte sur le marché du travail)/K.MARX : 1 fondement à la division de la société en classes sociale (position dans les rapports de production définie par la propriété ou non des moyens de production). </a:t>
            </a:r>
            <a:endParaRPr kumimoji="0" lang="fr-FR" sz="800" b="0" i="0" u="none" strike="noStrike" cap="none" normalizeH="0" baseline="0" dirty="0" smtClean="0">
              <a:ln>
                <a:noFill/>
              </a:ln>
              <a:solidFill>
                <a:schemeClr val="tx1"/>
              </a:solidFill>
              <a:effectLst/>
              <a:latin typeface="Calibri"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M.WEBER : relation entre les classes pas nécessairement conflictuelle (membres d’une classe sociale ne conduisent pas nécessairement une action de classe)/ K.MARX : relation entre les classes sociales nécessairement conflictuelle (une classe sociale se définit dans et par sa lutte contre une autre classe sociale)</a:t>
            </a:r>
            <a:endParaRPr kumimoji="0" lang="fr-FR" sz="800" b="0" i="0" u="none" strike="noStrike" cap="none" normalizeH="0" baseline="0" dirty="0" smtClean="0">
              <a:ln>
                <a:noFill/>
              </a:ln>
              <a:solidFill>
                <a:schemeClr val="tx1"/>
              </a:solidFill>
              <a:effectLst/>
              <a:latin typeface="Calibri"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 WEBER : membres d’une classe sociale ne développent pas forcément de sentiment d’appartenance/K.MARX : classe sociale achève sa constitution lorsqu’elle prend conscience d’elle-même autrement dit lorsque se développe chez ses membres une conscience de classe (passage de la classe en soi à la classe pour soi)</a:t>
            </a:r>
            <a:endParaRPr kumimoji="0" lang="fr-FR" sz="800" b="0" i="0" u="none" strike="noStrike" cap="none" normalizeH="0" baseline="0" dirty="0" smtClean="0">
              <a:ln>
                <a:noFill/>
              </a:ln>
              <a:solidFill>
                <a:schemeClr val="tx1"/>
              </a:solidFill>
              <a:effectLst/>
              <a:latin typeface="Calibri" pitchFamily="34" charset="0"/>
              <a:cs typeface="Arial"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M.WEBER : appartenance à la classe possédante peut ne pas reposer sur la possession des moyens de production et ainsi résulter de la capacité à offrir un travail hautement qualifié</a:t>
            </a:r>
            <a:endPar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rPr>
              <a:t></a:t>
            </a:r>
            <a:r>
              <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M.WEBER : conception des classes sociales souvent présentée comme nominaliste/K.MARX : conception réaliste des classes sociales.</a:t>
            </a:r>
            <a:r>
              <a:rPr kumimoji="0" lang="fr-FR" sz="800" b="0" i="0" u="none" strike="noStrike" cap="none" normalizeH="0" baseline="0" dirty="0" smtClean="0">
                <a:ln>
                  <a:noFill/>
                </a:ln>
                <a:solidFill>
                  <a:schemeClr val="tx1"/>
                </a:solidFill>
                <a:effectLst/>
                <a:latin typeface="Calibri" pitchFamily="34" charset="0"/>
                <a:cs typeface="Arial" pitchFamily="34" charset="0"/>
                <a:sym typeface="Wingdings" pitchFamily="2" charset="2"/>
              </a:rPr>
              <a:t> </a:t>
            </a:r>
            <a:endParaRPr kumimoji="0" lang="fr-FR" sz="800" b="0" i="0" u="none" strike="noStrike" cap="none" normalizeH="0" baseline="0" dirty="0" smtClean="0">
              <a:ln>
                <a:noFill/>
              </a:ln>
              <a:solidFill>
                <a:schemeClr val="tx1"/>
              </a:solidFill>
              <a:effectLst/>
              <a:latin typeface="Calibri" pitchFamily="34" charset="0"/>
              <a:ea typeface="Calibri" pitchFamily="34" charset="0"/>
              <a:cs typeface="Calibri" pitchFamily="34" charset="0"/>
              <a:sym typeface="Wingdings" pitchFamily="2" charset="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0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0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0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05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05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05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005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005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005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00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3" end="13"/>
                                            </p:txEl>
                                          </p:spTgt>
                                        </p:tgtEl>
                                        <p:attrNameLst>
                                          <p:attrName>style.color</p:attrName>
                                        </p:attrNameLst>
                                      </p:cBhvr>
                                      <p:to>
                                        <a:schemeClr val="tx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4" end="14"/>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374270" cy="1219200"/>
          </a:xfrm>
        </p:spPr>
        <p:txBody>
          <a:bodyPr>
            <a:normAutofit fontScale="90000"/>
          </a:bodyPr>
          <a:lstStyle/>
          <a:p>
            <a:pPr algn="ctr"/>
            <a:r>
              <a:rPr lang="fr-FR" dirty="0" smtClean="0"/>
              <a:t>Constats sur lesquels s’appuie la thèse d’une fin des classes sociales dans la société française contemporaine</a:t>
            </a:r>
            <a:endParaRPr lang="fr-FR" dirty="0"/>
          </a:p>
        </p:txBody>
      </p:sp>
      <p:sp>
        <p:nvSpPr>
          <p:cNvPr id="3" name="Espace réservé du contenu 2"/>
          <p:cNvSpPr>
            <a:spLocks noGrp="1"/>
          </p:cNvSpPr>
          <p:nvPr>
            <p:ph idx="1"/>
          </p:nvPr>
        </p:nvSpPr>
        <p:spPr>
          <a:xfrm>
            <a:off x="1142106" y="1981201"/>
            <a:ext cx="7750374" cy="4760167"/>
          </a:xfrm>
        </p:spPr>
        <p:txBody>
          <a:bodyPr>
            <a:normAutofit fontScale="70000" lnSpcReduction="20000"/>
          </a:bodyPr>
          <a:lstStyle/>
          <a:p>
            <a:pPr marL="0" indent="0" algn="just">
              <a:lnSpc>
                <a:spcPct val="120000"/>
              </a:lnSpc>
              <a:spcBef>
                <a:spcPts val="0"/>
              </a:spcBef>
              <a:buNone/>
            </a:pPr>
            <a:r>
              <a:rPr lang="fr-FR" dirty="0" smtClean="0"/>
              <a:t>Croissance soutenue des 30 Glorieuses (TCAM PIB à 5%) se traduit par un net recul de la représentation de la société française en termes de classes sociales :</a:t>
            </a:r>
          </a:p>
          <a:p>
            <a:pPr marL="0" indent="0" algn="just">
              <a:lnSpc>
                <a:spcPct val="120000"/>
              </a:lnSpc>
              <a:spcBef>
                <a:spcPts val="0"/>
              </a:spcBef>
              <a:buNone/>
            </a:pPr>
            <a:endParaRPr lang="fr-FR" dirty="0" smtClean="0"/>
          </a:p>
          <a:p>
            <a:pPr marL="0" indent="0" algn="just">
              <a:lnSpc>
                <a:spcPct val="120000"/>
              </a:lnSpc>
              <a:spcBef>
                <a:spcPts val="0"/>
              </a:spcBef>
              <a:buNone/>
            </a:pPr>
            <a:r>
              <a:rPr lang="fr-FR" dirty="0" smtClean="0">
                <a:sym typeface="Wingdings"/>
              </a:rPr>
              <a:t></a:t>
            </a:r>
            <a:r>
              <a:rPr lang="fr-FR" dirty="0" smtClean="0"/>
              <a:t>Découpage entre ceux qui détiennent moyens de production et ceux qui n’ont que leur force de travail est progressivement remplacé par un salariat quasiment généralisé (plus de 80% des actifs occupaient un emploi salarié en 1975 et plus de 90% aujourd’hui). Ce constat remet en cause l’idée d’une société traversée par un conflit central entre K et L ;</a:t>
            </a:r>
          </a:p>
          <a:p>
            <a:pPr marL="0" indent="0" algn="just">
              <a:lnSpc>
                <a:spcPct val="120000"/>
              </a:lnSpc>
              <a:spcBef>
                <a:spcPts val="0"/>
              </a:spcBef>
              <a:buNone/>
            </a:pPr>
            <a:r>
              <a:rPr lang="fr-FR" dirty="0" smtClean="0">
                <a:sym typeface="Wingdings"/>
              </a:rPr>
              <a:t></a:t>
            </a:r>
            <a:r>
              <a:rPr lang="fr-FR" dirty="0" smtClean="0"/>
              <a:t> « Consolidation de la condition salariale » (cf. </a:t>
            </a:r>
            <a:r>
              <a:rPr lang="fr-FR" u="sng" dirty="0" smtClean="0"/>
              <a:t>Robert CASTEL</a:t>
            </a:r>
            <a:r>
              <a:rPr lang="fr-FR" dirty="0" smtClean="0"/>
              <a:t>) grâce à la généralisation de la protection sociale, à la consolidation du droit du travail et à la mise en place d’instances de représentations des salariés comme les comités d’entreprises et les délégués du personnel ;</a:t>
            </a:r>
          </a:p>
          <a:p>
            <a:pPr marL="0" indent="0" algn="just">
              <a:lnSpc>
                <a:spcPct val="120000"/>
              </a:lnSpc>
              <a:spcBef>
                <a:spcPts val="0"/>
              </a:spcBef>
              <a:buNone/>
            </a:pPr>
            <a:r>
              <a:rPr lang="fr-FR" dirty="0" smtClean="0">
                <a:sym typeface="Wingdings"/>
              </a:rPr>
              <a:t></a:t>
            </a:r>
            <a:r>
              <a:rPr lang="fr-FR" dirty="0" smtClean="0"/>
              <a:t> Baisse de la part des ouvriers dans la population active à partir du milieu des années 1970 (mais les effectifs du groupe restent très importants) ;</a:t>
            </a:r>
          </a:p>
          <a:p>
            <a:pPr marL="0" indent="0" algn="just">
              <a:lnSpc>
                <a:spcPct val="120000"/>
              </a:lnSpc>
              <a:spcBef>
                <a:spcPts val="0"/>
              </a:spcBef>
              <a:buNone/>
            </a:pPr>
            <a:r>
              <a:rPr lang="fr-FR" dirty="0" smtClean="0">
                <a:sym typeface="Wingdings"/>
              </a:rPr>
              <a:t></a:t>
            </a:r>
            <a:r>
              <a:rPr lang="fr-FR" dirty="0" smtClean="0"/>
              <a:t> Tertiarisation des emplois et développement des emplois de cadres et de professions intermédiaires à l’origine d’une </a:t>
            </a:r>
            <a:r>
              <a:rPr lang="fr-FR" dirty="0" err="1" smtClean="0"/>
              <a:t>moyennisation</a:t>
            </a:r>
            <a:r>
              <a:rPr lang="fr-FR" dirty="0" smtClean="0"/>
              <a:t> de la société ;</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404664"/>
            <a:ext cx="7374270" cy="1219200"/>
          </a:xfrm>
        </p:spPr>
        <p:txBody>
          <a:bodyPr>
            <a:normAutofit fontScale="90000"/>
          </a:bodyPr>
          <a:lstStyle/>
          <a:p>
            <a:pPr algn="ctr"/>
            <a:r>
              <a:rPr lang="fr-FR" dirty="0" smtClean="0"/>
              <a:t>Constats sur lesquels s’appuie la thèse d’une fin des classes sociales dans la société française contemporaine</a:t>
            </a:r>
            <a:endParaRPr lang="fr-FR" dirty="0"/>
          </a:p>
        </p:txBody>
      </p:sp>
      <p:sp>
        <p:nvSpPr>
          <p:cNvPr id="3" name="Espace réservé du contenu 2"/>
          <p:cNvSpPr>
            <a:spLocks noGrp="1"/>
          </p:cNvSpPr>
          <p:nvPr>
            <p:ph idx="1"/>
          </p:nvPr>
        </p:nvSpPr>
        <p:spPr>
          <a:xfrm>
            <a:off x="1142106" y="1981201"/>
            <a:ext cx="7534349" cy="4760167"/>
          </a:xfrm>
        </p:spPr>
        <p:txBody>
          <a:bodyPr>
            <a:normAutofit fontScale="92500" lnSpcReduction="20000"/>
          </a:bodyPr>
          <a:lstStyle/>
          <a:p>
            <a:pPr marL="0" indent="0" algn="just">
              <a:lnSpc>
                <a:spcPct val="120000"/>
              </a:lnSpc>
              <a:spcBef>
                <a:spcPts val="0"/>
              </a:spcBef>
              <a:buNone/>
            </a:pPr>
            <a:r>
              <a:rPr lang="fr-FR" dirty="0" smtClean="0">
                <a:sym typeface="Wingdings"/>
              </a:rPr>
              <a:t></a:t>
            </a:r>
            <a:r>
              <a:rPr lang="fr-FR" dirty="0" smtClean="0"/>
              <a:t> Réduction éventail des revenus et notamment modération des revenus des plus aisés (disparition rentiers </a:t>
            </a:r>
            <a:r>
              <a:rPr lang="fr-FR" dirty="0" smtClean="0">
                <a:sym typeface="Wingdings"/>
              </a:rPr>
              <a:t></a:t>
            </a:r>
            <a:r>
              <a:rPr lang="fr-FR" dirty="0" smtClean="0"/>
              <a:t> cf. </a:t>
            </a:r>
            <a:r>
              <a:rPr lang="fr-FR" u="sng" dirty="0" smtClean="0"/>
              <a:t>Thomas PIKETTY</a:t>
            </a:r>
            <a:r>
              <a:rPr lang="fr-FR" dirty="0" smtClean="0"/>
              <a:t>) ;</a:t>
            </a:r>
          </a:p>
          <a:p>
            <a:pPr marL="0" indent="0" algn="just">
              <a:lnSpc>
                <a:spcPct val="120000"/>
              </a:lnSpc>
              <a:spcBef>
                <a:spcPts val="0"/>
              </a:spcBef>
              <a:buNone/>
            </a:pPr>
            <a:r>
              <a:rPr lang="fr-FR" dirty="0" smtClean="0">
                <a:sym typeface="Wingdings"/>
              </a:rPr>
              <a:t></a:t>
            </a:r>
            <a:r>
              <a:rPr lang="fr-FR" dirty="0" smtClean="0"/>
              <a:t> Une grande partie du monde ouvrier accède à la consommation de masse et se porte acquéreur de biens durables (équipements ménager, voiture, télévision, etc.) ;</a:t>
            </a:r>
          </a:p>
          <a:p>
            <a:pPr marL="0" indent="0" algn="just">
              <a:lnSpc>
                <a:spcPct val="120000"/>
              </a:lnSpc>
              <a:spcBef>
                <a:spcPts val="0"/>
              </a:spcBef>
              <a:buNone/>
            </a:pPr>
            <a:r>
              <a:rPr lang="fr-FR" dirty="0" smtClean="0">
                <a:sym typeface="Wingdings"/>
              </a:rPr>
              <a:t></a:t>
            </a:r>
            <a:r>
              <a:rPr lang="fr-FR" dirty="0" smtClean="0"/>
              <a:t> L’accès à la propriété immobilière se diffuse au sein du monde ouvrier ;</a:t>
            </a:r>
          </a:p>
          <a:p>
            <a:pPr marL="0" indent="0" algn="just">
              <a:lnSpc>
                <a:spcPct val="120000"/>
              </a:lnSpc>
              <a:spcBef>
                <a:spcPts val="0"/>
              </a:spcBef>
              <a:buNone/>
            </a:pPr>
            <a:r>
              <a:rPr lang="fr-FR" dirty="0" smtClean="0">
                <a:sym typeface="Wingdings"/>
              </a:rPr>
              <a:t></a:t>
            </a:r>
            <a:r>
              <a:rPr lang="fr-FR" dirty="0" smtClean="0"/>
              <a:t> L’accès à l’enseignement secondaire puis à l’enseignement supérieur se diffuse à l’ensemble des milieux sociaux ;</a:t>
            </a:r>
          </a:p>
          <a:p>
            <a:pPr marL="0" indent="0" algn="just">
              <a:lnSpc>
                <a:spcPct val="120000"/>
              </a:lnSpc>
              <a:spcBef>
                <a:spcPts val="0"/>
              </a:spcBef>
              <a:buNone/>
            </a:pPr>
            <a:r>
              <a:rPr lang="fr-FR" dirty="0" smtClean="0">
                <a:sym typeface="Wingdings"/>
              </a:rPr>
              <a:t></a:t>
            </a:r>
            <a:r>
              <a:rPr lang="fr-FR" dirty="0" smtClean="0"/>
              <a:t> Déclin du vote de classe (érosion du vote des ouvriers en faveur du PCF et de la gauche en générale) et affaiblissement du syndicalisme ouvrier. </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Henri </a:t>
            </a:r>
            <a:r>
              <a:rPr lang="fr-FR" dirty="0" err="1" smtClean="0"/>
              <a:t>Mendras</a:t>
            </a:r>
            <a:r>
              <a:rPr lang="fr-FR" dirty="0" smtClean="0"/>
              <a:t> (1927-2003)</a:t>
            </a:r>
            <a:endParaRPr lang="fr-FR" dirty="0"/>
          </a:p>
        </p:txBody>
      </p:sp>
      <p:sp>
        <p:nvSpPr>
          <p:cNvPr id="3" name="Espace réservé du contenu 2"/>
          <p:cNvSpPr>
            <a:spLocks noGrp="1"/>
          </p:cNvSpPr>
          <p:nvPr>
            <p:ph idx="1"/>
          </p:nvPr>
        </p:nvSpPr>
        <p:spPr>
          <a:xfrm>
            <a:off x="3851920" y="1981201"/>
            <a:ext cx="4968551" cy="4760167"/>
          </a:xfrm>
        </p:spPr>
        <p:txBody>
          <a:bodyPr>
            <a:normAutofit fontScale="70000" lnSpcReduction="20000"/>
          </a:bodyPr>
          <a:lstStyle/>
          <a:p>
            <a:pPr algn="ctr">
              <a:buNone/>
            </a:pPr>
            <a:r>
              <a:rPr lang="fr-FR" dirty="0" smtClean="0"/>
              <a:t>Sociologue français</a:t>
            </a:r>
          </a:p>
          <a:p>
            <a:pPr algn="just"/>
            <a:r>
              <a:rPr lang="fr-FR" dirty="0" smtClean="0"/>
              <a:t>Considéré comme un sociologue spécialiste des paysanneries et des sociétés rurales auxquelles il consacre plusieurs ouvrages, il publie en 1988 </a:t>
            </a:r>
            <a:r>
              <a:rPr lang="fr-FR" i="1" dirty="0" smtClean="0"/>
              <a:t>La Seconde Révolution française</a:t>
            </a:r>
            <a:r>
              <a:rPr lang="fr-FR" dirty="0" smtClean="0"/>
              <a:t> dans lequel il constate, selon une approche "cosmographique de la société", le poids désormais décisif d'une "constellation centrale" ainsi que le déclin des symboles de la République, l'abandon de l’étatisme et de l’identité nationale au profit de la décentralisation, du libéralisme et de la mondialisation.</a:t>
            </a:r>
          </a:p>
          <a:p>
            <a:pPr algn="just"/>
            <a:r>
              <a:rPr lang="fr-FR" dirty="0" smtClean="0"/>
              <a:t>Son champ d’analyse s’est déplacé ensuite de la société française aux sociétés européennes. Il était dernièrement en poste à l’Observatoire français des conjonctures économiques (OFCE). Dans ce qu’il considérait comme son autobiographie intellectuelle : </a:t>
            </a:r>
            <a:r>
              <a:rPr lang="fr-FR" i="1" dirty="0" smtClean="0"/>
              <a:t>Comment devenir sociologue ou les mémoires d’un vieux mandarin</a:t>
            </a:r>
            <a:r>
              <a:rPr lang="fr-FR" dirty="0" smtClean="0"/>
              <a:t>, Henri </a:t>
            </a:r>
            <a:r>
              <a:rPr lang="fr-FR" dirty="0" err="1" smtClean="0"/>
              <a:t>Mendras</a:t>
            </a:r>
            <a:r>
              <a:rPr lang="fr-FR" dirty="0" smtClean="0"/>
              <a:t> décrit la naissance, les circuits universitaires, les systèmes et traditions de la sociologie.</a:t>
            </a:r>
          </a:p>
          <a:p>
            <a:pPr algn="just"/>
            <a:endParaRPr lang="fr-FR" dirty="0"/>
          </a:p>
        </p:txBody>
      </p:sp>
      <p:pic>
        <p:nvPicPr>
          <p:cNvPr id="132098" name="Picture 2" descr="Afficher l'image d'origine"/>
          <p:cNvPicPr>
            <a:picLocks noChangeAspect="1" noChangeArrowheads="1"/>
          </p:cNvPicPr>
          <p:nvPr/>
        </p:nvPicPr>
        <p:blipFill>
          <a:blip r:embed="rId2" cstate="print"/>
          <a:srcRect/>
          <a:stretch>
            <a:fillRect/>
          </a:stretch>
        </p:blipFill>
        <p:spPr bwMode="auto">
          <a:xfrm>
            <a:off x="1259632" y="3068960"/>
            <a:ext cx="2560281" cy="14401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représentation de la structure sociale d’Henri MENDRAS</a:t>
            </a:r>
            <a:endParaRPr lang="fr-FR" dirty="0"/>
          </a:p>
        </p:txBody>
      </p:sp>
      <p:sp>
        <p:nvSpPr>
          <p:cNvPr id="3" name="Espace réservé du contenu 2"/>
          <p:cNvSpPr>
            <a:spLocks noGrp="1"/>
          </p:cNvSpPr>
          <p:nvPr>
            <p:ph idx="1"/>
          </p:nvPr>
        </p:nvSpPr>
        <p:spPr>
          <a:xfrm>
            <a:off x="2987824" y="1772816"/>
            <a:ext cx="5976664" cy="4896544"/>
          </a:xfrm>
        </p:spPr>
        <p:txBody>
          <a:bodyPr>
            <a:noAutofit/>
          </a:bodyPr>
          <a:lstStyle/>
          <a:p>
            <a:pPr marL="0" indent="0" algn="just">
              <a:lnSpc>
                <a:spcPct val="120000"/>
              </a:lnSpc>
              <a:spcBef>
                <a:spcPts val="0"/>
              </a:spcBef>
              <a:buNone/>
            </a:pPr>
            <a:r>
              <a:rPr lang="fr-FR" sz="1200" b="1" dirty="0" smtClean="0"/>
              <a:t>Henri MENDRAS </a:t>
            </a:r>
            <a:r>
              <a:rPr lang="fr-FR" sz="1200" dirty="0" smtClean="0"/>
              <a:t>(</a:t>
            </a:r>
            <a:r>
              <a:rPr lang="fr-FR" sz="1200" b="1" i="1" u="sng" dirty="0" smtClean="0"/>
              <a:t>La Seconde Révolution française</a:t>
            </a:r>
            <a:r>
              <a:rPr lang="fr-FR" sz="1200" dirty="0" smtClean="0"/>
              <a:t>, 1988) propose un schéma d’évolution dans lequel on serait passé de 4 grands groupes sociaux biens caractérisés et distincts avant les années 1960 (paysans, classe ouvrière, classes moyennes et bourgeoisie) à une représentation société française en forme de </a:t>
            </a:r>
            <a:r>
              <a:rPr lang="fr-FR" sz="1200" b="1" dirty="0" smtClean="0"/>
              <a:t>« toupie »</a:t>
            </a:r>
            <a:r>
              <a:rPr lang="fr-FR" sz="1200" dirty="0" smtClean="0"/>
              <a:t> où se meuvent </a:t>
            </a:r>
            <a:r>
              <a:rPr lang="fr-FR" sz="1200" b="1" dirty="0" smtClean="0"/>
              <a:t>« constellations ».</a:t>
            </a:r>
            <a:endParaRPr lang="fr-FR" sz="1200" dirty="0" smtClean="0"/>
          </a:p>
          <a:p>
            <a:pPr marL="0" indent="0" algn="just">
              <a:lnSpc>
                <a:spcPct val="120000"/>
              </a:lnSpc>
              <a:spcBef>
                <a:spcPts val="0"/>
              </a:spcBef>
              <a:buNone/>
            </a:pPr>
            <a:r>
              <a:rPr lang="fr-FR" sz="1200" dirty="0" smtClean="0">
                <a:sym typeface="Wingdings"/>
              </a:rPr>
              <a:t></a:t>
            </a:r>
            <a:r>
              <a:rPr lang="fr-FR" sz="1200" dirty="0" smtClean="0"/>
              <a:t> Société structurée autour 2 grandes </a:t>
            </a:r>
            <a:r>
              <a:rPr lang="fr-FR" sz="1200" b="1" dirty="0" smtClean="0"/>
              <a:t>constellations </a:t>
            </a:r>
            <a:r>
              <a:rPr lang="fr-FR" sz="1200" dirty="0" smtClean="0"/>
              <a:t>qui représentent près de ¾ population dans les années 1980 : « </a:t>
            </a:r>
            <a:r>
              <a:rPr lang="fr-FR" sz="1200" b="1" i="1" dirty="0" smtClean="0"/>
              <a:t>constellation centrale »</a:t>
            </a:r>
            <a:r>
              <a:rPr lang="fr-FR" sz="1200" dirty="0" smtClean="0"/>
              <a:t> composée de cadres, d’ingénieurs et d’enseignants et  « </a:t>
            </a:r>
            <a:r>
              <a:rPr lang="fr-FR" sz="1200" b="1" i="1" dirty="0" smtClean="0"/>
              <a:t>constellation populaire</a:t>
            </a:r>
            <a:r>
              <a:rPr lang="fr-FR" sz="1200" dirty="0" smtClean="0"/>
              <a:t> » rassemblant ouvriers </a:t>
            </a:r>
          </a:p>
          <a:p>
            <a:pPr marL="0" indent="0" algn="just">
              <a:lnSpc>
                <a:spcPct val="120000"/>
              </a:lnSpc>
              <a:spcBef>
                <a:spcPts val="0"/>
              </a:spcBef>
              <a:buNone/>
            </a:pPr>
            <a:r>
              <a:rPr lang="fr-FR" sz="1200" dirty="0" smtClean="0">
                <a:sym typeface="Wingdings"/>
              </a:rPr>
              <a:t></a:t>
            </a:r>
            <a:r>
              <a:rPr lang="fr-FR" sz="1200" dirty="0" smtClean="0"/>
              <a:t> C’est dans </a:t>
            </a:r>
            <a:r>
              <a:rPr lang="fr-FR" sz="1200" b="1" i="1" dirty="0" smtClean="0"/>
              <a:t>« constellation centrale »</a:t>
            </a:r>
            <a:r>
              <a:rPr lang="fr-FR" sz="1200" dirty="0" smtClean="0"/>
              <a:t> que se regroupent les </a:t>
            </a:r>
            <a:r>
              <a:rPr lang="fr-FR" sz="1200" b="1" i="1" dirty="0" smtClean="0"/>
              <a:t>« classes moyennes »</a:t>
            </a:r>
            <a:r>
              <a:rPr lang="fr-FR" sz="1200" dirty="0" smtClean="0"/>
              <a:t>. </a:t>
            </a:r>
          </a:p>
          <a:p>
            <a:pPr marL="0" indent="0" algn="just">
              <a:lnSpc>
                <a:spcPct val="120000"/>
              </a:lnSpc>
              <a:spcBef>
                <a:spcPts val="0"/>
              </a:spcBef>
              <a:buNone/>
            </a:pPr>
            <a:r>
              <a:rPr lang="fr-FR" sz="1200" dirty="0" smtClean="0">
                <a:sym typeface="Wingdings"/>
              </a:rPr>
              <a:t></a:t>
            </a:r>
            <a:r>
              <a:rPr lang="fr-FR" sz="1200" dirty="0" smtClean="0"/>
              <a:t> Filant métaphore céleste, </a:t>
            </a:r>
            <a:r>
              <a:rPr lang="fr-FR" sz="1200" dirty="0" err="1" smtClean="0"/>
              <a:t>Mendras</a:t>
            </a:r>
            <a:r>
              <a:rPr lang="fr-FR" sz="1200" dirty="0" smtClean="0"/>
              <a:t> explique qu’autour de ces 2 grandes constellations gravite la « </a:t>
            </a:r>
            <a:r>
              <a:rPr lang="fr-FR" sz="1200" b="1" i="1" dirty="0" smtClean="0"/>
              <a:t>galaxie »</a:t>
            </a:r>
            <a:r>
              <a:rPr lang="fr-FR" sz="1200" dirty="0" smtClean="0"/>
              <a:t> mineure des indépendants aux revenus très dispersés et aux niveaux de diplômes peu élevés ainsi que les galaxies des pauvres et de l’élite. </a:t>
            </a:r>
          </a:p>
          <a:p>
            <a:pPr marL="0" indent="0" algn="just">
              <a:lnSpc>
                <a:spcPct val="120000"/>
              </a:lnSpc>
              <a:spcBef>
                <a:spcPts val="0"/>
              </a:spcBef>
              <a:buNone/>
            </a:pPr>
            <a:r>
              <a:rPr lang="fr-FR" sz="1200" dirty="0" smtClean="0">
                <a:sym typeface="Wingdings"/>
              </a:rPr>
              <a:t></a:t>
            </a:r>
            <a:r>
              <a:rPr lang="fr-FR" sz="1200" b="1" i="1" dirty="0" smtClean="0"/>
              <a:t> « Constellation populaire »</a:t>
            </a:r>
            <a:r>
              <a:rPr lang="fr-FR" sz="1200" dirty="0" smtClean="0"/>
              <a:t> réunit 50% population dans les années 1980.</a:t>
            </a:r>
          </a:p>
          <a:p>
            <a:pPr marL="0" indent="0" algn="just">
              <a:lnSpc>
                <a:spcPct val="120000"/>
              </a:lnSpc>
              <a:spcBef>
                <a:spcPts val="0"/>
              </a:spcBef>
              <a:buNone/>
            </a:pPr>
            <a:r>
              <a:rPr lang="fr-FR" sz="1200" dirty="0" smtClean="0">
                <a:sym typeface="Wingdings"/>
              </a:rPr>
              <a:t></a:t>
            </a:r>
            <a:r>
              <a:rPr lang="fr-FR" sz="1200" dirty="0" smtClean="0"/>
              <a:t> « </a:t>
            </a:r>
            <a:r>
              <a:rPr lang="fr-FR" sz="1200" b="1" i="1" dirty="0" smtClean="0"/>
              <a:t>Constellation centrale</a:t>
            </a:r>
            <a:r>
              <a:rPr lang="fr-FR" sz="1200" dirty="0" smtClean="0"/>
              <a:t> » réunit 25% population dans les années 1980 mais s’étend progressivement : toupie prend du ventre (épicentre du changement social).</a:t>
            </a:r>
          </a:p>
          <a:p>
            <a:pPr marL="0" indent="0" algn="just">
              <a:lnSpc>
                <a:spcPct val="120000"/>
              </a:lnSpc>
              <a:spcBef>
                <a:spcPts val="0"/>
              </a:spcBef>
              <a:buNone/>
            </a:pPr>
            <a:endParaRPr lang="fr-FR" sz="1200" dirty="0" smtClean="0"/>
          </a:p>
          <a:p>
            <a:pPr marL="0" indent="0" algn="just">
              <a:lnSpc>
                <a:spcPct val="120000"/>
              </a:lnSpc>
              <a:spcBef>
                <a:spcPts val="0"/>
              </a:spcBef>
              <a:buNone/>
            </a:pPr>
            <a:r>
              <a:rPr lang="fr-FR" sz="1200" dirty="0" smtClean="0">
                <a:sym typeface="Wingdings"/>
              </a:rPr>
              <a:t></a:t>
            </a:r>
            <a:r>
              <a:rPr lang="fr-FR" sz="1200" dirty="0" smtClean="0"/>
              <a:t> Vision cosmographique de la société française suggère que les individus se sentent moins arraisonnés à une classe donnée et à un destin probable. Lorsque les individus s’identifient à un groupe, c’est d’abord à celui des classes moyennes, l’expression d’un sentiment d’appartenance à la classe ouvrière n’ayant cessé de reculer depuis les années 1960.  Aussi, la notion même de classe perd sa pertinence car « plus personne n’est moyen si tout le monde l’est plus ou moins ». Dilution de l’idée même de classes. </a:t>
            </a:r>
            <a:endParaRPr lang="fr-FR" sz="1200" dirty="0"/>
          </a:p>
        </p:txBody>
      </p:sp>
      <p:pic>
        <p:nvPicPr>
          <p:cNvPr id="4" name="Picture 2" descr="http://media.paperblog.fr/i/25/257119/sil-plait-dessine-societe-L-GdXVJH.png"/>
          <p:cNvPicPr/>
          <p:nvPr/>
        </p:nvPicPr>
        <p:blipFill>
          <a:blip r:embed="rId2" cstate="print">
            <a:extLst>
              <a:ext uri="{28A0092B-C50C-407E-A947-70E740481C1C}">
                <a14:useLocalDpi xmlns:a14="http://schemas.microsoft.com/office/drawing/2010/main" val="0"/>
              </a:ext>
            </a:extLst>
          </a:blip>
          <a:srcRect t="16393"/>
          <a:stretch>
            <a:fillRect/>
          </a:stretch>
        </p:blipFill>
        <p:spPr bwMode="auto">
          <a:xfrm>
            <a:off x="899592" y="2276872"/>
            <a:ext cx="1944216" cy="3816424"/>
          </a:xfrm>
          <a:prstGeom prst="rect">
            <a:avLst/>
          </a:prstGeom>
          <a:noFill/>
          <a:ln>
            <a:solidFill>
              <a:schemeClr val="tx1"/>
            </a:solidFill>
          </a:ln>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5" end="15"/>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t>Louis </a:t>
            </a:r>
            <a:r>
              <a:rPr lang="fr-FR" dirty="0" err="1" smtClean="0"/>
              <a:t>Chauvel</a:t>
            </a:r>
            <a:r>
              <a:rPr lang="fr-FR" dirty="0" smtClean="0"/>
              <a:t/>
            </a:r>
            <a:br>
              <a:rPr lang="fr-FR" dirty="0" smtClean="0"/>
            </a:br>
            <a:r>
              <a:rPr lang="fr-FR" dirty="0" smtClean="0"/>
              <a:t>Sociologue français né en 1967</a:t>
            </a:r>
            <a:endParaRPr lang="fr-FR" dirty="0"/>
          </a:p>
        </p:txBody>
      </p:sp>
      <p:sp>
        <p:nvSpPr>
          <p:cNvPr id="3" name="Espace réservé du contenu 2"/>
          <p:cNvSpPr>
            <a:spLocks noGrp="1"/>
          </p:cNvSpPr>
          <p:nvPr>
            <p:ph idx="1"/>
          </p:nvPr>
        </p:nvSpPr>
        <p:spPr>
          <a:xfrm>
            <a:off x="3707903" y="1981201"/>
            <a:ext cx="5112569" cy="4688159"/>
          </a:xfrm>
        </p:spPr>
        <p:txBody>
          <a:bodyPr>
            <a:normAutofit fontScale="85000" lnSpcReduction="10000"/>
          </a:bodyPr>
          <a:lstStyle/>
          <a:p>
            <a:pPr algn="just"/>
            <a:r>
              <a:rPr lang="fr-FR" dirty="0" smtClean="0"/>
              <a:t>Spécialisé dans l’analyse des structures sociales et du changement par génération, il développe une lecture comparée des formes de stratification sociale et des changements de l'État-providence dans le cadre de ses recherches à l'Observatoire français des conjonctures économiques et à l'Observatoire sociologique du Changement.</a:t>
            </a:r>
          </a:p>
          <a:p>
            <a:pPr algn="just"/>
            <a:r>
              <a:rPr lang="fr-FR" dirty="0" smtClean="0"/>
              <a:t>Louis CHAUVEL écrivait « les CSP permettent de parler de classes sociales sans jamais en prononcer le mot ». La réduction progressive de l’usage du concept de classes sociales dans les grilles d’analyse de la société et dans les discours politiques, ne fait que renforcer le sentiment de leur émiettement.</a:t>
            </a:r>
          </a:p>
          <a:p>
            <a:pPr algn="just"/>
            <a:endParaRPr lang="fr-FR" dirty="0"/>
          </a:p>
        </p:txBody>
      </p:sp>
      <p:pic>
        <p:nvPicPr>
          <p:cNvPr id="136194" name="Picture 2" descr="Afficher l'image d'origine"/>
          <p:cNvPicPr>
            <a:picLocks noChangeAspect="1" noChangeArrowheads="1"/>
          </p:cNvPicPr>
          <p:nvPr/>
        </p:nvPicPr>
        <p:blipFill>
          <a:blip r:embed="rId2" cstate="print">
            <a:grayscl/>
          </a:blip>
          <a:srcRect/>
          <a:stretch>
            <a:fillRect/>
          </a:stretch>
        </p:blipFill>
        <p:spPr bwMode="auto">
          <a:xfrm>
            <a:off x="1691680" y="2636912"/>
            <a:ext cx="1647825" cy="23812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a:bodyPr>
          <a:lstStyle/>
          <a:p>
            <a:pPr algn="ctr">
              <a:buNone/>
            </a:pPr>
            <a:endParaRPr lang="fr-FR" b="1" dirty="0" smtClean="0">
              <a:sym typeface="Webdings"/>
            </a:endParaRPr>
          </a:p>
          <a:p>
            <a:pPr algn="ctr">
              <a:buNone/>
            </a:pPr>
            <a:endParaRPr lang="fr-FR" b="1" dirty="0" smtClean="0">
              <a:sym typeface="Webdings"/>
            </a:endParaRPr>
          </a:p>
          <a:p>
            <a:pPr algn="ctr">
              <a:buNone/>
            </a:pPr>
            <a:r>
              <a:rPr lang="fr-FR" b="1" dirty="0" smtClean="0">
                <a:sym typeface="Webdings"/>
              </a:rPr>
              <a:t></a:t>
            </a:r>
            <a:r>
              <a:rPr lang="fr-FR" b="1" dirty="0" smtClean="0"/>
              <a:t>Catégorie socioprofessionnelle</a:t>
            </a:r>
            <a:endParaRPr lang="fr-FR" dirty="0" smtClean="0"/>
          </a:p>
          <a:p>
            <a:pPr marL="0" indent="0" algn="ctr">
              <a:buNone/>
            </a:pPr>
            <a:endParaRPr lang="fr-FR" b="1" dirty="0">
              <a:sym typeface="Webdings"/>
            </a:endParaRPr>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Introduction</a:t>
            </a:r>
            <a:endParaRPr lang="fr-FR" dirty="0"/>
          </a:p>
        </p:txBody>
      </p:sp>
      <p:sp>
        <p:nvSpPr>
          <p:cNvPr id="3" name="Espace réservé du contenu 2"/>
          <p:cNvSpPr>
            <a:spLocks noGrp="1"/>
          </p:cNvSpPr>
          <p:nvPr>
            <p:ph idx="1"/>
          </p:nvPr>
        </p:nvSpPr>
        <p:spPr/>
        <p:txBody>
          <a:bodyPr>
            <a:normAutofit fontScale="70000" lnSpcReduction="20000"/>
          </a:bodyPr>
          <a:lstStyle/>
          <a:p>
            <a:pPr algn="just"/>
            <a:r>
              <a:rPr lang="fr-FR" dirty="0" smtClean="0"/>
              <a:t>Les sociétés contemporaines sont traversées par de multiples </a:t>
            </a:r>
            <a:r>
              <a:rPr lang="fr-FR" b="1" dirty="0" smtClean="0"/>
              <a:t>inégalités</a:t>
            </a:r>
            <a:r>
              <a:rPr lang="fr-FR" dirty="0" smtClean="0"/>
              <a:t>. </a:t>
            </a:r>
          </a:p>
          <a:p>
            <a:pPr algn="just"/>
            <a:r>
              <a:rPr lang="fr-FR" dirty="0" smtClean="0"/>
              <a:t>Les </a:t>
            </a:r>
            <a:r>
              <a:rPr lang="fr-FR" b="1" dirty="0" smtClean="0"/>
              <a:t>inégalités</a:t>
            </a:r>
            <a:r>
              <a:rPr lang="fr-FR" dirty="0" smtClean="0"/>
              <a:t> correspondent à des différences d’accès à des ressources et des positions socialement valorisées entre des individus ou des groupes sociaux. </a:t>
            </a:r>
          </a:p>
          <a:p>
            <a:pPr algn="just"/>
            <a:r>
              <a:rPr lang="fr-FR" dirty="0" smtClean="0"/>
              <a:t>Cette hiérarchisation des individus ou des groupes sociaux renvoie à l’idée selon laquelle toutes les sociétés connaissent une forme de </a:t>
            </a:r>
            <a:r>
              <a:rPr lang="fr-FR" b="1" dirty="0" smtClean="0"/>
              <a:t>stratification sociale</a:t>
            </a:r>
            <a:r>
              <a:rPr lang="fr-FR" dirty="0" smtClean="0"/>
              <a:t> à savoir un système de différenciation sociale basée sur la distribution inégale des ressources et positions socialement valorisées dans une société. </a:t>
            </a:r>
          </a:p>
          <a:p>
            <a:pPr algn="just"/>
            <a:r>
              <a:rPr lang="fr-FR" dirty="0" smtClean="0"/>
              <a:t>Aussi, après avoir vu en quoi les inégalités sont multiples et cumulatives (1) puis comment elles ont évolué (2), nous verrons que dans la tradition sociologique, le concept de « classes sociales » a constitué un instrument privilégié pour analyser les inégalités et ainsi rendre compte de la </a:t>
            </a:r>
            <a:r>
              <a:rPr lang="fr-FR" b="1" dirty="0" smtClean="0"/>
              <a:t>structure sociale</a:t>
            </a:r>
            <a:r>
              <a:rPr lang="fr-FR" dirty="0" smtClean="0"/>
              <a:t> (3) avant de s’interroger sur la pertinence aujourd’hui d’une lecture en termes de classes sociales de la </a:t>
            </a:r>
            <a:r>
              <a:rPr lang="fr-FR" b="1" dirty="0" smtClean="0"/>
              <a:t>structure sociale </a:t>
            </a:r>
            <a:r>
              <a:rPr lang="fr-FR" dirty="0" smtClean="0"/>
              <a:t>française (4). </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6" end="16"/>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2107" y="406400"/>
            <a:ext cx="7374270" cy="1248229"/>
          </a:xfrm>
        </p:spPr>
        <p:txBody>
          <a:bodyPr>
            <a:normAutofit/>
          </a:bodyPr>
          <a:lstStyle/>
          <a:p>
            <a:pPr algn="ctr"/>
            <a:r>
              <a:rPr lang="fr-FR" dirty="0" smtClean="0"/>
              <a:t>Pierre Bourdieu (1930 – 2002)</a:t>
            </a:r>
            <a:endParaRPr lang="fr-FR" dirty="0"/>
          </a:p>
        </p:txBody>
      </p:sp>
      <p:sp>
        <p:nvSpPr>
          <p:cNvPr id="3" name="Espace réservé du contenu 2"/>
          <p:cNvSpPr>
            <a:spLocks noGrp="1"/>
          </p:cNvSpPr>
          <p:nvPr>
            <p:ph idx="1"/>
          </p:nvPr>
        </p:nvSpPr>
        <p:spPr>
          <a:xfrm>
            <a:off x="3611374" y="1981201"/>
            <a:ext cx="4905002" cy="4876799"/>
          </a:xfrm>
        </p:spPr>
        <p:txBody>
          <a:bodyPr>
            <a:normAutofit fontScale="62500" lnSpcReduction="20000"/>
          </a:bodyPr>
          <a:lstStyle/>
          <a:p>
            <a:pPr algn="just"/>
            <a:r>
              <a:rPr lang="fr-FR" b="1" dirty="0"/>
              <a:t>Pierre Bourdieu</a:t>
            </a:r>
            <a:r>
              <a:rPr lang="fr-FR" dirty="0"/>
              <a:t> </a:t>
            </a:r>
            <a:r>
              <a:rPr lang="fr-FR" dirty="0" smtClean="0"/>
              <a:t>est </a:t>
            </a:r>
            <a:r>
              <a:rPr lang="fr-FR" dirty="0"/>
              <a:t>l'un des sociologues français les plus importants de la deuxième moitié du XX</a:t>
            </a:r>
            <a:r>
              <a:rPr lang="fr-FR" baseline="30000" dirty="0"/>
              <a:t>e</a:t>
            </a:r>
            <a:r>
              <a:rPr lang="fr-FR" dirty="0"/>
              <a:t> siècle et qui, à la fin de sa vie, devint, par son engagement public, l’un des acteurs principaux de la vie intellectuelle française. </a:t>
            </a:r>
            <a:endParaRPr lang="fr-FR" dirty="0" smtClean="0"/>
          </a:p>
          <a:p>
            <a:pPr algn="just"/>
            <a:r>
              <a:rPr lang="fr-FR" dirty="0" smtClean="0"/>
              <a:t>Sa </a:t>
            </a:r>
            <a:r>
              <a:rPr lang="fr-FR" dirty="0"/>
              <a:t>pensée a exercé une influence considérable dans les sciences humaines et </a:t>
            </a:r>
            <a:r>
              <a:rPr lang="fr-FR" dirty="0" smtClean="0"/>
              <a:t>sociales, </a:t>
            </a:r>
            <a:r>
              <a:rPr lang="fr-FR" dirty="0"/>
              <a:t>en particulier sur la sociologie française d’après-guerre. Sociologie du dévoilement, elle a fait l’objet de nombreuses critiques, qui lui reprochent en particulier une vision déterministe du social dont il se défendait.</a:t>
            </a:r>
          </a:p>
          <a:p>
            <a:pPr algn="just"/>
            <a:r>
              <a:rPr lang="fr-FR" dirty="0"/>
              <a:t>Son œuvre sociologique est dominée par une analyse des mécanismes de reproduction des hiérarchies sociales. Bourdieu </a:t>
            </a:r>
            <a:r>
              <a:rPr lang="fr-FR" dirty="0" smtClean="0"/>
              <a:t>entend </a:t>
            </a:r>
            <a:r>
              <a:rPr lang="fr-FR" dirty="0"/>
              <a:t>souligner que la capacité des agents en position de domination à imposer leurs productions culturelles et symboliques joue un rôle essentiel dans la reproduction des rapports sociaux de domination. Ce que Pierre Bourdieu nomme la </a:t>
            </a:r>
            <a:r>
              <a:rPr lang="fr-FR" i="1" dirty="0"/>
              <a:t>violence symbolique</a:t>
            </a:r>
            <a:r>
              <a:rPr lang="fr-FR" dirty="0"/>
              <a:t>, qu’il définit comme la capacité à faire méconnaître l’arbitraire de ces productions symboliques, et donc à les faire admettre comme légitimes, est d’une importance majeure dans son analyse sociologique.</a:t>
            </a:r>
          </a:p>
          <a:p>
            <a:endParaRPr lang="fr-FR" dirty="0"/>
          </a:p>
        </p:txBody>
      </p:sp>
      <p:pic>
        <p:nvPicPr>
          <p:cNvPr id="4" name="Picture 2"/>
          <p:cNvPicPr>
            <a:picLocks noChangeAspect="1" noChangeArrowheads="1"/>
          </p:cNvPicPr>
          <p:nvPr/>
        </p:nvPicPr>
        <p:blipFill>
          <a:blip r:embed="rId2" cstate="print"/>
          <a:srcRect l="27165" t="18160" r="45903" b="12121"/>
          <a:stretch>
            <a:fillRect/>
          </a:stretch>
        </p:blipFill>
        <p:spPr bwMode="auto">
          <a:xfrm>
            <a:off x="827313" y="1981201"/>
            <a:ext cx="2784061" cy="4194150"/>
          </a:xfrm>
          <a:prstGeom prst="rect">
            <a:avLst/>
          </a:prstGeom>
          <a:noFill/>
          <a:ln w="9525">
            <a:noFill/>
            <a:miter lim="800000"/>
            <a:headEnd/>
            <a:tailEnd/>
          </a:ln>
        </p:spPr>
      </p:pic>
    </p:spTree>
    <p:extLst>
      <p:ext uri="{BB962C8B-B14F-4D97-AF65-F5344CB8AC3E}">
        <p14:creationId xmlns:p14="http://schemas.microsoft.com/office/powerpoint/2010/main" val="23848391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a:bodyPr>
          <a:lstStyle/>
          <a:p>
            <a:pPr algn="ctr">
              <a:buNone/>
            </a:pPr>
            <a:endParaRPr lang="fr-FR" b="1" dirty="0" smtClean="0">
              <a:sym typeface="Webdings"/>
            </a:endParaRPr>
          </a:p>
          <a:p>
            <a:pPr algn="ctr">
              <a:buNone/>
            </a:pPr>
            <a:r>
              <a:rPr lang="fr-FR" b="1" dirty="0" smtClean="0">
                <a:sym typeface="Wingdings 2"/>
              </a:rPr>
              <a:t></a:t>
            </a:r>
            <a:r>
              <a:rPr lang="fr-FR" b="1" dirty="0" smtClean="0"/>
              <a:t> </a:t>
            </a:r>
            <a:r>
              <a:rPr lang="fr-FR" b="1" i="1" dirty="0" smtClean="0"/>
              <a:t>Capital culturel</a:t>
            </a:r>
            <a:endParaRPr lang="fr-FR" i="1" dirty="0" smtClean="0"/>
          </a:p>
          <a:p>
            <a:pPr algn="ctr">
              <a:buNone/>
            </a:pPr>
            <a:r>
              <a:rPr lang="fr-FR" b="1" dirty="0" smtClean="0">
                <a:sym typeface="Wingdings 2"/>
              </a:rPr>
              <a:t></a:t>
            </a:r>
            <a:r>
              <a:rPr lang="fr-FR" b="1" dirty="0" smtClean="0"/>
              <a:t> </a:t>
            </a:r>
            <a:r>
              <a:rPr lang="fr-FR" b="1" i="1" dirty="0" smtClean="0"/>
              <a:t>Capital économique </a:t>
            </a:r>
          </a:p>
          <a:p>
            <a:pPr algn="ctr">
              <a:buNone/>
            </a:pPr>
            <a:r>
              <a:rPr lang="fr-FR" b="1" dirty="0" smtClean="0">
                <a:sym typeface="Wingdings 3"/>
              </a:rPr>
              <a:t></a:t>
            </a:r>
            <a:r>
              <a:rPr lang="fr-FR" b="1" dirty="0" smtClean="0"/>
              <a:t> Capital social</a:t>
            </a:r>
            <a:endParaRPr lang="fr-FR" dirty="0" smtClean="0"/>
          </a:p>
          <a:p>
            <a:pPr algn="ctr">
              <a:buNone/>
            </a:pPr>
            <a:r>
              <a:rPr lang="fr-FR" b="1" dirty="0" smtClean="0">
                <a:sym typeface="Wingdings 2"/>
              </a:rPr>
              <a:t></a:t>
            </a:r>
            <a:r>
              <a:rPr lang="fr-FR" b="1" dirty="0" smtClean="0"/>
              <a:t> </a:t>
            </a:r>
            <a:r>
              <a:rPr lang="fr-FR" b="1" i="1" dirty="0" smtClean="0"/>
              <a:t>Capital symbolique</a:t>
            </a:r>
            <a:endParaRPr lang="fr-FR" i="1" dirty="0"/>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L’espace social selon Pierre BOURDIEU</a:t>
            </a:r>
            <a:endParaRPr lang="fr-FR" dirty="0"/>
          </a:p>
        </p:txBody>
      </p:sp>
      <p:pic>
        <p:nvPicPr>
          <p:cNvPr id="4" name="Espace réservé du contenu 3"/>
          <p:cNvPicPr>
            <a:picLocks noGrp="1"/>
          </p:cNvPicPr>
          <p:nvPr>
            <p:ph idx="1"/>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t="1786" r="1870" b="1083"/>
          <a:stretch>
            <a:fillRect/>
          </a:stretch>
        </p:blipFill>
        <p:spPr bwMode="auto">
          <a:xfrm>
            <a:off x="1187624" y="1844824"/>
            <a:ext cx="7344816" cy="4896544"/>
          </a:xfrm>
          <a:prstGeom prst="rect">
            <a:avLst/>
          </a:prstGeom>
          <a:noFill/>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apports de l’analyse </a:t>
            </a:r>
            <a:r>
              <a:rPr lang="fr-FR" dirty="0" err="1" smtClean="0"/>
              <a:t>bourdieusienne</a:t>
            </a:r>
            <a:r>
              <a:rPr lang="fr-FR" dirty="0" smtClean="0"/>
              <a:t> des classes sociales</a:t>
            </a:r>
            <a:endParaRPr lang="fr-FR" dirty="0"/>
          </a:p>
        </p:txBody>
      </p:sp>
      <p:sp>
        <p:nvSpPr>
          <p:cNvPr id="3" name="Espace réservé du contenu 2"/>
          <p:cNvSpPr>
            <a:spLocks noGrp="1"/>
          </p:cNvSpPr>
          <p:nvPr>
            <p:ph idx="1"/>
          </p:nvPr>
        </p:nvSpPr>
        <p:spPr/>
        <p:txBody>
          <a:bodyPr>
            <a:normAutofit fontScale="92500" lnSpcReduction="20000"/>
          </a:bodyPr>
          <a:lstStyle/>
          <a:p>
            <a:pPr marL="0" indent="0" algn="just">
              <a:buNone/>
            </a:pPr>
            <a:r>
              <a:rPr lang="fr-FR" dirty="0" smtClean="0"/>
              <a:t>Travaux de P. BOURDIEU montrent que :  </a:t>
            </a:r>
          </a:p>
          <a:p>
            <a:pPr marL="0" indent="0" algn="just">
              <a:buNone/>
            </a:pPr>
            <a:r>
              <a:rPr lang="fr-FR" dirty="0" smtClean="0">
                <a:sym typeface="Wingdings"/>
              </a:rPr>
              <a:t></a:t>
            </a:r>
            <a:r>
              <a:rPr lang="fr-FR" dirty="0" smtClean="0"/>
              <a:t> les inégalités persistent dans une société que l’on dit « </a:t>
            </a:r>
            <a:r>
              <a:rPr lang="fr-FR" dirty="0" err="1" smtClean="0"/>
              <a:t>moyennisée</a:t>
            </a:r>
            <a:r>
              <a:rPr lang="fr-FR" dirty="0" smtClean="0"/>
              <a:t> » au sortir des Trente Glorieuses : « Tout mon travail montre que dans un pays dont on disait aussi qu’il s’homogénéise, qu’il se démocratisait, etc., la différence est partout ». </a:t>
            </a:r>
          </a:p>
          <a:p>
            <a:pPr marL="0" indent="0" algn="just">
              <a:buNone/>
            </a:pPr>
            <a:r>
              <a:rPr lang="fr-FR" dirty="0" smtClean="0">
                <a:sym typeface="Wingdings"/>
              </a:rPr>
              <a:t></a:t>
            </a:r>
            <a:r>
              <a:rPr lang="fr-FR" dirty="0" smtClean="0"/>
              <a:t> les rapports de classe se traduisent par une logique de domination/subordination qui repose sur les dotations en capital économique et culturel. La domination de la classe dominante s’exerce de façon symbolique : en définissant et en imposant au reste de la société sa vision de ce qu’est le « bon goût », elle maintient sa position sociale. Les membres des classes populaires comme de la petite bourgeoisie (leur révérence à l’égard de la culture légitime le démontre bien) sont situés en position de dominés. </a:t>
            </a:r>
          </a:p>
          <a:p>
            <a:pPr marL="0" indent="0" algn="just">
              <a:buNone/>
            </a:pP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apports de l’analyse </a:t>
            </a:r>
            <a:r>
              <a:rPr lang="fr-FR" dirty="0" err="1" smtClean="0"/>
              <a:t>bourdieusienne</a:t>
            </a:r>
            <a:r>
              <a:rPr lang="fr-FR" dirty="0" smtClean="0"/>
              <a:t> des classes sociales</a:t>
            </a:r>
            <a:endParaRPr lang="fr-FR" dirty="0"/>
          </a:p>
        </p:txBody>
      </p:sp>
      <p:sp>
        <p:nvSpPr>
          <p:cNvPr id="3" name="Espace réservé du contenu 2"/>
          <p:cNvSpPr>
            <a:spLocks noGrp="1"/>
          </p:cNvSpPr>
          <p:nvPr>
            <p:ph idx="1"/>
          </p:nvPr>
        </p:nvSpPr>
        <p:spPr>
          <a:xfrm>
            <a:off x="1142107" y="1981201"/>
            <a:ext cx="7374270" cy="4616151"/>
          </a:xfrm>
        </p:spPr>
        <p:txBody>
          <a:bodyPr>
            <a:normAutofit fontScale="77500" lnSpcReduction="20000"/>
          </a:bodyPr>
          <a:lstStyle/>
          <a:p>
            <a:pPr marL="0" indent="0" algn="just">
              <a:buNone/>
            </a:pPr>
            <a:r>
              <a:rPr lang="fr-FR" dirty="0" smtClean="0"/>
              <a:t>La théorie des classes sociales proposées par P.BOURDIEU peut être analysée comme une synthèse des analyses de K. MARX et M.WEBER car :</a:t>
            </a:r>
          </a:p>
          <a:p>
            <a:pPr marL="0" indent="0" algn="just">
              <a:buNone/>
            </a:pPr>
            <a:r>
              <a:rPr lang="fr-FR" dirty="0" smtClean="0"/>
              <a:t>- comme pour K. MARX, les classes sociales sont hiérarchisées en fonction de leur dotation en capital, bien que la notion de capital  chez P.BOURDIEU soit plus extensive que celle de K.MARX puisqu’il prend en compte le capital culturel;</a:t>
            </a:r>
          </a:p>
          <a:p>
            <a:pPr marL="0" indent="0" algn="just">
              <a:buNone/>
            </a:pPr>
            <a:r>
              <a:rPr lang="fr-FR" dirty="0" smtClean="0"/>
              <a:t>-comme pour K.MARX, les rapports de classes sont des rapports de domination bien que la domination s’exerce de façon symbolique dans l’analyse de P.BOURDIEU</a:t>
            </a:r>
          </a:p>
          <a:p>
            <a:pPr marL="0" indent="0" algn="just">
              <a:buNone/>
            </a:pPr>
            <a:r>
              <a:rPr lang="fr-FR" dirty="0" smtClean="0"/>
              <a:t>- comme pour M. WEBER, la position dans la sphère économique n’est qu'une des dimensions de la stratification sociale. Dans l’analyse de P. BOURDIEU, les classes sociales sont hiérarchisées en fonction du volume de capital économique et du volume de capital culturel qu’elles détiennent. </a:t>
            </a:r>
            <a:r>
              <a:rPr lang="fr-FR" b="1" dirty="0" smtClean="0"/>
              <a:t>Ainsi, les classes définies par P.BOURDIEU peuvent être considérées à la fois comme des classes sociales et comme des groupes de statut, qui se caractérisent chacun par un certain degré de prestige social.</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apports de l’analyse </a:t>
            </a:r>
            <a:r>
              <a:rPr lang="fr-FR" dirty="0" err="1" smtClean="0"/>
              <a:t>bourdieusienne</a:t>
            </a:r>
            <a:r>
              <a:rPr lang="fr-FR" dirty="0" smtClean="0"/>
              <a:t> des classes sociales</a:t>
            </a:r>
            <a:endParaRPr lang="fr-FR" dirty="0"/>
          </a:p>
        </p:txBody>
      </p:sp>
      <p:sp>
        <p:nvSpPr>
          <p:cNvPr id="3" name="Espace réservé du contenu 2"/>
          <p:cNvSpPr>
            <a:spLocks noGrp="1"/>
          </p:cNvSpPr>
          <p:nvPr>
            <p:ph idx="1"/>
          </p:nvPr>
        </p:nvSpPr>
        <p:spPr>
          <a:xfrm>
            <a:off x="1142107" y="1981201"/>
            <a:ext cx="7374270" cy="4616151"/>
          </a:xfrm>
        </p:spPr>
        <p:txBody>
          <a:bodyPr>
            <a:normAutofit fontScale="92500" lnSpcReduction="10000"/>
          </a:bodyPr>
          <a:lstStyle/>
          <a:p>
            <a:pPr marL="0" indent="0" algn="just">
              <a:buNone/>
            </a:pPr>
            <a:r>
              <a:rPr lang="fr-FR" dirty="0" smtClean="0">
                <a:sym typeface="Wingdings"/>
              </a:rPr>
              <a:t> </a:t>
            </a:r>
            <a:r>
              <a:rPr lang="fr-FR" dirty="0" smtClean="0"/>
              <a:t>Tout en validant l’idée d’un rapport de domination, P. BOURDIEU ne partage par la vision réaliste de K.MARX.  </a:t>
            </a:r>
          </a:p>
          <a:p>
            <a:pPr marL="0" indent="0" algn="just">
              <a:buNone/>
            </a:pPr>
            <a:r>
              <a:rPr lang="fr-FR" b="1" dirty="0" smtClean="0">
                <a:sym typeface="Wingdings"/>
              </a:rPr>
              <a:t> </a:t>
            </a:r>
            <a:r>
              <a:rPr lang="fr-FR" b="1" dirty="0" smtClean="0"/>
              <a:t>Les classes sociales n’existent pas concrètement dans la réalité : ce sont des classes virtuelles (ou encore des classes probables) qui peuvent potentiellement devenir des classes réelles.</a:t>
            </a:r>
            <a:r>
              <a:rPr lang="fr-FR" dirty="0" smtClean="0"/>
              <a:t> </a:t>
            </a:r>
          </a:p>
          <a:p>
            <a:pPr marL="0" indent="0" algn="just">
              <a:buNone/>
            </a:pPr>
            <a:r>
              <a:rPr lang="fr-FR" dirty="0" smtClean="0">
                <a:sym typeface="Wingdings"/>
              </a:rPr>
              <a:t> </a:t>
            </a:r>
            <a:r>
              <a:rPr lang="fr-FR" dirty="0" smtClean="0"/>
              <a:t>Elles regroupent des individus positionnés à proximité dans l’espace social et qui sont donc susceptibles de se rapprocher et d’agir ensemble dans la réalité. Mais pour prendre corps, il faut qu’un travail collectif permette la mobilisation, autrement dit, elles doivent devenir des </a:t>
            </a:r>
            <a:r>
              <a:rPr lang="fr-FR" u="sng" dirty="0" smtClean="0"/>
              <a:t>classes mobilisées</a:t>
            </a:r>
            <a:r>
              <a:rPr lang="fr-FR" dirty="0" smtClean="0"/>
              <a:t>. Par exemple, la représentation politique (à travers le PCF) et syndicale (à travers la CGT) a permis à la classe ouvrière d’exister en tant que classe mobilisée (ce n’est plus le cas aujourd’hui). </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Michel PINÇON (né en 1942) et Monique PINÇON-CHARLOT (née en 1946)</a:t>
            </a:r>
            <a:endParaRPr lang="fr-FR" dirty="0"/>
          </a:p>
        </p:txBody>
      </p:sp>
      <p:sp>
        <p:nvSpPr>
          <p:cNvPr id="3" name="Espace réservé du contenu 2"/>
          <p:cNvSpPr>
            <a:spLocks noGrp="1"/>
          </p:cNvSpPr>
          <p:nvPr>
            <p:ph idx="1"/>
          </p:nvPr>
        </p:nvSpPr>
        <p:spPr>
          <a:xfrm>
            <a:off x="4139952" y="1981201"/>
            <a:ext cx="4752528" cy="4688159"/>
          </a:xfrm>
        </p:spPr>
        <p:txBody>
          <a:bodyPr>
            <a:normAutofit fontScale="77500" lnSpcReduction="20000"/>
          </a:bodyPr>
          <a:lstStyle/>
          <a:p>
            <a:pPr algn="just"/>
            <a:endParaRPr lang="fr-FR" dirty="0" smtClean="0"/>
          </a:p>
          <a:p>
            <a:pPr algn="just"/>
            <a:r>
              <a:rPr lang="fr-FR" dirty="0" smtClean="0"/>
              <a:t>Couple de sociologues français et anciens directeurs de recherche au CNRS et aujourd’hui à la retraite . </a:t>
            </a:r>
          </a:p>
          <a:p>
            <a:pPr algn="just"/>
            <a:r>
              <a:rPr lang="fr-FR" dirty="0" smtClean="0"/>
              <a:t>Ces deux sociologues ont travaillé de concert durant cinquante ans sur l’élite socio-économique française et plus spécifiquement la bourgeoisie française. </a:t>
            </a:r>
          </a:p>
          <a:p>
            <a:pPr algn="just"/>
            <a:r>
              <a:rPr lang="fr-FR" dirty="0" smtClean="0"/>
              <a:t>A partir des travaux de </a:t>
            </a:r>
            <a:r>
              <a:rPr lang="fr-FR" u="sng" dirty="0" smtClean="0"/>
              <a:t>P. BOURDIEU</a:t>
            </a:r>
            <a:r>
              <a:rPr lang="fr-FR" dirty="0" smtClean="0"/>
              <a:t>, dans lesquels les classes sociales sont hiérarchisées en fonction d’une part du volume de capital global qu’ils détiennent ; d’autre part de la structure des capitaux qu’ils possèdent, </a:t>
            </a:r>
            <a:r>
              <a:rPr lang="fr-FR" u="sng" dirty="0" smtClean="0"/>
              <a:t>M.PINCON et M. PINCON CHARLOT</a:t>
            </a:r>
            <a:r>
              <a:rPr lang="fr-FR" dirty="0" smtClean="0"/>
              <a:t> mettent en évidence que la richesse de la bourgeoisie est multiforme, c'est-à-dire qu’elle cumule des volumes élevés de capital économique, culturel, social et symbolique.</a:t>
            </a:r>
          </a:p>
          <a:p>
            <a:pPr algn="just"/>
            <a:endParaRPr lang="fr-FR" dirty="0" smtClean="0"/>
          </a:p>
          <a:p>
            <a:endParaRPr lang="fr-FR" dirty="0"/>
          </a:p>
        </p:txBody>
      </p:sp>
      <p:pic>
        <p:nvPicPr>
          <p:cNvPr id="4" name="Picture 2" descr="http://www.lemouv.fr/sites/default/files/2013/09/11/94094/arton1149.jpg"/>
          <p:cNvPicPr>
            <a:picLocks noChangeAspect="1" noChangeArrowheads="1"/>
          </p:cNvPicPr>
          <p:nvPr/>
        </p:nvPicPr>
        <p:blipFill>
          <a:blip r:embed="rId2" cstate="print">
            <a:grayscl/>
          </a:blip>
          <a:srcRect/>
          <a:stretch>
            <a:fillRect/>
          </a:stretch>
        </p:blipFill>
        <p:spPr bwMode="auto">
          <a:xfrm>
            <a:off x="899592" y="3140968"/>
            <a:ext cx="3123875" cy="180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381000"/>
            <a:ext cx="7776863" cy="1219200"/>
          </a:xfrm>
        </p:spPr>
        <p:txBody>
          <a:bodyPr>
            <a:noAutofit/>
          </a:bodyPr>
          <a:lstStyle/>
          <a:p>
            <a:pPr algn="just"/>
            <a:r>
              <a:rPr lang="fr-FR" sz="2800" dirty="0" smtClean="0"/>
              <a:t>Pour défendre et reproduire sa position de classe dominante, la bourgeoisie cultive des stratégies « d’entre-soi » pour consolider ses capitaux :</a:t>
            </a:r>
            <a:endParaRPr lang="fr-FR" sz="2800" dirty="0"/>
          </a:p>
        </p:txBody>
      </p:sp>
      <p:sp>
        <p:nvSpPr>
          <p:cNvPr id="3" name="Espace réservé du contenu 2"/>
          <p:cNvSpPr>
            <a:spLocks noGrp="1"/>
          </p:cNvSpPr>
          <p:nvPr>
            <p:ph idx="1"/>
          </p:nvPr>
        </p:nvSpPr>
        <p:spPr>
          <a:xfrm>
            <a:off x="4571999" y="1981201"/>
            <a:ext cx="4464497" cy="2239887"/>
          </a:xfrm>
        </p:spPr>
        <p:txBody>
          <a:bodyPr/>
          <a:lstStyle/>
          <a:p>
            <a:pPr lvl="0" algn="just">
              <a:buNone/>
            </a:pPr>
            <a:r>
              <a:rPr lang="fr-FR" b="1" dirty="0" smtClean="0">
                <a:sym typeface="Wingdings"/>
              </a:rPr>
              <a:t></a:t>
            </a:r>
            <a:r>
              <a:rPr lang="fr-FR" b="1" dirty="0" smtClean="0"/>
              <a:t>Par ses lieux de résidence dans les « beaux quartiers</a:t>
            </a:r>
            <a:r>
              <a:rPr lang="fr-FR" dirty="0" smtClean="0"/>
              <a:t> » (ex : 7</a:t>
            </a:r>
            <a:r>
              <a:rPr lang="fr-FR" baseline="30000" dirty="0" smtClean="0"/>
              <a:t>e</a:t>
            </a:r>
            <a:r>
              <a:rPr lang="fr-FR" dirty="0" smtClean="0"/>
              <a:t> arrondissement de Paris) qui révèlent une forte ségrégation spatiale (« ghettos du gotha »)</a:t>
            </a:r>
          </a:p>
          <a:p>
            <a:endParaRPr lang="fr-FR"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988840"/>
            <a:ext cx="3613510"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293096"/>
            <a:ext cx="286702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971600" y="4293096"/>
            <a:ext cx="3528392" cy="369332"/>
          </a:xfrm>
          <a:prstGeom prst="rect">
            <a:avLst/>
          </a:prstGeom>
          <a:noFill/>
        </p:spPr>
        <p:txBody>
          <a:bodyPr wrap="square" rtlCol="0">
            <a:spAutoFit/>
          </a:bodyPr>
          <a:lstStyle/>
          <a:p>
            <a:pPr algn="ctr"/>
            <a:r>
              <a:rPr lang="fr-FR" dirty="0" smtClean="0"/>
              <a:t>Maison à Neuilly sur Seine</a:t>
            </a:r>
            <a:endParaRPr lang="fr-FR"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4797152"/>
            <a:ext cx="4120413" cy="191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381000"/>
            <a:ext cx="7776863" cy="1219200"/>
          </a:xfrm>
        </p:spPr>
        <p:txBody>
          <a:bodyPr>
            <a:noAutofit/>
          </a:bodyPr>
          <a:lstStyle/>
          <a:p>
            <a:pPr algn="just"/>
            <a:r>
              <a:rPr lang="fr-FR" sz="2800" dirty="0" smtClean="0"/>
              <a:t>Pour défendre et reproduire sa position de classe dominante, la bourgeoisie cultive des stratégies « d’entre-soi » pour consolider ses capitaux :</a:t>
            </a:r>
            <a:endParaRPr lang="fr-FR" sz="2800" dirty="0"/>
          </a:p>
        </p:txBody>
      </p:sp>
      <p:sp>
        <p:nvSpPr>
          <p:cNvPr id="3" name="Espace réservé du contenu 2"/>
          <p:cNvSpPr>
            <a:spLocks noGrp="1"/>
          </p:cNvSpPr>
          <p:nvPr>
            <p:ph idx="1"/>
          </p:nvPr>
        </p:nvSpPr>
        <p:spPr>
          <a:xfrm>
            <a:off x="899592" y="1844824"/>
            <a:ext cx="3672408" cy="3528392"/>
          </a:xfrm>
        </p:spPr>
        <p:txBody>
          <a:bodyPr>
            <a:normAutofit fontScale="62500" lnSpcReduction="20000"/>
          </a:bodyPr>
          <a:lstStyle/>
          <a:p>
            <a:pPr marL="0" lvl="0" indent="0" algn="just">
              <a:buNone/>
            </a:pPr>
            <a:r>
              <a:rPr lang="fr-FR" b="1" dirty="0" smtClean="0">
                <a:sym typeface="Wingdings"/>
              </a:rPr>
              <a:t> </a:t>
            </a:r>
            <a:r>
              <a:rPr lang="fr-FR" b="1" dirty="0" smtClean="0"/>
              <a:t>Par le développement d’une sociabilité intense</a:t>
            </a:r>
            <a:r>
              <a:rPr lang="fr-FR" dirty="0" smtClean="0"/>
              <a:t> : les dîners, les cocktails, les soirées de gala et autre mondanités ne sont pas des loisirs anodins, ils jouent un rôle crucial dans l’accumulation et la gestion du </a:t>
            </a:r>
            <a:r>
              <a:rPr lang="fr-FR" b="1" dirty="0" smtClean="0"/>
              <a:t>capital social</a:t>
            </a:r>
            <a:r>
              <a:rPr lang="fr-FR" dirty="0" smtClean="0"/>
              <a:t>. Aussi, les membres de la bourgeoisie attachent une grande importance à l’aménagement de grandes pièces de réceptions dans leurs appartements ou dans leurs hôtels particuliers.</a:t>
            </a:r>
          </a:p>
          <a:p>
            <a:pPr marL="0" lvl="0" indent="0" algn="just">
              <a:buNone/>
            </a:pPr>
            <a:r>
              <a:rPr lang="fr-FR" b="1" dirty="0" smtClean="0">
                <a:sym typeface="Wingdings"/>
              </a:rPr>
              <a:t> </a:t>
            </a:r>
            <a:r>
              <a:rPr lang="fr-FR" b="1" dirty="0" smtClean="0"/>
              <a:t>Par la fréquentation de cercles fermés</a:t>
            </a:r>
            <a:r>
              <a:rPr lang="fr-FR" dirty="0" smtClean="0"/>
              <a:t> qui recrutent sur cooptation comme l’Automobile Club de France, le Cercle du Bois de Boulogne, le Jockey Club par exemple, qui jouent eux aussi un rôle crucial dans l’accumulation et la gestion du </a:t>
            </a:r>
            <a:r>
              <a:rPr lang="fr-FR" b="1" dirty="0" smtClean="0"/>
              <a:t>capital social</a:t>
            </a:r>
            <a:r>
              <a:rPr lang="fr-FR" dirty="0" smtClean="0"/>
              <a:t>. </a:t>
            </a:r>
          </a:p>
          <a:p>
            <a:pPr lvl="0" algn="just">
              <a:buNone/>
            </a:pPr>
            <a:endParaRPr lang="fr-FR" dirty="0" smtClean="0"/>
          </a:p>
          <a:p>
            <a:endParaRPr lang="fr-FR"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844824"/>
            <a:ext cx="4263777" cy="311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5200650"/>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ym typeface="Wingdings" panose="05000000000000000000" pitchFamily="2" charset="2"/>
              </a:rPr>
              <a:t></a:t>
            </a:r>
            <a:r>
              <a:rPr lang="fr-FR" dirty="0"/>
              <a:t> </a:t>
            </a:r>
            <a:r>
              <a:rPr lang="fr-FR" b="1" dirty="0"/>
              <a:t>Vocabulaire</a:t>
            </a:r>
            <a:endParaRPr lang="fr-FR" dirty="0"/>
          </a:p>
        </p:txBody>
      </p:sp>
      <p:sp>
        <p:nvSpPr>
          <p:cNvPr id="3" name="Espace réservé du contenu 2"/>
          <p:cNvSpPr>
            <a:spLocks noGrp="1"/>
          </p:cNvSpPr>
          <p:nvPr>
            <p:ph idx="1"/>
          </p:nvPr>
        </p:nvSpPr>
        <p:spPr>
          <a:xfrm>
            <a:off x="1142107" y="2924944"/>
            <a:ext cx="7374270" cy="3244082"/>
          </a:xfrm>
        </p:spPr>
        <p:txBody>
          <a:bodyPr>
            <a:normAutofit/>
          </a:bodyPr>
          <a:lstStyle/>
          <a:p>
            <a:pPr marL="0" indent="0" algn="ctr">
              <a:buNone/>
            </a:pPr>
            <a:endParaRPr lang="fr-FR" b="1" dirty="0">
              <a:sym typeface="Webdings"/>
            </a:endParaRPr>
          </a:p>
          <a:p>
            <a:pPr algn="ctr">
              <a:buNone/>
            </a:pPr>
            <a:r>
              <a:rPr lang="fr-FR" b="1" dirty="0" smtClean="0">
                <a:sym typeface="Webdings"/>
              </a:rPr>
              <a:t></a:t>
            </a:r>
            <a:r>
              <a:rPr lang="fr-FR" b="1" dirty="0" smtClean="0"/>
              <a:t>Inégalités </a:t>
            </a:r>
            <a:endParaRPr lang="fr-FR" dirty="0" smtClean="0"/>
          </a:p>
          <a:p>
            <a:pPr algn="ctr">
              <a:buNone/>
            </a:pPr>
            <a:r>
              <a:rPr lang="fr-FR" b="1" dirty="0" smtClean="0">
                <a:sym typeface="Webdings"/>
              </a:rPr>
              <a:t></a:t>
            </a:r>
            <a:r>
              <a:rPr lang="fr-FR" b="1" dirty="0" smtClean="0"/>
              <a:t>Stratification sociale</a:t>
            </a:r>
            <a:r>
              <a:rPr lang="fr-FR" dirty="0" smtClean="0"/>
              <a:t> </a:t>
            </a:r>
          </a:p>
          <a:p>
            <a:pPr algn="ctr">
              <a:buNone/>
            </a:pPr>
            <a:r>
              <a:rPr lang="fr-FR" b="1" dirty="0" smtClean="0">
                <a:sym typeface="Webdings"/>
              </a:rPr>
              <a:t></a:t>
            </a:r>
            <a:r>
              <a:rPr lang="fr-FR" b="1" dirty="0" smtClean="0"/>
              <a:t>Structure sociale</a:t>
            </a:r>
            <a:endParaRPr lang="fr-FR" dirty="0"/>
          </a:p>
        </p:txBody>
      </p:sp>
      <p:sp>
        <p:nvSpPr>
          <p:cNvPr id="5" name="Rectangle 4"/>
          <p:cNvSpPr/>
          <p:nvPr/>
        </p:nvSpPr>
        <p:spPr>
          <a:xfrm>
            <a:off x="1142107" y="1804931"/>
            <a:ext cx="7374270" cy="9361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p>
          <a:p>
            <a:pPr algn="ctr"/>
            <a:r>
              <a:rPr lang="fr-FR" dirty="0" smtClean="0"/>
              <a:t>Rappel:</a:t>
            </a:r>
          </a:p>
          <a:p>
            <a:pPr algn="ctr"/>
            <a:r>
              <a:rPr lang="fr-FR" dirty="0">
                <a:sym typeface="Webdings" panose="05030102010509060703" pitchFamily="18" charset="2"/>
              </a:rPr>
              <a:t></a:t>
            </a:r>
            <a:r>
              <a:rPr lang="fr-FR" dirty="0"/>
              <a:t>Notions de Terminale - </a:t>
            </a:r>
            <a:r>
              <a:rPr lang="fr-FR" dirty="0">
                <a:sym typeface="Wingdings 3" panose="05040102010807070707" pitchFamily="18" charset="2"/>
              </a:rPr>
              <a:t></a:t>
            </a:r>
            <a:r>
              <a:rPr lang="fr-FR" dirty="0"/>
              <a:t> Acquis de Première -</a:t>
            </a:r>
            <a:r>
              <a:rPr lang="fr-FR" dirty="0">
                <a:sym typeface="Wingdings 2" panose="05020102010507070707" pitchFamily="18" charset="2"/>
              </a:rPr>
              <a:t></a:t>
            </a:r>
            <a:r>
              <a:rPr lang="fr-FR" dirty="0"/>
              <a:t> Notions complémentaires</a:t>
            </a:r>
          </a:p>
          <a:p>
            <a:pPr algn="ctr"/>
            <a:endParaRPr lang="fr-FR" dirty="0"/>
          </a:p>
        </p:txBody>
      </p:sp>
    </p:spTree>
    <p:extLst>
      <p:ext uri="{BB962C8B-B14F-4D97-AF65-F5344CB8AC3E}">
        <p14:creationId xmlns:p14="http://schemas.microsoft.com/office/powerpoint/2010/main" val="918204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381000"/>
            <a:ext cx="7776863" cy="1219200"/>
          </a:xfrm>
        </p:spPr>
        <p:txBody>
          <a:bodyPr>
            <a:noAutofit/>
          </a:bodyPr>
          <a:lstStyle/>
          <a:p>
            <a:pPr algn="just"/>
            <a:r>
              <a:rPr lang="fr-FR" sz="2800" dirty="0" smtClean="0"/>
              <a:t>Pour défendre et reproduire sa position de classe dominante, la bourgeoisie cultive des stratégies « d’entre-soi » pour consolider ses capitaux :</a:t>
            </a:r>
            <a:endParaRPr lang="fr-FR" sz="2800" dirty="0"/>
          </a:p>
        </p:txBody>
      </p:sp>
      <p:sp>
        <p:nvSpPr>
          <p:cNvPr id="3" name="Espace réservé du contenu 2"/>
          <p:cNvSpPr>
            <a:spLocks noGrp="1"/>
          </p:cNvSpPr>
          <p:nvPr>
            <p:ph idx="1"/>
          </p:nvPr>
        </p:nvSpPr>
        <p:spPr>
          <a:xfrm>
            <a:off x="899592" y="1844824"/>
            <a:ext cx="7776864" cy="1656184"/>
          </a:xfrm>
        </p:spPr>
        <p:txBody>
          <a:bodyPr>
            <a:normAutofit fontScale="85000" lnSpcReduction="20000"/>
          </a:bodyPr>
          <a:lstStyle/>
          <a:p>
            <a:pPr marL="0" indent="0" algn="just">
              <a:buNone/>
            </a:pPr>
            <a:r>
              <a:rPr lang="fr-FR" b="1" dirty="0" smtClean="0">
                <a:sym typeface="Wingdings"/>
              </a:rPr>
              <a:t> </a:t>
            </a:r>
            <a:r>
              <a:rPr lang="fr-FR" b="1" dirty="0" smtClean="0"/>
              <a:t>Par l’organisation de rallyes pour la jeunesse</a:t>
            </a:r>
            <a:r>
              <a:rPr lang="fr-FR" dirty="0" smtClean="0"/>
              <a:t> qui participent d’une part au développement de dispositions culturelles donc à l’accroissement du volume de </a:t>
            </a:r>
            <a:r>
              <a:rPr lang="fr-FR" b="1" dirty="0" smtClean="0"/>
              <a:t>capital culturel</a:t>
            </a:r>
            <a:r>
              <a:rPr lang="fr-FR" dirty="0" smtClean="0"/>
              <a:t> (rallyes culturels); d’autre part au maintien de l’</a:t>
            </a:r>
            <a:r>
              <a:rPr lang="fr-FR" b="1" dirty="0" smtClean="0"/>
              <a:t>homogamie</a:t>
            </a:r>
            <a:r>
              <a:rPr lang="fr-FR" dirty="0" smtClean="0"/>
              <a:t> (soirées dansantes) en apprenant aux jeunes bourgeois à identifier, à apprécier et à aimer leurs semblables tout en leur donnant l’impression que le conjoint choisi aura été rencontré par le plus grand des hasards. </a:t>
            </a:r>
            <a:endParaRPr lang="fr-FR"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573016"/>
            <a:ext cx="5692546" cy="310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7380312" y="6334780"/>
            <a:ext cx="1656184" cy="523220"/>
          </a:xfrm>
          <a:prstGeom prst="rect">
            <a:avLst/>
          </a:prstGeom>
          <a:noFill/>
        </p:spPr>
        <p:txBody>
          <a:bodyPr wrap="square" rtlCol="0">
            <a:spAutoFit/>
          </a:bodyPr>
          <a:lstStyle/>
          <a:p>
            <a:pPr algn="ctr"/>
            <a:r>
              <a:rPr lang="fr-FR" sz="1400" dirty="0" smtClean="0"/>
              <a:t>Bal des débutantes</a:t>
            </a:r>
          </a:p>
          <a:p>
            <a:pPr algn="ctr"/>
            <a:r>
              <a:rPr lang="fr-FR" sz="1400" dirty="0" smtClean="0"/>
              <a:t> Paris 2014</a:t>
            </a:r>
            <a:endParaRPr lang="fr-FR" sz="14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381000"/>
            <a:ext cx="7776863" cy="1219200"/>
          </a:xfrm>
        </p:spPr>
        <p:txBody>
          <a:bodyPr>
            <a:noAutofit/>
          </a:bodyPr>
          <a:lstStyle/>
          <a:p>
            <a:pPr algn="just"/>
            <a:r>
              <a:rPr lang="fr-FR" sz="2800" dirty="0" smtClean="0"/>
              <a:t>Pour défendre et reproduire sa position de classe dominante, la bourgeoisie cultive des stratégies « d’entre-soi » pour consolider ses capitaux :</a:t>
            </a:r>
            <a:endParaRPr lang="fr-FR" sz="2800" dirty="0"/>
          </a:p>
        </p:txBody>
      </p:sp>
      <p:sp>
        <p:nvSpPr>
          <p:cNvPr id="3" name="Espace réservé du contenu 2"/>
          <p:cNvSpPr>
            <a:spLocks noGrp="1"/>
          </p:cNvSpPr>
          <p:nvPr>
            <p:ph idx="1"/>
          </p:nvPr>
        </p:nvSpPr>
        <p:spPr>
          <a:xfrm>
            <a:off x="5220072" y="1844824"/>
            <a:ext cx="3744416" cy="1944216"/>
          </a:xfrm>
        </p:spPr>
        <p:txBody>
          <a:bodyPr>
            <a:normAutofit fontScale="62500" lnSpcReduction="20000"/>
          </a:bodyPr>
          <a:lstStyle/>
          <a:p>
            <a:pPr marL="0" lvl="0" indent="0" algn="just">
              <a:buNone/>
            </a:pPr>
            <a:r>
              <a:rPr lang="fr-FR" b="1" dirty="0" smtClean="0">
                <a:sym typeface="Wingdings"/>
              </a:rPr>
              <a:t> </a:t>
            </a:r>
            <a:r>
              <a:rPr lang="fr-FR" b="1" dirty="0" smtClean="0"/>
              <a:t>Par le choix d’établissements scolaires d’excellence pour la jeunesse</a:t>
            </a:r>
            <a:r>
              <a:rPr lang="fr-FR" dirty="0" smtClean="0"/>
              <a:t>, qui ne sont d’ailleurs pas nécessairement privés. En effet, la ségrégation spatiale, assure aux établissements scolaires publics des « beaux quartiers » le respect de cet « entre-soi » et offrent des qualités comparables à celles que la bourgeoisie valorise dans les établissements scolaires privés.</a:t>
            </a:r>
            <a:endParaRPr lang="fr-FR"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72816"/>
            <a:ext cx="4104456" cy="293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717032"/>
            <a:ext cx="3672183" cy="268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725144"/>
            <a:ext cx="1269324" cy="87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5633864"/>
            <a:ext cx="3816424"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t>La grande bourgeoisie : des militants peu ordinaires…</a:t>
            </a:r>
            <a:endParaRPr lang="fr-FR" dirty="0"/>
          </a:p>
        </p:txBody>
      </p:sp>
      <p:sp>
        <p:nvSpPr>
          <p:cNvPr id="3" name="Espace réservé du contenu 2"/>
          <p:cNvSpPr>
            <a:spLocks noGrp="1"/>
          </p:cNvSpPr>
          <p:nvPr>
            <p:ph idx="1"/>
          </p:nvPr>
        </p:nvSpPr>
        <p:spPr>
          <a:xfrm>
            <a:off x="971600" y="1981201"/>
            <a:ext cx="7776863" cy="4688159"/>
          </a:xfrm>
        </p:spPr>
        <p:txBody>
          <a:bodyPr>
            <a:normAutofit/>
          </a:bodyPr>
          <a:lstStyle/>
          <a:p>
            <a:pPr marL="0" indent="0" algn="just">
              <a:buNone/>
            </a:pPr>
            <a:r>
              <a:rPr lang="fr-FR" dirty="0" smtClean="0">
                <a:sym typeface="Wingdings"/>
              </a:rPr>
              <a:t></a:t>
            </a:r>
            <a:r>
              <a:rPr lang="fr-FR" dirty="0" smtClean="0"/>
              <a:t>Ainsi, la bourgeoisie présente d’une part des conditions d’existence bien distinctes de celles de autres classes du fait du caractère multiforme de sa richesse ; d’autre part, elle capable de se mobiliser (et de mobiliser ses capitaux) pour défendre ses intérêts collectifs.</a:t>
            </a:r>
          </a:p>
          <a:p>
            <a:pPr marL="0" indent="0" algn="just">
              <a:buNone/>
            </a:pPr>
            <a:r>
              <a:rPr lang="fr-FR" dirty="0" smtClean="0"/>
              <a:t> </a:t>
            </a:r>
            <a:r>
              <a:rPr lang="fr-FR" dirty="0" smtClean="0">
                <a:sym typeface="Wingdings"/>
              </a:rPr>
              <a:t></a:t>
            </a:r>
            <a:r>
              <a:rPr lang="fr-FR" dirty="0" smtClean="0"/>
              <a:t>Elle possède toute les propriétés d’une « </a:t>
            </a:r>
            <a:r>
              <a:rPr lang="fr-FR" b="1" dirty="0" smtClean="0"/>
              <a:t>classe mobilisée</a:t>
            </a:r>
            <a:r>
              <a:rPr lang="fr-FR" dirty="0" smtClean="0"/>
              <a:t> » au sens de P. BOURDIEU ou d’une </a:t>
            </a:r>
            <a:r>
              <a:rPr lang="fr-FR" b="1" dirty="0" smtClean="0"/>
              <a:t>«classe en soi »</a:t>
            </a:r>
            <a:r>
              <a:rPr lang="fr-FR" dirty="0" smtClean="0"/>
              <a:t> et d’une </a:t>
            </a:r>
            <a:r>
              <a:rPr lang="fr-FR" b="1" dirty="0" smtClean="0"/>
              <a:t>« classe pour soi »</a:t>
            </a:r>
            <a:r>
              <a:rPr lang="fr-FR" dirty="0" smtClean="0"/>
              <a:t> au sens de K.MARX. </a:t>
            </a:r>
          </a:p>
          <a:p>
            <a:pPr marL="0" indent="0" algn="just">
              <a:buNone/>
            </a:pPr>
            <a:r>
              <a:rPr lang="fr-FR" dirty="0" smtClean="0">
                <a:sym typeface="Wingdings"/>
              </a:rPr>
              <a:t></a:t>
            </a:r>
            <a:r>
              <a:rPr lang="fr-FR" dirty="0" smtClean="0"/>
              <a:t>La bourgeoisie demeure fidèle à la définition marxienne de classe sociale selon M.PINCON et M.PINCON-CHARLOT dans la mesure où elle développe une </a:t>
            </a:r>
            <a:r>
              <a:rPr lang="fr-FR" b="1" dirty="0" smtClean="0"/>
              <a:t>conscience de classe</a:t>
            </a:r>
            <a:r>
              <a:rPr lang="fr-FR" dirty="0" smtClean="0"/>
              <a:t>. </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gn="just">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gn="just">
              <a:lnSpc>
                <a:spcPct val="120000"/>
              </a:lnSpc>
              <a:spcBef>
                <a:spcPts val="0"/>
              </a:spcBef>
              <a:buNone/>
            </a:pPr>
            <a:r>
              <a:rPr lang="fr-FR" dirty="0" smtClean="0"/>
              <a:t>1.1. Les inégalités économiques : définition et mesure.</a:t>
            </a:r>
          </a:p>
          <a:p>
            <a:pPr algn="just">
              <a:lnSpc>
                <a:spcPct val="120000"/>
              </a:lnSpc>
              <a:spcBef>
                <a:spcPts val="0"/>
              </a:spcBef>
              <a:buNone/>
            </a:pPr>
            <a:r>
              <a:rPr lang="fr-FR" i="1" dirty="0" smtClean="0"/>
              <a:t>1.1.1. L’approche en termes de disparité.</a:t>
            </a:r>
            <a:endParaRPr lang="fr-FR" dirty="0" smtClean="0"/>
          </a:p>
          <a:p>
            <a:pPr algn="just">
              <a:lnSpc>
                <a:spcPct val="120000"/>
              </a:lnSpc>
              <a:spcBef>
                <a:spcPts val="0"/>
              </a:spcBef>
              <a:buNone/>
            </a:pPr>
            <a:r>
              <a:rPr lang="fr-FR" i="1" dirty="0" smtClean="0"/>
              <a:t>1.1.2. L’approche en termes de dispersion.</a:t>
            </a:r>
            <a:endParaRPr lang="fr-FR" dirty="0" smtClean="0"/>
          </a:p>
          <a:p>
            <a:pPr algn="just">
              <a:lnSpc>
                <a:spcPct val="120000"/>
              </a:lnSpc>
              <a:spcBef>
                <a:spcPts val="0"/>
              </a:spcBef>
              <a:buNone/>
            </a:pPr>
            <a:r>
              <a:rPr lang="fr-FR" dirty="0" smtClean="0"/>
              <a:t>1.2. Les inégalités sociales : définition et mesure.</a:t>
            </a:r>
          </a:p>
          <a:p>
            <a:pPr algn="just">
              <a:lnSpc>
                <a:spcPct val="120000"/>
              </a:lnSpc>
              <a:spcBef>
                <a:spcPts val="0"/>
              </a:spcBef>
              <a:buNone/>
            </a:pPr>
            <a:r>
              <a:rPr lang="fr-FR" dirty="0" smtClean="0"/>
              <a:t>1.3. Le caractère cumulatif des inégalités.</a:t>
            </a:r>
          </a:p>
          <a:p>
            <a:pPr marL="0" indent="0" algn="just">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gn="just">
              <a:lnSpc>
                <a:spcPct val="120000"/>
              </a:lnSpc>
              <a:spcBef>
                <a:spcPts val="0"/>
              </a:spcBef>
              <a:buNone/>
            </a:pPr>
            <a:r>
              <a:rPr lang="fr-FR" dirty="0" smtClean="0"/>
              <a:t>2.1. Les principales évolutions des inégalités économiques.</a:t>
            </a:r>
          </a:p>
          <a:p>
            <a:pPr algn="just">
              <a:lnSpc>
                <a:spcPct val="120000"/>
              </a:lnSpc>
              <a:spcBef>
                <a:spcPts val="0"/>
              </a:spcBef>
              <a:buNone/>
            </a:pPr>
            <a:r>
              <a:rPr lang="fr-FR" dirty="0" smtClean="0"/>
              <a:t>2.2. Les principales évolutions des inégalités sociales. </a:t>
            </a:r>
          </a:p>
          <a:p>
            <a:pPr marL="0" indent="0" algn="just">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gn="just">
              <a:lnSpc>
                <a:spcPct val="120000"/>
              </a:lnSpc>
              <a:spcBef>
                <a:spcPts val="0"/>
              </a:spcBef>
              <a:buNone/>
            </a:pPr>
            <a:r>
              <a:rPr lang="fr-FR" dirty="0" smtClean="0"/>
              <a:t>3.1. L’analyse de Karl MARX : une approche unidimensionnelle et conflictuelle de la stratification sociale.</a:t>
            </a:r>
          </a:p>
          <a:p>
            <a:pPr algn="just">
              <a:lnSpc>
                <a:spcPct val="120000"/>
              </a:lnSpc>
              <a:spcBef>
                <a:spcPts val="0"/>
              </a:spcBef>
              <a:buNone/>
            </a:pPr>
            <a:r>
              <a:rPr lang="fr-FR" dirty="0" smtClean="0"/>
              <a:t>3.2. L’analyse de Max WEBER : une approche pluridimensionnelle de la stratification sociale.</a:t>
            </a:r>
          </a:p>
          <a:p>
            <a:pPr marL="0" indent="0" algn="just">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gn="just">
              <a:lnSpc>
                <a:spcPct val="120000"/>
              </a:lnSpc>
              <a:spcBef>
                <a:spcPts val="0"/>
              </a:spcBef>
              <a:buNone/>
            </a:pPr>
            <a:r>
              <a:rPr lang="fr-FR" dirty="0" smtClean="0"/>
              <a:t>4.1. Les classes sociales : un concept dont l’usage a été remis en cause sous l’effet de mutations économiques et sociales des Trente Glorieuses. </a:t>
            </a:r>
          </a:p>
          <a:p>
            <a:pPr algn="just">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gn="just">
              <a:lnSpc>
                <a:spcPct val="120000"/>
              </a:lnSpc>
              <a:spcBef>
                <a:spcPts val="0"/>
              </a:spcBef>
              <a:buNone/>
            </a:pPr>
            <a:r>
              <a:rPr lang="fr-FR" dirty="0" smtClean="0"/>
              <a:t>4.3. Les classes sociales : un concept renouvelé dont la pertinence a été réaffirmée.</a:t>
            </a:r>
          </a:p>
          <a:p>
            <a:pPr algn="just">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7" end="17"/>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Une multiplicité des critères de différenciation sociale</a:t>
            </a:r>
            <a:endParaRPr lang="fr-FR" dirty="0"/>
          </a:p>
        </p:txBody>
      </p:sp>
      <p:sp>
        <p:nvSpPr>
          <p:cNvPr id="3" name="Espace réservé du contenu 2"/>
          <p:cNvSpPr>
            <a:spLocks noGrp="1"/>
          </p:cNvSpPr>
          <p:nvPr>
            <p:ph idx="1"/>
          </p:nvPr>
        </p:nvSpPr>
        <p:spPr>
          <a:xfrm>
            <a:off x="899592" y="1700808"/>
            <a:ext cx="8136904" cy="5040560"/>
          </a:xfrm>
        </p:spPr>
        <p:txBody>
          <a:bodyPr>
            <a:noAutofit/>
          </a:bodyPr>
          <a:lstStyle/>
          <a:p>
            <a:pPr algn="just">
              <a:lnSpc>
                <a:spcPct val="120000"/>
              </a:lnSpc>
              <a:spcBef>
                <a:spcPts val="0"/>
              </a:spcBef>
            </a:pPr>
            <a:r>
              <a:rPr lang="fr-FR" sz="1400" dirty="0" smtClean="0"/>
              <a:t>Les critères de différenciation que sont la </a:t>
            </a:r>
            <a:r>
              <a:rPr lang="fr-FR" sz="1400" b="1" i="1" u="sng" dirty="0" smtClean="0"/>
              <a:t>génération</a:t>
            </a:r>
            <a:r>
              <a:rPr lang="fr-FR" sz="1400" dirty="0" smtClean="0"/>
              <a:t>, le </a:t>
            </a:r>
            <a:r>
              <a:rPr lang="fr-FR" sz="1400" b="1" i="1" u="sng" dirty="0" smtClean="0"/>
              <a:t>sexe</a:t>
            </a:r>
            <a:r>
              <a:rPr lang="fr-FR" sz="1400" dirty="0" smtClean="0"/>
              <a:t> ou encore </a:t>
            </a:r>
            <a:r>
              <a:rPr lang="fr-FR" sz="1400" b="1" i="1" u="sng" dirty="0" smtClean="0"/>
              <a:t>l’origine ethnique</a:t>
            </a:r>
            <a:r>
              <a:rPr lang="fr-FR" sz="1400" b="1" i="1" dirty="0" smtClean="0"/>
              <a:t> </a:t>
            </a:r>
            <a:r>
              <a:rPr lang="fr-FR" sz="1400" dirty="0" smtClean="0"/>
              <a:t>créent des clivages au sein de chacune des classes sociale ce qui participe au brouillage des frontières entre les classes sociales. En effet, aux inégalités économiques et sociales qui séparent les classes sociales, s’ajoutent des inégalités à l’intérieur de chacune de ces classes sociales en fonction de du </a:t>
            </a:r>
            <a:r>
              <a:rPr lang="fr-FR" sz="1400" b="1" i="1" u="sng" dirty="0" smtClean="0"/>
              <a:t>sexe</a:t>
            </a:r>
            <a:r>
              <a:rPr lang="fr-FR" sz="1400" dirty="0" smtClean="0"/>
              <a:t>, de la </a:t>
            </a:r>
            <a:r>
              <a:rPr lang="fr-FR" sz="1400" b="1" i="1" u="sng" dirty="0" smtClean="0"/>
              <a:t>génération</a:t>
            </a:r>
            <a:r>
              <a:rPr lang="fr-FR" sz="1400" dirty="0" smtClean="0"/>
              <a:t> ou encore de </a:t>
            </a:r>
            <a:r>
              <a:rPr lang="fr-FR" sz="1400" b="1" i="1" u="sng" dirty="0" smtClean="0"/>
              <a:t>l’origine ethnique</a:t>
            </a:r>
            <a:r>
              <a:rPr lang="fr-FR" sz="1400" dirty="0" smtClean="0"/>
              <a:t>. </a:t>
            </a:r>
          </a:p>
          <a:p>
            <a:pPr algn="just">
              <a:lnSpc>
                <a:spcPct val="120000"/>
              </a:lnSpc>
              <a:spcBef>
                <a:spcPts val="0"/>
              </a:spcBef>
            </a:pPr>
            <a:r>
              <a:rPr lang="fr-FR" sz="1400" dirty="0" smtClean="0"/>
              <a:t>Tout d’abord, les générations nées dans les années </a:t>
            </a:r>
            <a:r>
              <a:rPr lang="fr-FR" sz="1400" b="1" i="1" u="sng" dirty="0" smtClean="0"/>
              <a:t>1940</a:t>
            </a:r>
            <a:r>
              <a:rPr lang="fr-FR" sz="1400" dirty="0" smtClean="0"/>
              <a:t>, dont les carrières ont débuté pendant les Trente Glorieuses, ont connu un avantage décisif, par rapport aux précédentes, sur le plan des positions socioprofessionnelles auxquelles elles accédaient. La proportion de leurs membres qui devenaient </a:t>
            </a:r>
            <a:r>
              <a:rPr lang="fr-FR" sz="1400" b="1" i="1" u="sng" dirty="0" smtClean="0"/>
              <a:t>cadres</a:t>
            </a:r>
            <a:r>
              <a:rPr lang="fr-FR" sz="1400" u="sng" dirty="0" smtClean="0"/>
              <a:t> </a:t>
            </a:r>
            <a:r>
              <a:rPr lang="fr-FR" sz="1400" dirty="0" smtClean="0"/>
              <a:t>ou </a:t>
            </a:r>
            <a:r>
              <a:rPr lang="fr-FR" sz="1400" b="1" i="1" u="sng" dirty="0" smtClean="0"/>
              <a:t>professions intermédiaires</a:t>
            </a:r>
            <a:r>
              <a:rPr lang="fr-FR" sz="1400" b="1" i="1" dirty="0" smtClean="0"/>
              <a:t> </a:t>
            </a:r>
            <a:r>
              <a:rPr lang="fr-FR" sz="1400" dirty="0" smtClean="0"/>
              <a:t>a crû fortement par rapport à ce qu’avaient connu les générations précédentes. Les générations qui suivirent n’ont plus connu une telle progression par rapport à ces générations nées dans les années </a:t>
            </a:r>
            <a:r>
              <a:rPr lang="fr-FR" sz="1400" b="1" i="1" u="sng" dirty="0" smtClean="0"/>
              <a:t>1940</a:t>
            </a:r>
            <a:r>
              <a:rPr lang="fr-FR" sz="1400" dirty="0" smtClean="0"/>
              <a:t>. Certes il n’y a pas de recul des positions socioprofessionnelles auxquelles accèdent les nouvelles générations mais la progression est moins vive. </a:t>
            </a:r>
          </a:p>
          <a:p>
            <a:pPr algn="just">
              <a:lnSpc>
                <a:spcPct val="120000"/>
              </a:lnSpc>
              <a:spcBef>
                <a:spcPts val="0"/>
              </a:spcBef>
            </a:pPr>
            <a:r>
              <a:rPr lang="fr-FR" sz="1400" dirty="0" smtClean="0"/>
              <a:t>L’avantage des générations nées dans les années </a:t>
            </a:r>
            <a:r>
              <a:rPr lang="fr-FR" sz="1400" b="1" i="1" u="sng" dirty="0" smtClean="0"/>
              <a:t>1940</a:t>
            </a:r>
            <a:r>
              <a:rPr lang="fr-FR" sz="1400" dirty="0" smtClean="0"/>
              <a:t> est aussi perceptible en termes de progression du niveau vie : elles ont connu un niveau de vie supérieur, à un âge donné, à celui des générations qui les précédaient. En revanche, les générations arrivées sur le marché du travail à partir de </a:t>
            </a:r>
            <a:r>
              <a:rPr lang="fr-FR" sz="1400" b="1" i="1" u="sng" dirty="0" smtClean="0"/>
              <a:t>1975</a:t>
            </a:r>
            <a:r>
              <a:rPr lang="fr-FR" sz="1400" dirty="0" smtClean="0"/>
              <a:t> ont connu une situation moins favorable. </a:t>
            </a:r>
          </a:p>
          <a:p>
            <a:pPr algn="just">
              <a:lnSpc>
                <a:spcPct val="120000"/>
              </a:lnSpc>
              <a:spcBef>
                <a:spcPts val="0"/>
              </a:spcBef>
            </a:pPr>
            <a:r>
              <a:rPr lang="fr-FR" sz="1400" dirty="0" smtClean="0"/>
              <a:t>Qui plus est, les </a:t>
            </a:r>
            <a:r>
              <a:rPr lang="fr-FR" sz="1400" b="1" i="1" u="sng" dirty="0" smtClean="0"/>
              <a:t>débuts de carrières</a:t>
            </a:r>
            <a:r>
              <a:rPr lang="fr-FR" sz="1400" b="1" i="1" dirty="0" smtClean="0"/>
              <a:t> </a:t>
            </a:r>
            <a:r>
              <a:rPr lang="fr-FR" sz="1400" dirty="0" smtClean="0"/>
              <a:t>sont actuellement plus perturbés ce qui peut avoir des répercussions négatives sur l’ensemble de la carrière. </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Une multiplicité des critères de différenciation sociale</a:t>
            </a:r>
            <a:endParaRPr lang="fr-FR" dirty="0"/>
          </a:p>
        </p:txBody>
      </p:sp>
      <p:sp>
        <p:nvSpPr>
          <p:cNvPr id="3" name="Espace réservé du contenu 2"/>
          <p:cNvSpPr>
            <a:spLocks noGrp="1"/>
          </p:cNvSpPr>
          <p:nvPr>
            <p:ph idx="1"/>
          </p:nvPr>
        </p:nvSpPr>
        <p:spPr>
          <a:xfrm>
            <a:off x="935088" y="1700808"/>
            <a:ext cx="8208912" cy="4824536"/>
          </a:xfrm>
        </p:spPr>
        <p:txBody>
          <a:bodyPr>
            <a:noAutofit/>
          </a:bodyPr>
          <a:lstStyle/>
          <a:p>
            <a:pPr algn="just">
              <a:lnSpc>
                <a:spcPct val="120000"/>
              </a:lnSpc>
              <a:spcBef>
                <a:spcPts val="0"/>
              </a:spcBef>
            </a:pPr>
            <a:r>
              <a:rPr lang="fr-FR" sz="1400" dirty="0" smtClean="0"/>
              <a:t>Ensuite, conséquence directe des différences d’orientation entre filles et garçons, les métiers demeurent très sexués et les femmes sont surreprésentées dans les </a:t>
            </a:r>
            <a:r>
              <a:rPr lang="fr-FR" sz="1400" b="1" i="1" u="sng" dirty="0" smtClean="0"/>
              <a:t>professions peu valorisées</a:t>
            </a:r>
            <a:r>
              <a:rPr lang="fr-FR" sz="1400" dirty="0" smtClean="0"/>
              <a:t>. Par ailleurs, en dépit d’une féminisation importante de la catégorie des CPIS, les femmes sont toujours rares aux positions les plus élevées d’une branche professionnelle et se heurtent à ce que les sociologues appellent le « </a:t>
            </a:r>
            <a:r>
              <a:rPr lang="fr-FR" sz="1400" b="1" i="1" u="sng" dirty="0" smtClean="0"/>
              <a:t>plafond de verre</a:t>
            </a:r>
            <a:r>
              <a:rPr lang="fr-FR" sz="1400" dirty="0" smtClean="0"/>
              <a:t> ». L’une des entraves majeures à la progression des femmes vers les hautes sphères reste l’idée selon laquelle </a:t>
            </a:r>
            <a:r>
              <a:rPr lang="fr-FR" sz="1400" b="1" i="1" u="sng" dirty="0" smtClean="0"/>
              <a:t>l’éducation des enfants et les tâches domestiques incombent aux femmes ce qui réduit leur disponibilité professionnelle</a:t>
            </a:r>
            <a:r>
              <a:rPr lang="fr-FR" sz="1400" dirty="0" smtClean="0"/>
              <a:t>. </a:t>
            </a:r>
          </a:p>
          <a:p>
            <a:pPr algn="just">
              <a:lnSpc>
                <a:spcPct val="120000"/>
              </a:lnSpc>
              <a:spcBef>
                <a:spcPts val="0"/>
              </a:spcBef>
            </a:pPr>
            <a:r>
              <a:rPr lang="fr-FR" sz="1400" dirty="0" smtClean="0"/>
              <a:t>Enfin, au sein des classes populaires, la dégradation des conditions d’emploi des ouvriers à partir des années </a:t>
            </a:r>
            <a:r>
              <a:rPr lang="fr-FR" sz="1400" u="sng" dirty="0" smtClean="0"/>
              <a:t>1980</a:t>
            </a:r>
            <a:r>
              <a:rPr lang="fr-FR" sz="1400" dirty="0" smtClean="0"/>
              <a:t>  est à l’origine d’une accentuation des inégalités au sein du groupe ouvrier, source de désolidarisation entre ses membres, et plus particulièrement entre les ouvriers </a:t>
            </a:r>
            <a:r>
              <a:rPr lang="fr-FR" sz="1400" b="1" i="1" u="sng" dirty="0" smtClean="0"/>
              <a:t>immigrés</a:t>
            </a:r>
            <a:r>
              <a:rPr lang="fr-FR" sz="1400" dirty="0" smtClean="0"/>
              <a:t> (et leurs enfants) et les ouvriers </a:t>
            </a:r>
            <a:r>
              <a:rPr lang="fr-FR" sz="1400" b="1" i="1" u="sng" dirty="0" smtClean="0"/>
              <a:t>français sur plusieurs générations</a:t>
            </a:r>
            <a:r>
              <a:rPr lang="fr-FR" sz="1400" dirty="0" smtClean="0"/>
              <a:t>. Ces tensions sont notamment alimentées par les nombreuses difficultés d’insertion professionnelle rencontrées par les </a:t>
            </a:r>
            <a:r>
              <a:rPr lang="fr-FR" sz="1400" u="sng" dirty="0" smtClean="0"/>
              <a:t>e</a:t>
            </a:r>
            <a:r>
              <a:rPr lang="fr-FR" sz="1400" b="1" i="1" u="sng" dirty="0" smtClean="0"/>
              <a:t>nfants d’ouvriers immigrés</a:t>
            </a:r>
            <a:r>
              <a:rPr lang="fr-FR" sz="1400" dirty="0" smtClean="0"/>
              <a:t> qui ont adopté une attitude de révolte et de provocation se manifestant dans les quartiers d’habitant social. </a:t>
            </a:r>
          </a:p>
          <a:p>
            <a:pPr algn="just">
              <a:lnSpc>
                <a:spcPct val="120000"/>
              </a:lnSpc>
              <a:spcBef>
                <a:spcPts val="0"/>
              </a:spcBef>
            </a:pPr>
            <a:r>
              <a:rPr lang="fr-FR" sz="1400" dirty="0" smtClean="0"/>
              <a:t>Ces comportements suscitent une incompréhension chez les ouvriers </a:t>
            </a:r>
            <a:r>
              <a:rPr lang="fr-FR" sz="1400" b="1" i="1" u="sng" dirty="0" smtClean="0"/>
              <a:t>« Français »</a:t>
            </a:r>
            <a:r>
              <a:rPr lang="fr-FR" sz="1400" dirty="0" smtClean="0"/>
              <a:t>, incompréhension qui a débouché sur des votes FN occasionnels, également dictés par une volonté d’affirmer une identité valorisante (identité française) compensant la perte de la fierté d’être ouvrier. Toutefois, ces clivages ethniques, générationnels et de genre ne peuvent être complètement détachés des </a:t>
            </a:r>
            <a:r>
              <a:rPr lang="fr-FR" sz="1400" b="1" i="1" u="sng" dirty="0" smtClean="0"/>
              <a:t>positions de classes</a:t>
            </a:r>
            <a:r>
              <a:rPr lang="fr-FR" sz="1400" dirty="0" smtClean="0"/>
              <a:t>. En effet, ces clivages sont davantage marqués dans les classes populaires. Ils s’articulent donc avec les </a:t>
            </a:r>
            <a:r>
              <a:rPr lang="fr-FR" sz="1400" b="1" i="1" u="sng" dirty="0" smtClean="0"/>
              <a:t>rapports de classes</a:t>
            </a:r>
            <a:r>
              <a:rPr lang="fr-FR" sz="1400" b="1" i="1" dirty="0" smtClean="0"/>
              <a:t> </a:t>
            </a:r>
            <a:r>
              <a:rPr lang="fr-FR" sz="1400" dirty="0" smtClean="0"/>
              <a:t>et ne peuvent donc pas être pensés indépendamment. </a:t>
            </a:r>
            <a:endParaRPr lang="fr-FR" sz="14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0"/>
            <a:ext cx="7374270" cy="1124744"/>
          </a:xfrm>
        </p:spPr>
        <p:txBody>
          <a:bodyPr/>
          <a:lstStyle/>
          <a:p>
            <a:pPr algn="ctr"/>
            <a:r>
              <a:rPr lang="fr-FR" dirty="0" smtClean="0"/>
              <a:t>POUR RESUMER</a:t>
            </a:r>
            <a:endParaRPr lang="fr-FR" dirty="0"/>
          </a:p>
        </p:txBody>
      </p:sp>
      <p:sp>
        <p:nvSpPr>
          <p:cNvPr id="3" name="Espace réservé du contenu 2"/>
          <p:cNvSpPr>
            <a:spLocks noGrp="1"/>
          </p:cNvSpPr>
          <p:nvPr>
            <p:ph idx="1"/>
          </p:nvPr>
        </p:nvSpPr>
        <p:spPr/>
        <p:txBody>
          <a:bodyPr/>
          <a:lstStyle/>
          <a:p>
            <a:endParaRPr lang="fr-FR" dirty="0"/>
          </a:p>
        </p:txBody>
      </p:sp>
      <p:sp>
        <p:nvSpPr>
          <p:cNvPr id="4" name="Rectangle à coins arrondis 3"/>
          <p:cNvSpPr/>
          <p:nvPr/>
        </p:nvSpPr>
        <p:spPr>
          <a:xfrm>
            <a:off x="323528" y="1174750"/>
            <a:ext cx="1944688" cy="930275"/>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200" b="1" dirty="0">
                <a:solidFill>
                  <a:srgbClr val="FFFFFF"/>
                </a:solidFill>
              </a:rPr>
              <a:t>1. Les différents</a:t>
            </a:r>
          </a:p>
          <a:p>
            <a:pPr algn="ctr">
              <a:defRPr/>
            </a:pPr>
            <a:r>
              <a:rPr lang="fr-FR" sz="1200" b="1" dirty="0">
                <a:solidFill>
                  <a:srgbClr val="FFFFFF"/>
                </a:solidFill>
              </a:rPr>
              <a:t>visages des</a:t>
            </a:r>
          </a:p>
          <a:p>
            <a:pPr algn="ctr">
              <a:defRPr/>
            </a:pPr>
            <a:r>
              <a:rPr lang="fr-FR" sz="1200" b="1" dirty="0" smtClean="0">
                <a:solidFill>
                  <a:srgbClr val="FFFFFF"/>
                </a:solidFill>
              </a:rPr>
              <a:t>Inégalités au sein des sociétés industrielles contemporaines</a:t>
            </a:r>
            <a:endParaRPr lang="fr-FR" sz="1200" b="1" dirty="0">
              <a:solidFill>
                <a:srgbClr val="FFFFFF"/>
              </a:solidFill>
            </a:endParaRPr>
          </a:p>
        </p:txBody>
      </p:sp>
      <p:sp>
        <p:nvSpPr>
          <p:cNvPr id="5" name="Rectangle à coins arrondis 4"/>
          <p:cNvSpPr/>
          <p:nvPr/>
        </p:nvSpPr>
        <p:spPr>
          <a:xfrm>
            <a:off x="2339653" y="1174750"/>
            <a:ext cx="2124075" cy="930275"/>
          </a:xfrm>
          <a:prstGeom prst="roundRect">
            <a:avLst/>
          </a:prstGeom>
          <a:solidFill>
            <a:srgbClr val="00B0F0"/>
          </a:solidFill>
          <a:ln>
            <a:solidFill>
              <a:srgbClr val="1796CF"/>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200" b="1" dirty="0">
                <a:solidFill>
                  <a:srgbClr val="FFFFFF"/>
                </a:solidFill>
              </a:rPr>
              <a:t>2. Mesure et évolution</a:t>
            </a:r>
          </a:p>
          <a:p>
            <a:pPr algn="ctr">
              <a:defRPr/>
            </a:pPr>
            <a:r>
              <a:rPr lang="fr-FR" sz="1200" b="1" dirty="0">
                <a:solidFill>
                  <a:srgbClr val="FFFFFF"/>
                </a:solidFill>
              </a:rPr>
              <a:t>des inégalités</a:t>
            </a:r>
          </a:p>
          <a:p>
            <a:pPr algn="ctr">
              <a:defRPr/>
            </a:pPr>
            <a:r>
              <a:rPr lang="fr-FR" sz="1200" b="1" dirty="0">
                <a:solidFill>
                  <a:srgbClr val="FFFFFF"/>
                </a:solidFill>
              </a:rPr>
              <a:t>économiques</a:t>
            </a:r>
            <a:endParaRPr lang="fr-FR" sz="1200" dirty="0"/>
          </a:p>
        </p:txBody>
      </p:sp>
      <p:sp>
        <p:nvSpPr>
          <p:cNvPr id="6" name="Rectangle à coins arrondis 5"/>
          <p:cNvSpPr/>
          <p:nvPr/>
        </p:nvSpPr>
        <p:spPr>
          <a:xfrm>
            <a:off x="4571678" y="1174750"/>
            <a:ext cx="2087563" cy="930275"/>
          </a:xfrm>
          <a:prstGeom prst="roundRect">
            <a:avLst/>
          </a:prstGeom>
          <a:solidFill>
            <a:srgbClr val="FFC000"/>
          </a:solidFill>
          <a:ln>
            <a:solidFill>
              <a:schemeClr val="accent6"/>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200" b="1" dirty="0">
                <a:cs typeface="Arial" panose="020B0604020202020204" pitchFamily="34" charset="0"/>
              </a:rPr>
              <a:t>3. Les analyses</a:t>
            </a:r>
          </a:p>
          <a:p>
            <a:pPr algn="ctr">
              <a:defRPr/>
            </a:pPr>
            <a:r>
              <a:rPr lang="fr-FR" sz="1200" b="1" dirty="0">
                <a:cs typeface="Arial" panose="020B0604020202020204" pitchFamily="34" charset="0"/>
              </a:rPr>
              <a:t>de la </a:t>
            </a:r>
            <a:r>
              <a:rPr lang="fr-FR" sz="1200" b="1" dirty="0" smtClean="0">
                <a:cs typeface="Arial" panose="020B0604020202020204" pitchFamily="34" charset="0"/>
              </a:rPr>
              <a:t>stratification sociale</a:t>
            </a:r>
            <a:endParaRPr lang="fr-FR" sz="1200" dirty="0">
              <a:cs typeface="Arial" panose="020B0604020202020204" pitchFamily="34" charset="0"/>
            </a:endParaRPr>
          </a:p>
        </p:txBody>
      </p:sp>
      <p:sp>
        <p:nvSpPr>
          <p:cNvPr id="7" name="Rectangle à coins arrondis 6"/>
          <p:cNvSpPr/>
          <p:nvPr/>
        </p:nvSpPr>
        <p:spPr>
          <a:xfrm>
            <a:off x="323528" y="2187575"/>
            <a:ext cx="1944688" cy="1430337"/>
          </a:xfrm>
          <a:prstGeom prst="roundRect">
            <a:avLst/>
          </a:prstGeom>
          <a:solidFill>
            <a:schemeClr val="bg1"/>
          </a:solidFill>
          <a:ln w="25400"/>
        </p:spPr>
        <p:style>
          <a:lnRef idx="1">
            <a:schemeClr val="accent3"/>
          </a:lnRef>
          <a:fillRef idx="3">
            <a:schemeClr val="accent3"/>
          </a:fillRef>
          <a:effectRef idx="2">
            <a:schemeClr val="accent3"/>
          </a:effectRef>
          <a:fontRef idx="minor">
            <a:schemeClr val="lt1"/>
          </a:fontRef>
        </p:style>
        <p:txBody>
          <a:bodyPr/>
          <a:lstStyle/>
          <a:p>
            <a:pPr algn="ctr">
              <a:defRPr/>
            </a:pPr>
            <a:r>
              <a:rPr lang="fr-FR" sz="1100" b="1" dirty="0">
                <a:solidFill>
                  <a:schemeClr val="tx1"/>
                </a:solidFill>
                <a:cs typeface="Arial" panose="020B0604020202020204" pitchFamily="34" charset="0"/>
              </a:rPr>
              <a:t>Inégalités : </a:t>
            </a:r>
            <a:r>
              <a:rPr lang="fr-FR" sz="1100" dirty="0">
                <a:solidFill>
                  <a:schemeClr val="tx1"/>
                </a:solidFill>
                <a:cs typeface="Arial" panose="020B0604020202020204" pitchFamily="34" charset="0"/>
              </a:rPr>
              <a:t>des</a:t>
            </a:r>
          </a:p>
          <a:p>
            <a:pPr algn="ctr">
              <a:defRPr/>
            </a:pPr>
            <a:r>
              <a:rPr lang="fr-FR" sz="1100" dirty="0">
                <a:solidFill>
                  <a:schemeClr val="tx1"/>
                </a:solidFill>
                <a:cs typeface="Arial" panose="020B0604020202020204" pitchFamily="34" charset="0"/>
              </a:rPr>
              <a:t>différences qui entraînent</a:t>
            </a:r>
          </a:p>
          <a:p>
            <a:pPr algn="ctr">
              <a:defRPr/>
            </a:pPr>
            <a:r>
              <a:rPr lang="fr-FR" sz="1100" dirty="0">
                <a:solidFill>
                  <a:schemeClr val="tx1"/>
                </a:solidFill>
                <a:cs typeface="Arial" panose="020B0604020202020204" pitchFamily="34" charset="0"/>
              </a:rPr>
              <a:t>un </a:t>
            </a:r>
            <a:r>
              <a:rPr lang="fr-FR" sz="1100" dirty="0">
                <a:solidFill>
                  <a:srgbClr val="FF0000"/>
                </a:solidFill>
                <a:cs typeface="Arial" panose="020B0604020202020204" pitchFamily="34" charset="0"/>
              </a:rPr>
              <a:t>avantage </a:t>
            </a:r>
            <a:r>
              <a:rPr lang="fr-FR" sz="1100" dirty="0">
                <a:solidFill>
                  <a:schemeClr val="tx1"/>
                </a:solidFill>
                <a:cs typeface="Arial" panose="020B0604020202020204" pitchFamily="34" charset="0"/>
              </a:rPr>
              <a:t>ou un</a:t>
            </a:r>
          </a:p>
          <a:p>
            <a:pPr algn="ctr">
              <a:defRPr/>
            </a:pPr>
            <a:r>
              <a:rPr lang="fr-FR" sz="1100" dirty="0">
                <a:solidFill>
                  <a:srgbClr val="FF0000"/>
                </a:solidFill>
                <a:cs typeface="Arial" panose="020B0604020202020204" pitchFamily="34" charset="0"/>
              </a:rPr>
              <a:t>désavantage</a:t>
            </a:r>
          </a:p>
        </p:txBody>
      </p:sp>
      <p:sp>
        <p:nvSpPr>
          <p:cNvPr id="8" name="Rectangle à coins arrondis 7"/>
          <p:cNvSpPr/>
          <p:nvPr/>
        </p:nvSpPr>
        <p:spPr>
          <a:xfrm>
            <a:off x="2628578" y="2187575"/>
            <a:ext cx="1835150" cy="1430337"/>
          </a:xfrm>
          <a:prstGeom prst="roundRect">
            <a:avLst/>
          </a:prstGeom>
          <a:solidFill>
            <a:schemeClr val="bg1"/>
          </a:solidFill>
          <a:ln w="25400">
            <a:solidFill>
              <a:srgbClr val="1796CF"/>
            </a:solidFill>
          </a:ln>
        </p:spPr>
        <p:style>
          <a:lnRef idx="1">
            <a:schemeClr val="accent3"/>
          </a:lnRef>
          <a:fillRef idx="3">
            <a:schemeClr val="accent3"/>
          </a:fillRef>
          <a:effectRef idx="2">
            <a:schemeClr val="accent3"/>
          </a:effectRef>
          <a:fontRef idx="minor">
            <a:schemeClr val="lt1"/>
          </a:fontRef>
        </p:style>
        <p:txBody>
          <a:bodyPr/>
          <a:lstStyle/>
          <a:p>
            <a:pPr algn="ctr">
              <a:defRPr/>
            </a:pPr>
            <a:r>
              <a:rPr lang="fr-FR" sz="1100" b="1" dirty="0">
                <a:solidFill>
                  <a:schemeClr val="tx1"/>
                </a:solidFill>
                <a:cs typeface="Arial" panose="020B0604020202020204" pitchFamily="34" charset="0"/>
              </a:rPr>
              <a:t>Mesure par des outils</a:t>
            </a:r>
          </a:p>
          <a:p>
            <a:pPr algn="ctr">
              <a:defRPr/>
            </a:pPr>
            <a:r>
              <a:rPr lang="fr-FR" sz="1100" b="1" dirty="0">
                <a:solidFill>
                  <a:schemeClr val="tx1"/>
                </a:solidFill>
                <a:cs typeface="Arial" panose="020B0604020202020204" pitchFamily="34" charset="0"/>
              </a:rPr>
              <a:t>statistiques </a:t>
            </a:r>
            <a:r>
              <a:rPr lang="fr-FR" sz="1100" b="1" dirty="0" smtClean="0">
                <a:solidFill>
                  <a:schemeClr val="tx1"/>
                </a:solidFill>
                <a:cs typeface="Arial" panose="020B0604020202020204" pitchFamily="34" charset="0"/>
              </a:rPr>
              <a:t> (TD n°5): </a:t>
            </a:r>
            <a:r>
              <a:rPr lang="fr-FR" sz="1100" dirty="0" smtClean="0">
                <a:solidFill>
                  <a:srgbClr val="FF0000"/>
                </a:solidFill>
                <a:cs typeface="Arial" panose="020B0604020202020204" pitchFamily="34" charset="0"/>
              </a:rPr>
              <a:t>quantiles</a:t>
            </a:r>
            <a:r>
              <a:rPr lang="fr-FR" sz="1100" dirty="0" smtClean="0">
                <a:solidFill>
                  <a:schemeClr val="tx1"/>
                </a:solidFill>
                <a:cs typeface="Arial" panose="020B0604020202020204" pitchFamily="34" charset="0"/>
              </a:rPr>
              <a:t> et </a:t>
            </a:r>
            <a:r>
              <a:rPr lang="fr-FR" sz="1100" dirty="0">
                <a:solidFill>
                  <a:srgbClr val="FF0000"/>
                </a:solidFill>
                <a:cs typeface="Arial" panose="020B0604020202020204" pitchFamily="34" charset="0"/>
              </a:rPr>
              <a:t>courbe de Lorenz</a:t>
            </a:r>
          </a:p>
        </p:txBody>
      </p:sp>
      <p:sp>
        <p:nvSpPr>
          <p:cNvPr id="9" name="Rectangle à coins arrondis 8"/>
          <p:cNvSpPr/>
          <p:nvPr/>
        </p:nvSpPr>
        <p:spPr>
          <a:xfrm>
            <a:off x="4571678" y="2187575"/>
            <a:ext cx="2160240" cy="1457449"/>
          </a:xfrm>
          <a:prstGeom prst="roundRect">
            <a:avLst/>
          </a:prstGeom>
          <a:solidFill>
            <a:schemeClr val="bg1"/>
          </a:solidFill>
          <a:ln w="25400">
            <a:solidFill>
              <a:srgbClr val="FFC000"/>
            </a:solidFill>
          </a:ln>
        </p:spPr>
        <p:style>
          <a:lnRef idx="1">
            <a:schemeClr val="accent3"/>
          </a:lnRef>
          <a:fillRef idx="3">
            <a:schemeClr val="accent3"/>
          </a:fillRef>
          <a:effectRef idx="2">
            <a:schemeClr val="accent3"/>
          </a:effectRef>
          <a:fontRef idx="minor">
            <a:schemeClr val="lt1"/>
          </a:fontRef>
        </p:style>
        <p:txBody>
          <a:bodyPr/>
          <a:lstStyle/>
          <a:p>
            <a:pPr algn="ctr">
              <a:defRPr/>
            </a:pPr>
            <a:r>
              <a:rPr lang="fr-FR" sz="1100" b="1" dirty="0">
                <a:solidFill>
                  <a:schemeClr val="tx1"/>
                </a:solidFill>
                <a:cs typeface="Arial" panose="020B0604020202020204" pitchFamily="34" charset="0"/>
              </a:rPr>
              <a:t>Deux analyses</a:t>
            </a:r>
          </a:p>
          <a:p>
            <a:pPr algn="ctr">
              <a:defRPr/>
            </a:pPr>
            <a:r>
              <a:rPr lang="fr-FR" sz="1100" b="1" dirty="0">
                <a:solidFill>
                  <a:schemeClr val="tx1"/>
                </a:solidFill>
                <a:cs typeface="Arial" panose="020B0604020202020204" pitchFamily="34" charset="0"/>
              </a:rPr>
              <a:t>fondatrices :</a:t>
            </a:r>
          </a:p>
          <a:p>
            <a:pPr algn="ctr">
              <a:buFont typeface="Wingdings" pitchFamily="2" charset="2"/>
              <a:buChar char=""/>
              <a:defRPr/>
            </a:pPr>
            <a:r>
              <a:rPr lang="fr-FR" sz="1100" dirty="0" smtClean="0">
                <a:solidFill>
                  <a:schemeClr val="tx1"/>
                </a:solidFill>
                <a:cs typeface="Arial" panose="020B0604020202020204" pitchFamily="34" charset="0"/>
                <a:sym typeface="Wingdings"/>
              </a:rPr>
              <a:t>L’approche </a:t>
            </a:r>
            <a:r>
              <a:rPr lang="fr-FR" sz="1100" dirty="0" smtClean="0">
                <a:solidFill>
                  <a:srgbClr val="FF0000"/>
                </a:solidFill>
                <a:cs typeface="Arial" panose="020B0604020202020204" pitchFamily="34" charset="0"/>
                <a:sym typeface="Wingdings"/>
              </a:rPr>
              <a:t>unidimensionnelle</a:t>
            </a:r>
            <a:r>
              <a:rPr lang="fr-FR" sz="1100" dirty="0" smtClean="0">
                <a:solidFill>
                  <a:schemeClr val="tx1"/>
                </a:solidFill>
                <a:cs typeface="Arial" panose="020B0604020202020204" pitchFamily="34" charset="0"/>
                <a:sym typeface="Wingdings"/>
              </a:rPr>
              <a:t> et </a:t>
            </a:r>
            <a:r>
              <a:rPr lang="fr-FR" sz="1100" dirty="0" smtClean="0">
                <a:solidFill>
                  <a:srgbClr val="FF0000"/>
                </a:solidFill>
                <a:cs typeface="Arial" panose="020B0604020202020204" pitchFamily="34" charset="0"/>
                <a:sym typeface="Wingdings"/>
              </a:rPr>
              <a:t>conflictuelle </a:t>
            </a:r>
            <a:r>
              <a:rPr lang="fr-FR" sz="1100" dirty="0" smtClean="0">
                <a:solidFill>
                  <a:schemeClr val="tx1"/>
                </a:solidFill>
                <a:cs typeface="Arial" panose="020B0604020202020204" pitchFamily="34" charset="0"/>
                <a:sym typeface="Wingdings"/>
              </a:rPr>
              <a:t>de </a:t>
            </a:r>
            <a:r>
              <a:rPr lang="fr-FR" sz="1100" dirty="0" smtClean="0">
                <a:solidFill>
                  <a:schemeClr val="tx1"/>
                </a:solidFill>
                <a:cs typeface="Arial" panose="020B0604020202020204" pitchFamily="34" charset="0"/>
              </a:rPr>
              <a:t>K</a:t>
            </a:r>
            <a:r>
              <a:rPr lang="fr-FR" sz="1100" dirty="0">
                <a:solidFill>
                  <a:schemeClr val="tx1"/>
                </a:solidFill>
                <a:cs typeface="Arial" panose="020B0604020202020204" pitchFamily="34" charset="0"/>
              </a:rPr>
              <a:t>. </a:t>
            </a:r>
            <a:r>
              <a:rPr lang="fr-FR" sz="1100" dirty="0" smtClean="0">
                <a:solidFill>
                  <a:schemeClr val="tx1"/>
                </a:solidFill>
                <a:cs typeface="Arial" panose="020B0604020202020204" pitchFamily="34" charset="0"/>
              </a:rPr>
              <a:t>Marx</a:t>
            </a:r>
          </a:p>
          <a:p>
            <a:pPr algn="ctr">
              <a:tabLst>
                <a:tab pos="0" algn="l"/>
              </a:tabLst>
              <a:defRPr/>
            </a:pPr>
            <a:r>
              <a:rPr lang="fr-FR" sz="1100" dirty="0" smtClean="0">
                <a:solidFill>
                  <a:schemeClr val="tx1"/>
                </a:solidFill>
                <a:cs typeface="Arial" panose="020B0604020202020204" pitchFamily="34" charset="0"/>
                <a:sym typeface="Wingdings"/>
              </a:rPr>
              <a:t></a:t>
            </a:r>
            <a:r>
              <a:rPr lang="fr-FR" sz="1100" dirty="0" smtClean="0">
                <a:solidFill>
                  <a:schemeClr val="tx1"/>
                </a:solidFill>
                <a:cs typeface="Arial" panose="020B0604020202020204" pitchFamily="34" charset="0"/>
              </a:rPr>
              <a:t> L’approche </a:t>
            </a:r>
            <a:r>
              <a:rPr lang="fr-FR" sz="1100" dirty="0" smtClean="0">
                <a:solidFill>
                  <a:srgbClr val="FF0000"/>
                </a:solidFill>
                <a:cs typeface="Arial" panose="020B0604020202020204" pitchFamily="34" charset="0"/>
              </a:rPr>
              <a:t>pluridimensionnelle</a:t>
            </a:r>
            <a:r>
              <a:rPr lang="fr-FR" sz="1100" dirty="0" smtClean="0">
                <a:solidFill>
                  <a:schemeClr val="tx1"/>
                </a:solidFill>
                <a:cs typeface="Arial" panose="020B0604020202020204" pitchFamily="34" charset="0"/>
              </a:rPr>
              <a:t> de </a:t>
            </a:r>
            <a:r>
              <a:rPr lang="fr-FR" sz="1100" dirty="0">
                <a:solidFill>
                  <a:schemeClr val="tx1"/>
                </a:solidFill>
                <a:cs typeface="Arial" panose="020B0604020202020204" pitchFamily="34" charset="0"/>
              </a:rPr>
              <a:t>M. Weber</a:t>
            </a:r>
          </a:p>
        </p:txBody>
      </p:sp>
      <p:sp>
        <p:nvSpPr>
          <p:cNvPr id="10" name="Rectangle à coins arrondis 9"/>
          <p:cNvSpPr/>
          <p:nvPr/>
        </p:nvSpPr>
        <p:spPr>
          <a:xfrm>
            <a:off x="4571678" y="4200525"/>
            <a:ext cx="2087563" cy="2657475"/>
          </a:xfrm>
          <a:prstGeom prst="roundRect">
            <a:avLst/>
          </a:prstGeom>
          <a:solidFill>
            <a:schemeClr val="bg1"/>
          </a:solidFill>
          <a:ln w="25400">
            <a:solidFill>
              <a:srgbClr val="FFC0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100" b="1" dirty="0">
                <a:solidFill>
                  <a:schemeClr val="tx1"/>
                </a:solidFill>
                <a:cs typeface="Arial" panose="020B0604020202020204" pitchFamily="34" charset="0"/>
              </a:rPr>
              <a:t>Analyses contemporaines</a:t>
            </a:r>
          </a:p>
          <a:p>
            <a:pPr algn="ctr">
              <a:defRPr/>
            </a:pPr>
            <a:r>
              <a:rPr lang="fr-FR" sz="1100" b="1" dirty="0">
                <a:solidFill>
                  <a:schemeClr val="tx1"/>
                </a:solidFill>
                <a:cs typeface="Arial" panose="020B0604020202020204" pitchFamily="34" charset="0"/>
              </a:rPr>
              <a:t>qui prolongent</a:t>
            </a:r>
          </a:p>
          <a:p>
            <a:pPr algn="ctr">
              <a:defRPr/>
            </a:pPr>
            <a:r>
              <a:rPr lang="fr-FR" sz="1100" b="1" dirty="0">
                <a:solidFill>
                  <a:schemeClr val="tx1"/>
                </a:solidFill>
                <a:cs typeface="Arial" panose="020B0604020202020204" pitchFamily="34" charset="0"/>
              </a:rPr>
              <a:t>la réflexion :</a:t>
            </a:r>
          </a:p>
          <a:p>
            <a:pPr algn="just">
              <a:defRPr/>
            </a:pPr>
            <a:r>
              <a:rPr lang="fr-FR" sz="1100" dirty="0">
                <a:solidFill>
                  <a:schemeClr val="tx1"/>
                </a:solidFill>
                <a:cs typeface="Arial" panose="020B0604020202020204" pitchFamily="34" charset="0"/>
              </a:rPr>
              <a:t>• </a:t>
            </a:r>
            <a:r>
              <a:rPr lang="fr-FR" sz="1100" dirty="0" smtClean="0">
                <a:solidFill>
                  <a:schemeClr val="tx1"/>
                </a:solidFill>
                <a:cs typeface="Arial" panose="020B0604020202020204" pitchFamily="34" charset="0"/>
              </a:rPr>
              <a:t> Mutations économiques et sociales des 30 glorieuses conduiraient à une </a:t>
            </a:r>
            <a:r>
              <a:rPr lang="fr-FR" sz="1100" dirty="0" err="1" smtClean="0">
                <a:solidFill>
                  <a:srgbClr val="FF0000"/>
                </a:solidFill>
                <a:cs typeface="Arial" panose="020B0604020202020204" pitchFamily="34" charset="0"/>
              </a:rPr>
              <a:t>moyennisation</a:t>
            </a:r>
            <a:r>
              <a:rPr lang="fr-FR" sz="1100" dirty="0" smtClean="0">
                <a:solidFill>
                  <a:schemeClr val="tx1"/>
                </a:solidFill>
                <a:cs typeface="Arial" panose="020B0604020202020204" pitchFamily="34" charset="0"/>
              </a:rPr>
              <a:t> et un </a:t>
            </a:r>
            <a:r>
              <a:rPr lang="fr-FR" sz="1100" dirty="0" smtClean="0">
                <a:solidFill>
                  <a:srgbClr val="FF0000"/>
                </a:solidFill>
                <a:cs typeface="Arial" panose="020B0604020202020204" pitchFamily="34" charset="0"/>
              </a:rPr>
              <a:t>émiettement des classes</a:t>
            </a:r>
            <a:r>
              <a:rPr lang="fr-FR" sz="1100" dirty="0" smtClean="0">
                <a:solidFill>
                  <a:schemeClr val="tx1"/>
                </a:solidFill>
                <a:cs typeface="Arial" panose="020B0604020202020204" pitchFamily="34" charset="0"/>
              </a:rPr>
              <a:t>.</a:t>
            </a:r>
          </a:p>
          <a:p>
            <a:pPr algn="just">
              <a:defRPr/>
            </a:pPr>
            <a:r>
              <a:rPr lang="fr-FR" sz="1100" dirty="0" smtClean="0">
                <a:solidFill>
                  <a:schemeClr val="tx1"/>
                </a:solidFill>
                <a:cs typeface="Arial" panose="020B0604020202020204" pitchFamily="34" charset="0"/>
              </a:rPr>
              <a:t>• Renouvellement du concept de classe pour rendre compte des inégalités et des rapports de </a:t>
            </a:r>
            <a:r>
              <a:rPr lang="fr-FR" sz="1100" dirty="0" smtClean="0">
                <a:solidFill>
                  <a:srgbClr val="FF0000"/>
                </a:solidFill>
                <a:cs typeface="Arial" panose="020B0604020202020204" pitchFamily="34" charset="0"/>
              </a:rPr>
              <a:t>domination</a:t>
            </a:r>
            <a:r>
              <a:rPr lang="fr-FR" sz="1100" dirty="0" smtClean="0">
                <a:solidFill>
                  <a:schemeClr val="tx1"/>
                </a:solidFill>
                <a:cs typeface="Arial" panose="020B0604020202020204" pitchFamily="34" charset="0"/>
              </a:rPr>
              <a:t> (les </a:t>
            </a:r>
            <a:r>
              <a:rPr lang="fr-FR" sz="1100" dirty="0" smtClean="0">
                <a:solidFill>
                  <a:srgbClr val="FF0000"/>
                </a:solidFill>
                <a:cs typeface="Arial" panose="020B0604020202020204" pitchFamily="34" charset="0"/>
              </a:rPr>
              <a:t>classes virtuelles</a:t>
            </a:r>
            <a:r>
              <a:rPr lang="fr-FR" sz="1100" dirty="0" smtClean="0">
                <a:solidFill>
                  <a:schemeClr val="tx1"/>
                </a:solidFill>
                <a:cs typeface="Arial" panose="020B0604020202020204" pitchFamily="34" charset="0"/>
              </a:rPr>
              <a:t> de P. Bourdieu)</a:t>
            </a:r>
            <a:endParaRPr lang="fr-FR" sz="1100" dirty="0">
              <a:solidFill>
                <a:schemeClr val="tx1"/>
              </a:solidFill>
              <a:cs typeface="Arial" panose="020B0604020202020204" pitchFamily="34" charset="0"/>
            </a:endParaRPr>
          </a:p>
        </p:txBody>
      </p:sp>
      <p:sp>
        <p:nvSpPr>
          <p:cNvPr id="11" name="Rectangle à coins arrondis 10"/>
          <p:cNvSpPr/>
          <p:nvPr/>
        </p:nvSpPr>
        <p:spPr>
          <a:xfrm>
            <a:off x="2630166" y="4200525"/>
            <a:ext cx="1833562" cy="2657475"/>
          </a:xfrm>
          <a:prstGeom prst="roundRect">
            <a:avLst/>
          </a:prstGeom>
          <a:solidFill>
            <a:schemeClr val="bg1"/>
          </a:solidFill>
          <a:ln w="25400">
            <a:solidFill>
              <a:srgbClr val="1796CF"/>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100" b="1" dirty="0">
                <a:solidFill>
                  <a:schemeClr val="tx1"/>
                </a:solidFill>
                <a:cs typeface="Arial" panose="020B0604020202020204" pitchFamily="34" charset="0"/>
              </a:rPr>
              <a:t>Évolution :</a:t>
            </a:r>
          </a:p>
          <a:p>
            <a:pPr algn="just">
              <a:defRPr/>
            </a:pPr>
            <a:r>
              <a:rPr lang="fr-FR" sz="1100" dirty="0">
                <a:solidFill>
                  <a:schemeClr val="tx1"/>
                </a:solidFill>
                <a:cs typeface="Arial" panose="020B0604020202020204" pitchFamily="34" charset="0"/>
              </a:rPr>
              <a:t>• Diminution globale</a:t>
            </a:r>
          </a:p>
          <a:p>
            <a:pPr algn="just">
              <a:defRPr/>
            </a:pPr>
            <a:r>
              <a:rPr lang="fr-FR" sz="1100" dirty="0">
                <a:solidFill>
                  <a:schemeClr val="tx1"/>
                </a:solidFill>
                <a:cs typeface="Arial" panose="020B0604020202020204" pitchFamily="34" charset="0"/>
              </a:rPr>
              <a:t>sur un </a:t>
            </a:r>
            <a:r>
              <a:rPr lang="fr-FR" sz="1100" dirty="0" smtClean="0">
                <a:solidFill>
                  <a:schemeClr val="tx1"/>
                </a:solidFill>
                <a:cs typeface="Arial" panose="020B0604020202020204" pitchFamily="34" charset="0"/>
              </a:rPr>
              <a:t>siècle des </a:t>
            </a:r>
            <a:r>
              <a:rPr lang="fr-FR" sz="1100" dirty="0" smtClean="0">
                <a:solidFill>
                  <a:srgbClr val="FF0000"/>
                </a:solidFill>
                <a:cs typeface="Arial" panose="020B0604020202020204" pitchFamily="34" charset="0"/>
              </a:rPr>
              <a:t>inégalités économiques</a:t>
            </a:r>
            <a:r>
              <a:rPr lang="fr-FR" sz="1100" dirty="0" smtClean="0">
                <a:solidFill>
                  <a:schemeClr val="tx1"/>
                </a:solidFill>
                <a:cs typeface="Arial" panose="020B0604020202020204" pitchFamily="34" charset="0"/>
              </a:rPr>
              <a:t>.</a:t>
            </a:r>
            <a:endParaRPr lang="fr-FR" sz="1100" dirty="0">
              <a:solidFill>
                <a:schemeClr val="tx1"/>
              </a:solidFill>
              <a:cs typeface="Arial" panose="020B0604020202020204" pitchFamily="34" charset="0"/>
            </a:endParaRPr>
          </a:p>
          <a:p>
            <a:pPr algn="just">
              <a:defRPr/>
            </a:pPr>
            <a:r>
              <a:rPr lang="fr-FR" sz="1100" dirty="0">
                <a:solidFill>
                  <a:schemeClr val="tx1"/>
                </a:solidFill>
                <a:cs typeface="Arial" panose="020B0604020202020204" pitchFamily="34" charset="0"/>
              </a:rPr>
              <a:t>• </a:t>
            </a:r>
            <a:r>
              <a:rPr lang="fr-FR" sz="1100" dirty="0" smtClean="0">
                <a:solidFill>
                  <a:schemeClr val="tx1"/>
                </a:solidFill>
                <a:cs typeface="Arial" panose="020B0604020202020204" pitchFamily="34" charset="0"/>
              </a:rPr>
              <a:t>Mais amélioration du niveau de vie plus rapide des plus aisés si bien que les inégalités de patrimoine s’accentuent dans la période récente.</a:t>
            </a:r>
          </a:p>
          <a:p>
            <a:pPr algn="just">
              <a:buFont typeface="Arial" pitchFamily="34" charset="0"/>
              <a:buChar char="•"/>
              <a:defRPr/>
            </a:pPr>
            <a:r>
              <a:rPr lang="fr-FR" sz="1100" dirty="0" smtClean="0">
                <a:solidFill>
                  <a:schemeClr val="tx1"/>
                </a:solidFill>
                <a:cs typeface="Arial" panose="020B0604020202020204" pitchFamily="34" charset="0"/>
              </a:rPr>
              <a:t> Maintien voire augmentation des </a:t>
            </a:r>
            <a:r>
              <a:rPr lang="fr-FR" sz="1100" dirty="0" smtClean="0">
                <a:solidFill>
                  <a:srgbClr val="FF0000"/>
                </a:solidFill>
                <a:cs typeface="Arial" panose="020B0604020202020204" pitchFamily="34" charset="0"/>
              </a:rPr>
              <a:t>inégalités sociales</a:t>
            </a:r>
            <a:r>
              <a:rPr lang="fr-FR" sz="1100" dirty="0" smtClean="0">
                <a:solidFill>
                  <a:schemeClr val="tx1"/>
                </a:solidFill>
                <a:cs typeface="Arial" panose="020B0604020202020204" pitchFamily="34" charset="0"/>
              </a:rPr>
              <a:t>.</a:t>
            </a:r>
            <a:endParaRPr lang="fr-FR" sz="1100" dirty="0">
              <a:solidFill>
                <a:schemeClr val="tx1"/>
              </a:solidFill>
              <a:cs typeface="Arial" panose="020B0604020202020204" pitchFamily="34" charset="0"/>
            </a:endParaRPr>
          </a:p>
        </p:txBody>
      </p:sp>
      <p:sp>
        <p:nvSpPr>
          <p:cNvPr id="12" name="Flèche vers le bas 11"/>
          <p:cNvSpPr/>
          <p:nvPr/>
        </p:nvSpPr>
        <p:spPr>
          <a:xfrm>
            <a:off x="5471791" y="3645023"/>
            <a:ext cx="288925" cy="553913"/>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Rectangle à coins arrondis 12"/>
          <p:cNvSpPr/>
          <p:nvPr/>
        </p:nvSpPr>
        <p:spPr>
          <a:xfrm>
            <a:off x="6803926" y="1169392"/>
            <a:ext cx="2087562" cy="930275"/>
          </a:xfrm>
          <a:prstGeom prst="roundRect">
            <a:avLst/>
          </a:prstGeom>
          <a:solidFill>
            <a:srgbClr val="7030A0"/>
          </a:solidFill>
          <a:ln>
            <a:solidFill>
              <a:srgbClr val="7030A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200" b="1" dirty="0">
                <a:cs typeface="Arial" panose="020B0604020202020204" pitchFamily="34" charset="0"/>
              </a:rPr>
              <a:t>4. </a:t>
            </a:r>
            <a:r>
              <a:rPr lang="fr-FR" sz="1200" b="1" dirty="0" smtClean="0">
                <a:cs typeface="Arial" panose="020B0604020202020204" pitchFamily="34" charset="0"/>
              </a:rPr>
              <a:t>D’autres critères de différenciation sociale</a:t>
            </a:r>
            <a:endParaRPr lang="fr-FR" sz="1200" dirty="0">
              <a:cs typeface="Arial" panose="020B0604020202020204" pitchFamily="34" charset="0"/>
            </a:endParaRPr>
          </a:p>
        </p:txBody>
      </p:sp>
      <p:sp>
        <p:nvSpPr>
          <p:cNvPr id="14" name="Rectangle à coins arrondis 13"/>
          <p:cNvSpPr/>
          <p:nvPr/>
        </p:nvSpPr>
        <p:spPr>
          <a:xfrm>
            <a:off x="6803926" y="2177504"/>
            <a:ext cx="2087562" cy="1433512"/>
          </a:xfrm>
          <a:prstGeom prst="roundRect">
            <a:avLst/>
          </a:prstGeom>
          <a:solidFill>
            <a:schemeClr val="bg1"/>
          </a:solidFill>
          <a:ln w="25400">
            <a:solidFill>
              <a:srgbClr val="7030A0"/>
            </a:solidFill>
          </a:ln>
        </p:spPr>
        <p:style>
          <a:lnRef idx="1">
            <a:schemeClr val="accent3"/>
          </a:lnRef>
          <a:fillRef idx="3">
            <a:schemeClr val="accent3"/>
          </a:fillRef>
          <a:effectRef idx="2">
            <a:schemeClr val="accent3"/>
          </a:effectRef>
          <a:fontRef idx="minor">
            <a:schemeClr val="lt1"/>
          </a:fontRef>
        </p:style>
        <p:txBody>
          <a:bodyPr/>
          <a:lstStyle/>
          <a:p>
            <a:pPr algn="ctr">
              <a:defRPr/>
            </a:pPr>
            <a:r>
              <a:rPr lang="fr-FR" sz="1100" dirty="0">
                <a:solidFill>
                  <a:schemeClr val="tx1"/>
                </a:solidFill>
                <a:cs typeface="Arial" panose="020B0604020202020204" pitchFamily="34" charset="0"/>
              </a:rPr>
              <a:t>Différents critères pour</a:t>
            </a:r>
          </a:p>
          <a:p>
            <a:pPr algn="ctr">
              <a:defRPr/>
            </a:pPr>
            <a:r>
              <a:rPr lang="fr-FR" sz="1100" dirty="0">
                <a:solidFill>
                  <a:schemeClr val="tx1"/>
                </a:solidFill>
                <a:cs typeface="Arial" panose="020B0604020202020204" pitchFamily="34" charset="0"/>
              </a:rPr>
              <a:t>établir la position sociale</a:t>
            </a:r>
          </a:p>
          <a:p>
            <a:pPr algn="ctr">
              <a:defRPr/>
            </a:pPr>
            <a:r>
              <a:rPr lang="fr-FR" sz="1100" dirty="0">
                <a:solidFill>
                  <a:schemeClr val="tx1"/>
                </a:solidFill>
                <a:cs typeface="Arial" panose="020B0604020202020204" pitchFamily="34" charset="0"/>
              </a:rPr>
              <a:t>des </a:t>
            </a:r>
            <a:r>
              <a:rPr lang="fr-FR" sz="1100" dirty="0" smtClean="0">
                <a:solidFill>
                  <a:schemeClr val="tx1"/>
                </a:solidFill>
                <a:cs typeface="Arial" panose="020B0604020202020204" pitchFamily="34" charset="0"/>
              </a:rPr>
              <a:t>individus et appréhender les inégalités entre individus</a:t>
            </a:r>
          </a:p>
          <a:p>
            <a:pPr algn="ctr">
              <a:defRPr/>
            </a:pPr>
            <a:r>
              <a:rPr lang="fr-FR" sz="1100" dirty="0" smtClean="0">
                <a:solidFill>
                  <a:schemeClr val="tx1"/>
                </a:solidFill>
                <a:cs typeface="Arial" panose="020B0604020202020204" pitchFamily="34" charset="0"/>
              </a:rPr>
              <a:t>(</a:t>
            </a:r>
            <a:r>
              <a:rPr lang="fr-FR" sz="1100" dirty="0" smtClean="0">
                <a:solidFill>
                  <a:srgbClr val="FF0000"/>
                </a:solidFill>
                <a:cs typeface="Arial" panose="020B0604020202020204" pitchFamily="34" charset="0"/>
              </a:rPr>
              <a:t>âge</a:t>
            </a:r>
            <a:r>
              <a:rPr lang="fr-FR" sz="1100" dirty="0" smtClean="0">
                <a:solidFill>
                  <a:schemeClr val="tx1"/>
                </a:solidFill>
                <a:cs typeface="Arial" panose="020B0604020202020204" pitchFamily="34" charset="0"/>
              </a:rPr>
              <a:t>, </a:t>
            </a:r>
            <a:r>
              <a:rPr lang="fr-FR" sz="1100" dirty="0" smtClean="0">
                <a:solidFill>
                  <a:srgbClr val="FF0000"/>
                </a:solidFill>
                <a:cs typeface="Arial" panose="020B0604020202020204" pitchFamily="34" charset="0"/>
              </a:rPr>
              <a:t>sexe</a:t>
            </a:r>
            <a:r>
              <a:rPr lang="fr-FR" sz="1100" dirty="0" smtClean="0">
                <a:solidFill>
                  <a:schemeClr val="tx1"/>
                </a:solidFill>
                <a:cs typeface="Arial" panose="020B0604020202020204" pitchFamily="34" charset="0"/>
              </a:rPr>
              <a:t>, </a:t>
            </a:r>
            <a:r>
              <a:rPr lang="fr-FR" sz="1100" dirty="0" smtClean="0">
                <a:solidFill>
                  <a:srgbClr val="FF0000"/>
                </a:solidFill>
                <a:cs typeface="Arial" panose="020B0604020202020204" pitchFamily="34" charset="0"/>
              </a:rPr>
              <a:t>origine ethnique</a:t>
            </a:r>
            <a:r>
              <a:rPr lang="fr-FR" sz="1100" dirty="0" smtClean="0">
                <a:solidFill>
                  <a:schemeClr val="tx1"/>
                </a:solidFill>
                <a:cs typeface="Arial" panose="020B0604020202020204" pitchFamily="34" charset="0"/>
              </a:rPr>
              <a:t>, profession à travers les </a:t>
            </a:r>
            <a:r>
              <a:rPr lang="fr-FR" sz="1100" dirty="0" smtClean="0">
                <a:solidFill>
                  <a:srgbClr val="FF0000"/>
                </a:solidFill>
                <a:cs typeface="Arial" panose="020B0604020202020204" pitchFamily="34" charset="0"/>
              </a:rPr>
              <a:t>PCS</a:t>
            </a:r>
            <a:r>
              <a:rPr lang="fr-FR" sz="1100" dirty="0" smtClean="0">
                <a:solidFill>
                  <a:schemeClr val="tx1"/>
                </a:solidFill>
                <a:cs typeface="Arial" panose="020B0604020202020204" pitchFamily="34" charset="0"/>
              </a:rPr>
              <a:t>)</a:t>
            </a:r>
            <a:endParaRPr lang="fr-FR" sz="1100" dirty="0">
              <a:solidFill>
                <a:schemeClr val="tx1"/>
              </a:solidFill>
              <a:cs typeface="Arial" panose="020B0604020202020204" pitchFamily="34" charset="0"/>
            </a:endParaRPr>
          </a:p>
        </p:txBody>
      </p:sp>
      <p:sp>
        <p:nvSpPr>
          <p:cNvPr id="15" name="Flèche vers le bas 14"/>
          <p:cNvSpPr/>
          <p:nvPr/>
        </p:nvSpPr>
        <p:spPr>
          <a:xfrm>
            <a:off x="7164066" y="3622675"/>
            <a:ext cx="288925" cy="59055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à coins arrondis 15"/>
          <p:cNvSpPr/>
          <p:nvPr/>
        </p:nvSpPr>
        <p:spPr>
          <a:xfrm>
            <a:off x="6732266" y="4200525"/>
            <a:ext cx="1152525" cy="2657475"/>
          </a:xfrm>
          <a:prstGeom prst="roundRect">
            <a:avLst/>
          </a:prstGeom>
          <a:solidFill>
            <a:schemeClr val="bg1"/>
          </a:solidFill>
          <a:ln w="25400">
            <a:solidFill>
              <a:srgbClr val="7030A0"/>
            </a:solidFill>
          </a:ln>
        </p:spPr>
        <p:style>
          <a:lnRef idx="1">
            <a:schemeClr val="accent3"/>
          </a:lnRef>
          <a:fillRef idx="3">
            <a:schemeClr val="accent3"/>
          </a:fillRef>
          <a:effectRef idx="2">
            <a:schemeClr val="accent3"/>
          </a:effectRef>
          <a:fontRef idx="minor">
            <a:schemeClr val="lt1"/>
          </a:fontRef>
        </p:style>
        <p:txBody>
          <a:bodyPr anchor="ctr"/>
          <a:lstStyle/>
          <a:p>
            <a:pPr algn="just">
              <a:defRPr/>
            </a:pPr>
            <a:r>
              <a:rPr lang="fr-FR" sz="1100" dirty="0" smtClean="0">
                <a:solidFill>
                  <a:schemeClr val="tx1"/>
                </a:solidFill>
                <a:cs typeface="Arial" panose="020B0604020202020204" pitchFamily="34" charset="0"/>
              </a:rPr>
              <a:t>Cela participe à un </a:t>
            </a:r>
            <a:r>
              <a:rPr lang="fr-FR" sz="1100" dirty="0" smtClean="0">
                <a:solidFill>
                  <a:srgbClr val="FF0000"/>
                </a:solidFill>
                <a:cs typeface="Arial" panose="020B0604020202020204" pitchFamily="34" charset="0"/>
              </a:rPr>
              <a:t>brouillage </a:t>
            </a:r>
            <a:r>
              <a:rPr lang="fr-FR" sz="1100" dirty="0" smtClean="0">
                <a:solidFill>
                  <a:schemeClr val="tx1"/>
                </a:solidFill>
                <a:cs typeface="Arial" panose="020B0604020202020204" pitchFamily="34" charset="0"/>
              </a:rPr>
              <a:t>des frontières entre les classes.</a:t>
            </a:r>
            <a:endParaRPr lang="fr-FR" sz="1100" dirty="0">
              <a:solidFill>
                <a:schemeClr val="tx1"/>
              </a:solidFill>
              <a:cs typeface="Arial" panose="020B0604020202020204" pitchFamily="34" charset="0"/>
            </a:endParaRPr>
          </a:p>
        </p:txBody>
      </p:sp>
      <p:cxnSp>
        <p:nvCxnSpPr>
          <p:cNvPr id="17" name="Connecteur droit 16"/>
          <p:cNvCxnSpPr/>
          <p:nvPr/>
        </p:nvCxnSpPr>
        <p:spPr>
          <a:xfrm flipH="1">
            <a:off x="2411091" y="2105025"/>
            <a:ext cx="3175" cy="3451225"/>
          </a:xfrm>
          <a:prstGeom prst="line">
            <a:avLst/>
          </a:prstGeom>
          <a:ln w="38100">
            <a:solidFill>
              <a:srgbClr val="2A9CEA"/>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2412678" y="3249612"/>
            <a:ext cx="215900" cy="11113"/>
          </a:xfrm>
          <a:prstGeom prst="straightConnector1">
            <a:avLst/>
          </a:prstGeom>
          <a:ln w="38100">
            <a:solidFill>
              <a:srgbClr val="2A9CEA"/>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2414266" y="5534025"/>
            <a:ext cx="215900" cy="12700"/>
          </a:xfrm>
          <a:prstGeom prst="straightConnector1">
            <a:avLst/>
          </a:prstGeom>
          <a:ln w="38100">
            <a:solidFill>
              <a:srgbClr val="2A9CEA"/>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à coins arrondis 19"/>
          <p:cNvSpPr/>
          <p:nvPr/>
        </p:nvSpPr>
        <p:spPr>
          <a:xfrm>
            <a:off x="107182" y="4265736"/>
            <a:ext cx="1080120" cy="2520280"/>
          </a:xfrm>
          <a:prstGeom prst="roundRect">
            <a:avLst/>
          </a:prstGeom>
          <a:solidFill>
            <a:schemeClr val="bg1"/>
          </a:solidFill>
          <a:ln w="25400"/>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100" b="1" dirty="0">
                <a:solidFill>
                  <a:schemeClr val="tx1"/>
                </a:solidFill>
                <a:cs typeface="Arial" panose="020B0604020202020204" pitchFamily="34" charset="0"/>
              </a:rPr>
              <a:t>Inégalités </a:t>
            </a:r>
            <a:r>
              <a:rPr lang="fr-FR" sz="1100" b="1" dirty="0" smtClean="0">
                <a:solidFill>
                  <a:schemeClr val="tx1"/>
                </a:solidFill>
                <a:cs typeface="Arial" panose="020B0604020202020204" pitchFamily="34" charset="0"/>
              </a:rPr>
              <a:t>économiques </a:t>
            </a:r>
            <a:r>
              <a:rPr lang="fr-FR" sz="1100" b="1" dirty="0">
                <a:solidFill>
                  <a:schemeClr val="tx1"/>
                </a:solidFill>
                <a:cs typeface="Arial" panose="020B0604020202020204" pitchFamily="34" charset="0"/>
              </a:rPr>
              <a:t> </a:t>
            </a:r>
            <a:r>
              <a:rPr lang="fr-FR" sz="1100" dirty="0" smtClean="0">
                <a:solidFill>
                  <a:schemeClr val="tx1"/>
                </a:solidFill>
                <a:cs typeface="Arial" panose="020B0604020202020204" pitchFamily="34" charset="0"/>
              </a:rPr>
              <a:t>liées </a:t>
            </a:r>
            <a:r>
              <a:rPr lang="fr-FR" sz="1100" dirty="0">
                <a:solidFill>
                  <a:schemeClr val="tx1"/>
                </a:solidFill>
                <a:cs typeface="Arial" panose="020B0604020202020204" pitchFamily="34" charset="0"/>
              </a:rPr>
              <a:t>aux ressources</a:t>
            </a:r>
          </a:p>
          <a:p>
            <a:pPr algn="ctr">
              <a:defRPr/>
            </a:pPr>
            <a:r>
              <a:rPr lang="fr-FR" sz="1100" dirty="0">
                <a:solidFill>
                  <a:schemeClr val="tx1"/>
                </a:solidFill>
                <a:cs typeface="Arial" panose="020B0604020202020204" pitchFamily="34" charset="0"/>
              </a:rPr>
              <a:t>é</a:t>
            </a:r>
            <a:r>
              <a:rPr lang="fr-FR" sz="1100" dirty="0" smtClean="0">
                <a:solidFill>
                  <a:schemeClr val="tx1"/>
                </a:solidFill>
                <a:cs typeface="Arial" panose="020B0604020202020204" pitchFamily="34" charset="0"/>
              </a:rPr>
              <a:t>conomiquement  valorisées (</a:t>
            </a:r>
            <a:r>
              <a:rPr lang="fr-FR" sz="1100" dirty="0" smtClean="0">
                <a:solidFill>
                  <a:srgbClr val="FF0000"/>
                </a:solidFill>
                <a:cs typeface="Arial" panose="020B0604020202020204" pitchFamily="34" charset="0"/>
              </a:rPr>
              <a:t>revenu</a:t>
            </a:r>
            <a:r>
              <a:rPr lang="fr-FR" sz="1100" dirty="0" smtClean="0">
                <a:solidFill>
                  <a:schemeClr val="tx1"/>
                </a:solidFill>
                <a:cs typeface="Arial" panose="020B0604020202020204" pitchFamily="34" charset="0"/>
              </a:rPr>
              <a:t>, </a:t>
            </a:r>
            <a:r>
              <a:rPr lang="fr-FR" sz="1100" dirty="0" smtClean="0">
                <a:solidFill>
                  <a:srgbClr val="FF0000"/>
                </a:solidFill>
                <a:cs typeface="Arial" panose="020B0604020202020204" pitchFamily="34" charset="0"/>
              </a:rPr>
              <a:t>patrimoine</a:t>
            </a:r>
            <a:r>
              <a:rPr lang="fr-FR" sz="1100" dirty="0" smtClean="0">
                <a:solidFill>
                  <a:schemeClr val="tx1"/>
                </a:solidFill>
                <a:cs typeface="Arial" panose="020B0604020202020204" pitchFamily="34" charset="0"/>
              </a:rPr>
              <a:t>).</a:t>
            </a:r>
          </a:p>
          <a:p>
            <a:pPr algn="ctr">
              <a:defRPr/>
            </a:pPr>
            <a:r>
              <a:rPr lang="fr-FR" sz="1100" dirty="0" smtClean="0">
                <a:solidFill>
                  <a:schemeClr val="tx1"/>
                </a:solidFill>
                <a:cs typeface="Arial" panose="020B0604020202020204" pitchFamily="34" charset="0"/>
              </a:rPr>
              <a:t>Evaluées à partir de critères </a:t>
            </a:r>
            <a:r>
              <a:rPr lang="fr-FR" sz="1100" dirty="0" smtClean="0">
                <a:solidFill>
                  <a:srgbClr val="FF0000"/>
                </a:solidFill>
                <a:cs typeface="Arial" panose="020B0604020202020204" pitchFamily="34" charset="0"/>
              </a:rPr>
              <a:t>monétaires</a:t>
            </a:r>
            <a:r>
              <a:rPr lang="fr-FR" sz="1100" dirty="0" smtClean="0">
                <a:solidFill>
                  <a:schemeClr val="tx1"/>
                </a:solidFill>
                <a:cs typeface="Arial" panose="020B0604020202020204" pitchFamily="34" charset="0"/>
              </a:rPr>
              <a:t>.</a:t>
            </a:r>
            <a:endParaRPr lang="fr-FR" sz="1100" dirty="0">
              <a:solidFill>
                <a:schemeClr val="tx1"/>
              </a:solidFill>
              <a:cs typeface="Arial" panose="020B0604020202020204" pitchFamily="34" charset="0"/>
            </a:endParaRPr>
          </a:p>
        </p:txBody>
      </p:sp>
      <p:sp>
        <p:nvSpPr>
          <p:cNvPr id="21" name="Flèche vers le bas 20"/>
          <p:cNvSpPr/>
          <p:nvPr/>
        </p:nvSpPr>
        <p:spPr>
          <a:xfrm>
            <a:off x="1691358" y="3617664"/>
            <a:ext cx="288925" cy="648072"/>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Flèche vers le bas 21"/>
          <p:cNvSpPr/>
          <p:nvPr/>
        </p:nvSpPr>
        <p:spPr>
          <a:xfrm>
            <a:off x="611238" y="3617664"/>
            <a:ext cx="288925" cy="644525"/>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à coins arrondis 22"/>
          <p:cNvSpPr/>
          <p:nvPr/>
        </p:nvSpPr>
        <p:spPr>
          <a:xfrm>
            <a:off x="7908603" y="4189412"/>
            <a:ext cx="1055563" cy="2657475"/>
          </a:xfrm>
          <a:prstGeom prst="roundRect">
            <a:avLst/>
          </a:prstGeom>
          <a:solidFill>
            <a:schemeClr val="bg1"/>
          </a:solidFill>
          <a:ln w="25400">
            <a:solidFill>
              <a:srgbClr val="7030A0"/>
            </a:solidFill>
          </a:ln>
        </p:spPr>
        <p:style>
          <a:lnRef idx="1">
            <a:schemeClr val="accent3"/>
          </a:lnRef>
          <a:fillRef idx="3">
            <a:schemeClr val="accent3"/>
          </a:fillRef>
          <a:effectRef idx="2">
            <a:schemeClr val="accent3"/>
          </a:effectRef>
          <a:fontRef idx="minor">
            <a:schemeClr val="lt1"/>
          </a:fontRef>
        </p:style>
        <p:txBody>
          <a:bodyPr anchor="ctr"/>
          <a:lstStyle/>
          <a:p>
            <a:pPr algn="just">
              <a:defRPr/>
            </a:pPr>
            <a:r>
              <a:rPr lang="fr-FR" sz="1100" dirty="0" smtClean="0">
                <a:solidFill>
                  <a:schemeClr val="tx1"/>
                </a:solidFill>
                <a:cs typeface="Arial" panose="020B0604020202020204" pitchFamily="34" charset="0"/>
              </a:rPr>
              <a:t>Toutefois, ces critères ne peuvent être pensées </a:t>
            </a:r>
            <a:r>
              <a:rPr lang="fr-FR" sz="1100" dirty="0" smtClean="0">
                <a:solidFill>
                  <a:srgbClr val="FF0000"/>
                </a:solidFill>
                <a:cs typeface="Arial" panose="020B0604020202020204" pitchFamily="34" charset="0"/>
              </a:rPr>
              <a:t>indépendamment</a:t>
            </a:r>
            <a:r>
              <a:rPr lang="fr-FR" sz="1100" dirty="0" smtClean="0">
                <a:solidFill>
                  <a:schemeClr val="tx1"/>
                </a:solidFill>
                <a:cs typeface="Arial" panose="020B0604020202020204" pitchFamily="34" charset="0"/>
              </a:rPr>
              <a:t> des rapports de classes et sont, pour partie, liées aux </a:t>
            </a:r>
            <a:r>
              <a:rPr lang="fr-FR" sz="1100" dirty="0" smtClean="0">
                <a:solidFill>
                  <a:srgbClr val="FF0000"/>
                </a:solidFill>
                <a:cs typeface="Arial" panose="020B0604020202020204" pitchFamily="34" charset="0"/>
              </a:rPr>
              <a:t>positions de classe</a:t>
            </a:r>
            <a:r>
              <a:rPr lang="fr-FR" sz="1100" dirty="0" smtClean="0">
                <a:solidFill>
                  <a:schemeClr val="tx1"/>
                </a:solidFill>
                <a:cs typeface="Arial" panose="020B0604020202020204" pitchFamily="34" charset="0"/>
              </a:rPr>
              <a:t>.</a:t>
            </a:r>
            <a:endParaRPr lang="fr-FR" sz="1100" dirty="0">
              <a:solidFill>
                <a:schemeClr val="tx1"/>
              </a:solidFill>
              <a:cs typeface="Arial" panose="020B0604020202020204" pitchFamily="34" charset="0"/>
            </a:endParaRPr>
          </a:p>
        </p:txBody>
      </p:sp>
      <p:sp>
        <p:nvSpPr>
          <p:cNvPr id="24" name="Flèche vers le bas 23"/>
          <p:cNvSpPr/>
          <p:nvPr/>
        </p:nvSpPr>
        <p:spPr>
          <a:xfrm>
            <a:off x="8219753" y="3621087"/>
            <a:ext cx="288925" cy="59055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Rectangle à coins arrondis 24"/>
          <p:cNvSpPr/>
          <p:nvPr/>
        </p:nvSpPr>
        <p:spPr>
          <a:xfrm>
            <a:off x="1259310" y="4265736"/>
            <a:ext cx="1080120" cy="2520280"/>
          </a:xfrm>
          <a:prstGeom prst="roundRect">
            <a:avLst/>
          </a:prstGeom>
          <a:solidFill>
            <a:schemeClr val="bg1"/>
          </a:solidFill>
          <a:ln w="25400"/>
        </p:spPr>
        <p:style>
          <a:lnRef idx="1">
            <a:schemeClr val="accent3"/>
          </a:lnRef>
          <a:fillRef idx="3">
            <a:schemeClr val="accent3"/>
          </a:fillRef>
          <a:effectRef idx="2">
            <a:schemeClr val="accent3"/>
          </a:effectRef>
          <a:fontRef idx="minor">
            <a:schemeClr val="lt1"/>
          </a:fontRef>
        </p:style>
        <p:txBody>
          <a:bodyPr anchor="ctr"/>
          <a:lstStyle/>
          <a:p>
            <a:pPr algn="ctr">
              <a:defRPr/>
            </a:pPr>
            <a:r>
              <a:rPr lang="fr-FR" sz="1100" b="1" dirty="0">
                <a:solidFill>
                  <a:schemeClr val="tx1"/>
                </a:solidFill>
                <a:cs typeface="Arial" panose="020B0604020202020204" pitchFamily="34" charset="0"/>
              </a:rPr>
              <a:t>Inégalités sociales :</a:t>
            </a:r>
          </a:p>
          <a:p>
            <a:pPr algn="ctr">
              <a:defRPr/>
            </a:pPr>
            <a:r>
              <a:rPr lang="fr-FR" sz="1100" dirty="0">
                <a:solidFill>
                  <a:schemeClr val="tx1"/>
                </a:solidFill>
                <a:cs typeface="Arial" panose="020B0604020202020204" pitchFamily="34" charset="0"/>
              </a:rPr>
              <a:t>liées aux ressources</a:t>
            </a:r>
          </a:p>
          <a:p>
            <a:pPr algn="ctr">
              <a:defRPr/>
            </a:pPr>
            <a:r>
              <a:rPr lang="fr-FR" sz="1100" dirty="0">
                <a:solidFill>
                  <a:schemeClr val="tx1"/>
                </a:solidFill>
                <a:cs typeface="Arial" panose="020B0604020202020204" pitchFamily="34" charset="0"/>
              </a:rPr>
              <a:t>socialement </a:t>
            </a:r>
            <a:r>
              <a:rPr lang="fr-FR" sz="1100" dirty="0" smtClean="0">
                <a:solidFill>
                  <a:schemeClr val="tx1"/>
                </a:solidFill>
                <a:cs typeface="Arial" panose="020B0604020202020204" pitchFamily="34" charset="0"/>
              </a:rPr>
              <a:t>valorisées (</a:t>
            </a:r>
            <a:r>
              <a:rPr lang="fr-FR" sz="1100" dirty="0" smtClean="0">
                <a:solidFill>
                  <a:srgbClr val="FF0000"/>
                </a:solidFill>
                <a:cs typeface="Arial" panose="020B0604020202020204" pitchFamily="34" charset="0"/>
              </a:rPr>
              <a:t>diplôme</a:t>
            </a:r>
            <a:r>
              <a:rPr lang="fr-FR" sz="1100" dirty="0" smtClean="0">
                <a:solidFill>
                  <a:schemeClr val="tx1"/>
                </a:solidFill>
                <a:cs typeface="Arial" panose="020B0604020202020204" pitchFamily="34" charset="0"/>
              </a:rPr>
              <a:t>, </a:t>
            </a:r>
            <a:r>
              <a:rPr lang="fr-FR" sz="1100" dirty="0" smtClean="0">
                <a:solidFill>
                  <a:srgbClr val="FF0000"/>
                </a:solidFill>
                <a:cs typeface="Arial" panose="020B0604020202020204" pitchFamily="34" charset="0"/>
              </a:rPr>
              <a:t>pratiques culturelles</a:t>
            </a:r>
            <a:r>
              <a:rPr lang="fr-FR" sz="1100" dirty="0" smtClean="0">
                <a:solidFill>
                  <a:schemeClr val="tx1"/>
                </a:solidFill>
                <a:cs typeface="Arial" panose="020B0604020202020204" pitchFamily="34" charset="0"/>
              </a:rPr>
              <a:t>, </a:t>
            </a:r>
            <a:r>
              <a:rPr lang="fr-FR" sz="1100" dirty="0" smtClean="0">
                <a:solidFill>
                  <a:srgbClr val="FF0000"/>
                </a:solidFill>
                <a:cs typeface="Arial" panose="020B0604020202020204" pitchFamily="34" charset="0"/>
              </a:rPr>
              <a:t>pouvoir</a:t>
            </a:r>
            <a:r>
              <a:rPr lang="fr-FR" sz="1100" dirty="0" smtClean="0">
                <a:solidFill>
                  <a:schemeClr val="tx1"/>
                </a:solidFill>
                <a:cs typeface="Arial" panose="020B0604020202020204" pitchFamily="34" charset="0"/>
              </a:rPr>
              <a:t>, etc.).</a:t>
            </a:r>
          </a:p>
          <a:p>
            <a:pPr algn="ctr">
              <a:defRPr/>
            </a:pPr>
            <a:r>
              <a:rPr lang="fr-FR" sz="1100" dirty="0" smtClean="0">
                <a:solidFill>
                  <a:schemeClr val="tx1"/>
                </a:solidFill>
                <a:cs typeface="Arial" panose="020B0604020202020204" pitchFamily="34" charset="0"/>
              </a:rPr>
              <a:t>Evaluées à partir de critères </a:t>
            </a:r>
            <a:r>
              <a:rPr lang="fr-FR" sz="1100" dirty="0" smtClean="0">
                <a:solidFill>
                  <a:srgbClr val="FF0000"/>
                </a:solidFill>
                <a:cs typeface="Arial" panose="020B0604020202020204" pitchFamily="34" charset="0"/>
              </a:rPr>
              <a:t>non monétaires</a:t>
            </a:r>
            <a:r>
              <a:rPr lang="fr-FR" sz="1100" dirty="0" smtClean="0">
                <a:solidFill>
                  <a:schemeClr val="tx1"/>
                </a:solidFill>
                <a:cs typeface="Arial" panose="020B0604020202020204" pitchFamily="34" charset="0"/>
              </a:rPr>
              <a:t>.</a:t>
            </a:r>
            <a:endParaRPr lang="fr-FR" sz="1100" dirty="0">
              <a:solidFill>
                <a:schemeClr val="tx1"/>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20" grpId="0" animBg="1"/>
      <p:bldP spid="21" grpId="0" animBg="1"/>
      <p:bldP spid="22"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du chapitre </a:t>
            </a:r>
            <a:endParaRPr lang="fr-FR" dirty="0"/>
          </a:p>
        </p:txBody>
      </p:sp>
      <p:sp>
        <p:nvSpPr>
          <p:cNvPr id="3" name="Espace réservé du contenu 2"/>
          <p:cNvSpPr>
            <a:spLocks noGrp="1"/>
          </p:cNvSpPr>
          <p:nvPr>
            <p:ph idx="1"/>
          </p:nvPr>
        </p:nvSpPr>
        <p:spPr>
          <a:xfrm>
            <a:off x="899592" y="1772817"/>
            <a:ext cx="7920879" cy="4968552"/>
          </a:xfrm>
        </p:spPr>
        <p:txBody>
          <a:bodyPr>
            <a:normAutofit fontScale="55000" lnSpcReduction="20000"/>
          </a:bodyPr>
          <a:lstStyle/>
          <a:p>
            <a:pPr algn="ctr">
              <a:lnSpc>
                <a:spcPct val="120000"/>
              </a:lnSpc>
              <a:spcBef>
                <a:spcPts val="0"/>
              </a:spcBef>
              <a:buNone/>
            </a:pPr>
            <a:r>
              <a:rPr lang="fr-FR" i="1" dirty="0" smtClean="0"/>
              <a:t>Introduction // Toute différence constitue-t-elle une inégalité ?</a:t>
            </a:r>
            <a:endParaRPr lang="fr-FR" dirty="0" smtClean="0"/>
          </a:p>
          <a:p>
            <a:pPr marL="0" indent="0">
              <a:lnSpc>
                <a:spcPct val="120000"/>
              </a:lnSpc>
              <a:spcBef>
                <a:spcPts val="0"/>
              </a:spcBef>
              <a:buNone/>
            </a:pPr>
            <a:r>
              <a:rPr lang="fr-FR" b="1" u="sng" dirty="0" smtClean="0"/>
              <a:t>1. Comment rendre compte de la multiplicité des inégalités économiques et sociales au sein sociétés contemporaines industrielles ?</a:t>
            </a:r>
            <a:endParaRPr lang="fr-FR" dirty="0" smtClean="0"/>
          </a:p>
          <a:p>
            <a:pPr>
              <a:lnSpc>
                <a:spcPct val="120000"/>
              </a:lnSpc>
              <a:spcBef>
                <a:spcPts val="0"/>
              </a:spcBef>
              <a:buNone/>
            </a:pPr>
            <a:r>
              <a:rPr lang="fr-FR" dirty="0" smtClean="0"/>
              <a:t>1.1. Les inégalités économiques : définition et mesure.</a:t>
            </a:r>
          </a:p>
          <a:p>
            <a:pPr>
              <a:lnSpc>
                <a:spcPct val="120000"/>
              </a:lnSpc>
              <a:spcBef>
                <a:spcPts val="0"/>
              </a:spcBef>
              <a:buNone/>
            </a:pPr>
            <a:r>
              <a:rPr lang="fr-FR" i="1" dirty="0" smtClean="0"/>
              <a:t>1.1.1. L’approche en termes de disparité.</a:t>
            </a:r>
            <a:endParaRPr lang="fr-FR" dirty="0" smtClean="0"/>
          </a:p>
          <a:p>
            <a:pPr>
              <a:lnSpc>
                <a:spcPct val="120000"/>
              </a:lnSpc>
              <a:spcBef>
                <a:spcPts val="0"/>
              </a:spcBef>
              <a:buNone/>
            </a:pPr>
            <a:r>
              <a:rPr lang="fr-FR" i="1" dirty="0" smtClean="0"/>
              <a:t>1.1.2. L’approche en termes de dispersion.</a:t>
            </a:r>
            <a:endParaRPr lang="fr-FR" dirty="0" smtClean="0"/>
          </a:p>
          <a:p>
            <a:pPr>
              <a:lnSpc>
                <a:spcPct val="120000"/>
              </a:lnSpc>
              <a:spcBef>
                <a:spcPts val="0"/>
              </a:spcBef>
              <a:buNone/>
            </a:pPr>
            <a:r>
              <a:rPr lang="fr-FR" dirty="0" smtClean="0"/>
              <a:t>1.2. Les inégalités sociales : définition et mesure.</a:t>
            </a:r>
          </a:p>
          <a:p>
            <a:pPr>
              <a:lnSpc>
                <a:spcPct val="120000"/>
              </a:lnSpc>
              <a:spcBef>
                <a:spcPts val="0"/>
              </a:spcBef>
              <a:buNone/>
            </a:pPr>
            <a:r>
              <a:rPr lang="fr-FR" dirty="0" smtClean="0"/>
              <a:t>1.3. Le caractère cumulatif des inégalités.</a:t>
            </a:r>
          </a:p>
          <a:p>
            <a:pPr marL="0" indent="0">
              <a:lnSpc>
                <a:spcPct val="120000"/>
              </a:lnSpc>
              <a:spcBef>
                <a:spcPts val="0"/>
              </a:spcBef>
              <a:buNone/>
            </a:pPr>
            <a:r>
              <a:rPr lang="fr-FR" b="1" u="sng" dirty="0" smtClean="0"/>
              <a:t>2. Comment ont évolué les inégalités économiques et sociales au sein des sociétés contemporaines industrielles ?</a:t>
            </a:r>
            <a:endParaRPr lang="fr-FR" dirty="0" smtClean="0"/>
          </a:p>
          <a:p>
            <a:pPr>
              <a:lnSpc>
                <a:spcPct val="120000"/>
              </a:lnSpc>
              <a:spcBef>
                <a:spcPts val="0"/>
              </a:spcBef>
              <a:buNone/>
            </a:pPr>
            <a:r>
              <a:rPr lang="fr-FR" dirty="0" smtClean="0"/>
              <a:t>2.1. Les principales évolutions des inégalités économiques.</a:t>
            </a:r>
          </a:p>
          <a:p>
            <a:pPr>
              <a:lnSpc>
                <a:spcPct val="120000"/>
              </a:lnSpc>
              <a:spcBef>
                <a:spcPts val="0"/>
              </a:spcBef>
              <a:buNone/>
            </a:pPr>
            <a:r>
              <a:rPr lang="fr-FR" dirty="0" smtClean="0"/>
              <a:t>2.2. Les principales évolutions des inégalités sociales. </a:t>
            </a:r>
          </a:p>
          <a:p>
            <a:pPr marL="0" indent="0">
              <a:lnSpc>
                <a:spcPct val="120000"/>
              </a:lnSpc>
              <a:spcBef>
                <a:spcPts val="0"/>
              </a:spcBef>
              <a:buNone/>
            </a:pPr>
            <a:r>
              <a:rPr lang="fr-FR" b="1" u="sng" dirty="0" smtClean="0"/>
              <a:t>3. Les classes sociales : quel concept pour analyser les inégalités nées dans les sociétés industrielles et démocratiques ?</a:t>
            </a:r>
            <a:endParaRPr lang="fr-FR" dirty="0" smtClean="0"/>
          </a:p>
          <a:p>
            <a:pPr>
              <a:lnSpc>
                <a:spcPct val="120000"/>
              </a:lnSpc>
              <a:spcBef>
                <a:spcPts val="0"/>
              </a:spcBef>
              <a:buNone/>
            </a:pPr>
            <a:r>
              <a:rPr lang="fr-FR" dirty="0" smtClean="0"/>
              <a:t>3.1. L’analyse de Karl MARX : une approche unidimensionnelle et conflictuelle de la stratification sociale.</a:t>
            </a:r>
          </a:p>
          <a:p>
            <a:pPr>
              <a:lnSpc>
                <a:spcPct val="120000"/>
              </a:lnSpc>
              <a:spcBef>
                <a:spcPts val="0"/>
              </a:spcBef>
              <a:buNone/>
            </a:pPr>
            <a:r>
              <a:rPr lang="fr-FR" dirty="0" smtClean="0"/>
              <a:t>3.2. L’analyse de Max WEBER : une approche pluridimensionnelle de la stratification sociale.</a:t>
            </a:r>
          </a:p>
          <a:p>
            <a:pPr marL="0" indent="0">
              <a:lnSpc>
                <a:spcPct val="120000"/>
              </a:lnSpc>
              <a:spcBef>
                <a:spcPts val="0"/>
              </a:spcBef>
              <a:buNone/>
            </a:pPr>
            <a:r>
              <a:rPr lang="fr-FR" b="1" u="sng" dirty="0" smtClean="0"/>
              <a:t>4. Les classes sociales : un concept pertinent pour analyser les inégalités dans la société française contemporaine ? </a:t>
            </a:r>
            <a:endParaRPr lang="fr-FR" dirty="0" smtClean="0"/>
          </a:p>
          <a:p>
            <a:pPr>
              <a:lnSpc>
                <a:spcPct val="120000"/>
              </a:lnSpc>
              <a:spcBef>
                <a:spcPts val="0"/>
              </a:spcBef>
              <a:buNone/>
            </a:pPr>
            <a:r>
              <a:rPr lang="fr-FR" dirty="0" smtClean="0"/>
              <a:t>4.1. Les classes sociales : un concept dont l’usage a été remis en cause sous l’effet de mutations économiques et sociales des Trente Glorieuses. </a:t>
            </a:r>
          </a:p>
          <a:p>
            <a:pPr>
              <a:lnSpc>
                <a:spcPct val="120000"/>
              </a:lnSpc>
              <a:spcBef>
                <a:spcPts val="0"/>
              </a:spcBef>
              <a:buNone/>
            </a:pPr>
            <a:r>
              <a:rPr lang="fr-FR" dirty="0" smtClean="0"/>
              <a:t>4.2. Les classes sociales : un concept dont l’utilisation s’est raréfiée avec la généralisation de l’usage de la nomenclature des Professions et catégories socioprofessionnelles (PCS).</a:t>
            </a:r>
          </a:p>
          <a:p>
            <a:pPr>
              <a:lnSpc>
                <a:spcPct val="120000"/>
              </a:lnSpc>
              <a:spcBef>
                <a:spcPts val="0"/>
              </a:spcBef>
              <a:buNone/>
            </a:pPr>
            <a:r>
              <a:rPr lang="fr-FR" dirty="0" smtClean="0"/>
              <a:t>4.3. Les classes sociales : un concept renouvelé dont la pertinence a été réaffirmée.</a:t>
            </a:r>
          </a:p>
          <a:p>
            <a:pPr>
              <a:lnSpc>
                <a:spcPct val="120000"/>
              </a:lnSpc>
              <a:spcBef>
                <a:spcPts val="0"/>
              </a:spcBef>
              <a:buNone/>
            </a:pPr>
            <a:r>
              <a:rPr lang="fr-FR" dirty="0" smtClean="0"/>
              <a:t>4.4. Une multiplication des critères de différenciation qui brouillent les frontières entre les classes sociales.</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tx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2" end="2"/>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smtClean="0"/>
              <a:t>Les inégalités économiques : définition et mesure.</a:t>
            </a:r>
            <a:endParaRPr lang="fr-FR" dirty="0"/>
          </a:p>
        </p:txBody>
      </p:sp>
      <p:sp>
        <p:nvSpPr>
          <p:cNvPr id="3" name="Espace réservé du contenu 2"/>
          <p:cNvSpPr>
            <a:spLocks noGrp="1"/>
          </p:cNvSpPr>
          <p:nvPr>
            <p:ph idx="1"/>
          </p:nvPr>
        </p:nvSpPr>
        <p:spPr/>
        <p:txBody>
          <a:bodyPr>
            <a:normAutofit fontScale="85000" lnSpcReduction="20000"/>
          </a:bodyPr>
          <a:lstStyle/>
          <a:p>
            <a:pPr marL="0" indent="0" algn="just">
              <a:buNone/>
              <a:tabLst>
                <a:tab pos="0" algn="l"/>
              </a:tabLst>
            </a:pPr>
            <a:r>
              <a:rPr lang="fr-FR" dirty="0" smtClean="0"/>
              <a:t>		L’espace des inégalités au sein des sociétés est multidimensionnel. Les inégalités concernent d’abord l’accès aux ressources proprement économiques.</a:t>
            </a:r>
          </a:p>
          <a:p>
            <a:pPr marL="0" indent="0" algn="just">
              <a:buNone/>
              <a:tabLst>
                <a:tab pos="0" algn="l"/>
              </a:tabLst>
            </a:pPr>
            <a:r>
              <a:rPr lang="fr-FR" dirty="0" smtClean="0"/>
              <a:t>		Les inégalités économiques peuvent être appréhendées par une approche en termes de :</a:t>
            </a:r>
          </a:p>
          <a:p>
            <a:pPr marL="0" lvl="0" indent="0" algn="just">
              <a:buNone/>
              <a:tabLst>
                <a:tab pos="0" algn="l"/>
              </a:tabLst>
            </a:pPr>
            <a:r>
              <a:rPr lang="fr-FR" b="1" dirty="0" smtClean="0"/>
              <a:t>- disparité </a:t>
            </a:r>
            <a:r>
              <a:rPr lang="fr-FR" dirty="0" smtClean="0"/>
              <a:t>afin d’évaluer les écarts de revenu et de patrimoine entre les groupes étudiés en partant des moyennes des revenus et du patrimoine de ces groupes. Ces groupes peuvent être constitués en fonction de la catégorie socioprofessionnelle, de l’âge, du niveau de diplôme, etc. </a:t>
            </a:r>
          </a:p>
          <a:p>
            <a:pPr marL="0" lvl="0" indent="0" algn="just">
              <a:buNone/>
              <a:tabLst>
                <a:tab pos="0" algn="l"/>
              </a:tabLst>
            </a:pPr>
            <a:r>
              <a:rPr lang="fr-FR" dirty="0" smtClean="0"/>
              <a:t> - </a:t>
            </a:r>
            <a:r>
              <a:rPr lang="fr-FR" b="1" dirty="0" smtClean="0"/>
              <a:t>dispersion </a:t>
            </a:r>
            <a:r>
              <a:rPr lang="fr-FR" dirty="0" smtClean="0"/>
              <a:t>afin d’évaluer la répartition des revenus et du patrimoine au sein de la population étudiée en classant la population étudiée par ordre croissant de revenus ou de patrimoine.</a:t>
            </a:r>
          </a:p>
          <a:p>
            <a:pPr marL="0" indent="0" algn="just">
              <a:buNone/>
              <a:tabLst>
                <a:tab pos="0" algn="l"/>
              </a:tabLst>
            </a:pP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1">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urrency Symbol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Thème1</Template>
  <TotalTime>2497</TotalTime>
  <Words>3411</Words>
  <Application>Microsoft Office PowerPoint</Application>
  <PresentationFormat>Affichage à l'écran (4:3)</PresentationFormat>
  <Paragraphs>642</Paragraphs>
  <Slides>76</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76</vt:i4>
      </vt:variant>
    </vt:vector>
  </HeadingPairs>
  <TitlesOfParts>
    <vt:vector size="86" baseType="lpstr">
      <vt:lpstr>Arial</vt:lpstr>
      <vt:lpstr>Calibri</vt:lpstr>
      <vt:lpstr>Cambria</vt:lpstr>
      <vt:lpstr>Times New Roman</vt:lpstr>
      <vt:lpstr>Webdings</vt:lpstr>
      <vt:lpstr>Wingdings</vt:lpstr>
      <vt:lpstr>Wingdings 2</vt:lpstr>
      <vt:lpstr>Wingdings 3</vt:lpstr>
      <vt:lpstr>Thème1</vt:lpstr>
      <vt:lpstr>Document</vt:lpstr>
      <vt:lpstr>Chapitre 4 : </vt:lpstr>
      <vt:lpstr>Plan du chapitre </vt:lpstr>
      <vt:lpstr>Introduction – Différences ou inégalités ?</vt:lpstr>
      <vt:lpstr>Introduction – Différences ou inégalités ?</vt:lpstr>
      <vt:lpstr>Introduction – Différences ou inégalités ?</vt:lpstr>
      <vt:lpstr>Introduction</vt:lpstr>
      <vt:lpstr> Vocabulaire</vt:lpstr>
      <vt:lpstr>Plan du chapitre </vt:lpstr>
      <vt:lpstr>Les inégalités économiques : définition et mesure.</vt:lpstr>
      <vt:lpstr>Plan du chapitre </vt:lpstr>
      <vt:lpstr>DOCUMENT 2 : Salaires mensuels moyens nets selon le sexe et la catégorie socioprofessionnelle en 2012 en France</vt:lpstr>
      <vt:lpstr>DOCUMENT 3 : Revenu disponible brut moyen des ménages selon l'âge de la personne de référence en 2012 en France métropolitaine</vt:lpstr>
      <vt:lpstr>DOCUMENT 4 : Niveau de vie moyen des individus selon le diplôme le plus élevé obtenu en 2010 en France métropolitaine</vt:lpstr>
      <vt:lpstr>DOCUMENT 5 : Patrimoine net moyen des ménages en fonction de l’âge et de la catégorie socio-professionnelle de la personne de référence en France en 2010</vt:lpstr>
      <vt:lpstr>DOCUMENT 6 : Taux de détention des ménages (en %) par grand type d’actifs selon la catégorie socioprofessionnelle de la personne de référence du ménage en 2010 en France</vt:lpstr>
      <vt:lpstr>DOCUMENT 6 : Taux de détention des ménages (en %) par grand type d’actifs selon la catégorie socioprofessionnelle de la personne de référence du ménage en 2010 en France</vt:lpstr>
      <vt:lpstr>DOCUMENT 6 : Taux de détention des ménages (en %) par grand type d’actifs selon la catégorie socioprofessionnelle de la personne de référence du ménage en 2010 en France</vt:lpstr>
      <vt:lpstr> Vocabulaire</vt:lpstr>
      <vt:lpstr>Plan du chapitre </vt:lpstr>
      <vt:lpstr>DOCUMENT 7 : Quelques indicateurs sur les inégalités de niveaux de vie annuels des individus en France en 2012</vt:lpstr>
      <vt:lpstr>DOCUMENT 8 : Déciles du patrimoine brut et du patrimoine net des ménages en France en 2010</vt:lpstr>
      <vt:lpstr>Plan du chapitre </vt:lpstr>
      <vt:lpstr>DOCUMENT 9 : Espérance de vie à 35 ans selon le sexe et la catégorie socioprofessionnelle pour la période 2000-2008</vt:lpstr>
      <vt:lpstr>DOCUMENT 10 : Pratiques culturelles à l'âge adulte selon la catégorie socioprofessionnelle en 2009 (en %)</vt:lpstr>
      <vt:lpstr> Vocabulaire</vt:lpstr>
      <vt:lpstr>Plan du chapitre </vt:lpstr>
      <vt:lpstr>DOCUMENT 11 : Inégalités de revenu et inégalités de patrimoine</vt:lpstr>
      <vt:lpstr>DOCUMENT 12 : Le cumul des inégalités</vt:lpstr>
      <vt:lpstr>DOCUMENT 12 : Le cumul des inégalités</vt:lpstr>
      <vt:lpstr>Plan du chapitre </vt:lpstr>
      <vt:lpstr>DOCUMENT 14 : Rapport interdécile des niveaux de vie en France</vt:lpstr>
      <vt:lpstr>DOCUMENT 15 : Evolution du niveau de vie annuel moyen en France des 10% les plus aisés et des 10% les plus modestes</vt:lpstr>
      <vt:lpstr>DOCUMENT 16 : L'évolution du patrimoine moyen10% les plus aisés et des 10% les plus modestes</vt:lpstr>
      <vt:lpstr>Plan du chapitre </vt:lpstr>
      <vt:lpstr>Les inégalités sociales, quelles évolutions ?</vt:lpstr>
      <vt:lpstr>Vers les classes sociales…</vt:lpstr>
      <vt:lpstr>Plan du chapitre </vt:lpstr>
      <vt:lpstr>Karl Marx (1818-1883)</vt:lpstr>
      <vt:lpstr>Présentation PowerPoint</vt:lpstr>
      <vt:lpstr>La classe sociale au sens de Karl Marx</vt:lpstr>
      <vt:lpstr> Vocabulaire</vt:lpstr>
      <vt:lpstr>Plan du chapitre </vt:lpstr>
      <vt:lpstr>Max Weber (1864-1920)</vt:lpstr>
      <vt:lpstr>L’analyse wébérienne de la stratification sociale</vt:lpstr>
      <vt:lpstr>Les classes sociales chez Max Weber</vt:lpstr>
      <vt:lpstr>Les classes sociales chez Max Weber</vt:lpstr>
      <vt:lpstr> Vocabulaire</vt:lpstr>
      <vt:lpstr>Pour conclure</vt:lpstr>
      <vt:lpstr> Vocabulaire</vt:lpstr>
      <vt:lpstr>Remarque sur l’interdépendance des 3 ordres  </vt:lpstr>
      <vt:lpstr> EXERCICE D’APPLICATION</vt:lpstr>
      <vt:lpstr>Plan du chapitre </vt:lpstr>
      <vt:lpstr>Constats sur lesquels s’appuie la thèse d’une fin des classes sociales dans la société française contemporaine</vt:lpstr>
      <vt:lpstr>Constats sur lesquels s’appuie la thèse d’une fin des classes sociales dans la société française contemporaine</vt:lpstr>
      <vt:lpstr>Henri Mendras (1927-2003)</vt:lpstr>
      <vt:lpstr>La représentation de la structure sociale d’Henri MENDRAS</vt:lpstr>
      <vt:lpstr>Plan du chapitre </vt:lpstr>
      <vt:lpstr>Louis Chauvel Sociologue français né en 1967</vt:lpstr>
      <vt:lpstr> Vocabulaire</vt:lpstr>
      <vt:lpstr>Plan du chapitre </vt:lpstr>
      <vt:lpstr>Pierre Bourdieu (1930 – 2002)</vt:lpstr>
      <vt:lpstr> Vocabulaire</vt:lpstr>
      <vt:lpstr>L’espace social selon Pierre BOURDIEU</vt:lpstr>
      <vt:lpstr>Les apports de l’analyse bourdieusienne des classes sociales</vt:lpstr>
      <vt:lpstr>Les apports de l’analyse bourdieusienne des classes sociales</vt:lpstr>
      <vt:lpstr>Les apports de l’analyse bourdieusienne des classes sociales</vt:lpstr>
      <vt:lpstr>Michel PINÇON (né en 1942) et Monique PINÇON-CHARLOT (née en 1946)</vt:lpstr>
      <vt:lpstr>Pour défendre et reproduire sa position de classe dominante, la bourgeoisie cultive des stratégies « d’entre-soi » pour consolider ses capitaux :</vt:lpstr>
      <vt:lpstr>Pour défendre et reproduire sa position de classe dominante, la bourgeoisie cultive des stratégies « d’entre-soi » pour consolider ses capitaux :</vt:lpstr>
      <vt:lpstr>Pour défendre et reproduire sa position de classe dominante, la bourgeoisie cultive des stratégies « d’entre-soi » pour consolider ses capitaux :</vt:lpstr>
      <vt:lpstr>Pour défendre et reproduire sa position de classe dominante, la bourgeoisie cultive des stratégies « d’entre-soi » pour consolider ses capitaux :</vt:lpstr>
      <vt:lpstr>La grande bourgeoisie : des militants peu ordinaires…</vt:lpstr>
      <vt:lpstr>Plan du chapitre </vt:lpstr>
      <vt:lpstr>Une multiplicité des critères de différenciation sociale</vt:lpstr>
      <vt:lpstr>Une multiplicité des critères de différenciation sociale</vt:lpstr>
      <vt:lpstr>POUR RESUMER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20 :</dc:title>
  <dc:creator>Samir Slimani</dc:creator>
  <cp:lastModifiedBy>Samir Slimani</cp:lastModifiedBy>
  <cp:revision>175</cp:revision>
  <dcterms:created xsi:type="dcterms:W3CDTF">2014-05-16T05:06:14Z</dcterms:created>
  <dcterms:modified xsi:type="dcterms:W3CDTF">2015-11-10T09:00:11Z</dcterms:modified>
</cp:coreProperties>
</file>