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7"/>
  </p:notesMasterIdLst>
  <p:handoutMasterIdLst>
    <p:handoutMasterId r:id="rId88"/>
  </p:handoutMasterIdLst>
  <p:sldIdLst>
    <p:sldId id="258" r:id="rId2"/>
    <p:sldId id="341" r:id="rId3"/>
    <p:sldId id="256" r:id="rId4"/>
    <p:sldId id="259" r:id="rId5"/>
    <p:sldId id="260" r:id="rId6"/>
    <p:sldId id="261" r:id="rId7"/>
    <p:sldId id="263" r:id="rId8"/>
    <p:sldId id="264" r:id="rId9"/>
    <p:sldId id="265" r:id="rId10"/>
    <p:sldId id="266" r:id="rId11"/>
    <p:sldId id="267" r:id="rId12"/>
    <p:sldId id="268" r:id="rId13"/>
    <p:sldId id="269" r:id="rId14"/>
    <p:sldId id="270" r:id="rId15"/>
    <p:sldId id="271" r:id="rId16"/>
    <p:sldId id="282" r:id="rId17"/>
    <p:sldId id="272" r:id="rId18"/>
    <p:sldId id="274" r:id="rId19"/>
    <p:sldId id="273"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6" r:id="rId60"/>
    <p:sldId id="315" r:id="rId61"/>
    <p:sldId id="317" r:id="rId62"/>
    <p:sldId id="318" r:id="rId63"/>
    <p:sldId id="319" r:id="rId64"/>
    <p:sldId id="320" r:id="rId65"/>
    <p:sldId id="321" r:id="rId66"/>
    <p:sldId id="322" r:id="rId67"/>
    <p:sldId id="328" r:id="rId68"/>
    <p:sldId id="323" r:id="rId69"/>
    <p:sldId id="324" r:id="rId70"/>
    <p:sldId id="325" r:id="rId71"/>
    <p:sldId id="326" r:id="rId72"/>
    <p:sldId id="327" r:id="rId73"/>
    <p:sldId id="329" r:id="rId74"/>
    <p:sldId id="330" r:id="rId75"/>
    <p:sldId id="331" r:id="rId76"/>
    <p:sldId id="333" r:id="rId77"/>
    <p:sldId id="332" r:id="rId78"/>
    <p:sldId id="334" r:id="rId79"/>
    <p:sldId id="335" r:id="rId80"/>
    <p:sldId id="257" r:id="rId81"/>
    <p:sldId id="336" r:id="rId82"/>
    <p:sldId id="337" r:id="rId83"/>
    <p:sldId id="338" r:id="rId84"/>
    <p:sldId id="339" r:id="rId85"/>
    <p:sldId id="340" r:id="rId8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4844A-BAEC-FF41-9DC3-23A94FF416AA}" type="doc">
      <dgm:prSet loTypeId="urn:microsoft.com/office/officeart/2005/8/layout/radial4" loCatId="" qsTypeId="urn:microsoft.com/office/officeart/2005/8/quickstyle/simple3" qsCatId="simple" csTypeId="urn:microsoft.com/office/officeart/2005/8/colors/colorful1" csCatId="colorful" phldr="1"/>
      <dgm:spPr/>
    </dgm:pt>
    <dgm:pt modelId="{FBC1E1AE-0EB9-4D46-BF13-C0A13529459B}">
      <dgm:prSet phldrT="[Texte]"/>
      <dgm:spPr/>
      <dgm:t>
        <a:bodyPr/>
        <a:lstStyle/>
        <a:p>
          <a:r>
            <a:rPr lang="fr-FR" dirty="0"/>
            <a:t>Variations du nombre d'emplois (Flux de destruction d’emplois - flux de création d’emplois)</a:t>
          </a:r>
        </a:p>
      </dgm:t>
    </dgm:pt>
    <dgm:pt modelId="{6829AFDE-A58A-284C-A2C1-CDBE1E8A2B54}" type="parTrans" cxnId="{186CDF06-514F-4A4F-B00A-BD06A5065E7C}">
      <dgm:prSet/>
      <dgm:spPr/>
      <dgm:t>
        <a:bodyPr/>
        <a:lstStyle/>
        <a:p>
          <a:endParaRPr lang="fr-FR"/>
        </a:p>
      </dgm:t>
    </dgm:pt>
    <dgm:pt modelId="{309EFCB8-1DA3-634F-9F0B-852BD691F7ED}" type="sibTrans" cxnId="{186CDF06-514F-4A4F-B00A-BD06A5065E7C}">
      <dgm:prSet/>
      <dgm:spPr/>
      <dgm:t>
        <a:bodyPr/>
        <a:lstStyle/>
        <a:p>
          <a:endParaRPr lang="fr-FR"/>
        </a:p>
      </dgm:t>
    </dgm:pt>
    <dgm:pt modelId="{4235632F-B761-4845-AE02-0C0872A384F0}">
      <dgm:prSet phldrT="[Texte]"/>
      <dgm:spPr/>
      <dgm:t>
        <a:bodyPr/>
        <a:lstStyle/>
        <a:p>
          <a:r>
            <a:rPr lang="fr-FR" dirty="0"/>
            <a:t>Variations du nombre de chômeurs </a:t>
          </a:r>
        </a:p>
      </dgm:t>
    </dgm:pt>
    <dgm:pt modelId="{909E46C0-5DAD-A94C-A33E-41B1EAC48742}" type="parTrans" cxnId="{7F90CF65-0795-674D-A452-D6C4A2D09E11}">
      <dgm:prSet/>
      <dgm:spPr/>
      <dgm:t>
        <a:bodyPr/>
        <a:lstStyle/>
        <a:p>
          <a:endParaRPr lang="fr-FR"/>
        </a:p>
      </dgm:t>
    </dgm:pt>
    <dgm:pt modelId="{6ADD4BA1-31C5-F140-A908-D78E7A9D24E1}" type="sibTrans" cxnId="{7F90CF65-0795-674D-A452-D6C4A2D09E11}">
      <dgm:prSet/>
      <dgm:spPr/>
      <dgm:t>
        <a:bodyPr/>
        <a:lstStyle/>
        <a:p>
          <a:endParaRPr lang="fr-FR"/>
        </a:p>
      </dgm:t>
    </dgm:pt>
    <dgm:pt modelId="{1642FBD4-C00C-7E47-A388-327856CD52B0}">
      <dgm:prSet phldrT="[Texte]"/>
      <dgm:spPr/>
      <dgm:t>
        <a:bodyPr/>
        <a:lstStyle/>
        <a:p>
          <a:r>
            <a:rPr lang="fr-FR" dirty="0"/>
            <a:t>Variations du nombre d'actifs (Flux d’entrées d'activité - flux de sorties d’activité)</a:t>
          </a:r>
        </a:p>
      </dgm:t>
    </dgm:pt>
    <dgm:pt modelId="{0E554926-76B4-A442-A32F-ACE242EC4554}" type="parTrans" cxnId="{F003C061-49FC-A548-BAEB-0FE25389B90A}">
      <dgm:prSet/>
      <dgm:spPr/>
      <dgm:t>
        <a:bodyPr/>
        <a:lstStyle/>
        <a:p>
          <a:endParaRPr lang="fr-FR"/>
        </a:p>
      </dgm:t>
    </dgm:pt>
    <dgm:pt modelId="{D90851A6-BC6F-2B4A-8D6A-C8BFB9B19E5B}" type="sibTrans" cxnId="{F003C061-49FC-A548-BAEB-0FE25389B90A}">
      <dgm:prSet/>
      <dgm:spPr/>
      <dgm:t>
        <a:bodyPr/>
        <a:lstStyle/>
        <a:p>
          <a:endParaRPr lang="fr-FR"/>
        </a:p>
      </dgm:t>
    </dgm:pt>
    <dgm:pt modelId="{262D52B3-CCBD-1A4F-BF97-08F6A42E26A0}" type="pres">
      <dgm:prSet presAssocID="{BA24844A-BAEC-FF41-9DC3-23A94FF416AA}" presName="cycle" presStyleCnt="0">
        <dgm:presLayoutVars>
          <dgm:chMax val="1"/>
          <dgm:dir/>
          <dgm:animLvl val="ctr"/>
          <dgm:resizeHandles val="exact"/>
        </dgm:presLayoutVars>
      </dgm:prSet>
      <dgm:spPr/>
    </dgm:pt>
    <dgm:pt modelId="{5BDF9EA7-FFC7-284D-8270-B12E1F4441AF}" type="pres">
      <dgm:prSet presAssocID="{4235632F-B761-4845-AE02-0C0872A384F0}" presName="centerShape" presStyleLbl="node0" presStyleIdx="0" presStyleCnt="1"/>
      <dgm:spPr/>
      <dgm:t>
        <a:bodyPr/>
        <a:lstStyle/>
        <a:p>
          <a:endParaRPr lang="fr-FR"/>
        </a:p>
      </dgm:t>
    </dgm:pt>
    <dgm:pt modelId="{FC021F77-E486-3C49-8AED-282B6E258896}" type="pres">
      <dgm:prSet presAssocID="{6829AFDE-A58A-284C-A2C1-CDBE1E8A2B54}" presName="parTrans" presStyleLbl="bgSibTrans2D1" presStyleIdx="0" presStyleCnt="2"/>
      <dgm:spPr/>
      <dgm:t>
        <a:bodyPr/>
        <a:lstStyle/>
        <a:p>
          <a:endParaRPr lang="fr-FR"/>
        </a:p>
      </dgm:t>
    </dgm:pt>
    <dgm:pt modelId="{B91F280B-504A-9A4C-8367-AFE11ABAD013}" type="pres">
      <dgm:prSet presAssocID="{FBC1E1AE-0EB9-4D46-BF13-C0A13529459B}" presName="node" presStyleLbl="node1" presStyleIdx="0" presStyleCnt="2">
        <dgm:presLayoutVars>
          <dgm:bulletEnabled val="1"/>
        </dgm:presLayoutVars>
      </dgm:prSet>
      <dgm:spPr/>
      <dgm:t>
        <a:bodyPr/>
        <a:lstStyle/>
        <a:p>
          <a:endParaRPr lang="fr-FR"/>
        </a:p>
      </dgm:t>
    </dgm:pt>
    <dgm:pt modelId="{45BBC38D-E3EB-2F40-BF2F-EDAC29AB07E7}" type="pres">
      <dgm:prSet presAssocID="{0E554926-76B4-A442-A32F-ACE242EC4554}" presName="parTrans" presStyleLbl="bgSibTrans2D1" presStyleIdx="1" presStyleCnt="2"/>
      <dgm:spPr/>
      <dgm:t>
        <a:bodyPr/>
        <a:lstStyle/>
        <a:p>
          <a:endParaRPr lang="fr-FR"/>
        </a:p>
      </dgm:t>
    </dgm:pt>
    <dgm:pt modelId="{9FD56CE7-F051-B943-83DE-1AB262558AFE}" type="pres">
      <dgm:prSet presAssocID="{1642FBD4-C00C-7E47-A388-327856CD52B0}" presName="node" presStyleLbl="node1" presStyleIdx="1" presStyleCnt="2">
        <dgm:presLayoutVars>
          <dgm:bulletEnabled val="1"/>
        </dgm:presLayoutVars>
      </dgm:prSet>
      <dgm:spPr/>
      <dgm:t>
        <a:bodyPr/>
        <a:lstStyle/>
        <a:p>
          <a:endParaRPr lang="fr-FR"/>
        </a:p>
      </dgm:t>
    </dgm:pt>
  </dgm:ptLst>
  <dgm:cxnLst>
    <dgm:cxn modelId="{03AB5978-72B6-EF43-8940-E59E0438FD65}" type="presOf" srcId="{1642FBD4-C00C-7E47-A388-327856CD52B0}" destId="{9FD56CE7-F051-B943-83DE-1AB262558AFE}" srcOrd="0" destOrd="0" presId="urn:microsoft.com/office/officeart/2005/8/layout/radial4"/>
    <dgm:cxn modelId="{F003C061-49FC-A548-BAEB-0FE25389B90A}" srcId="{4235632F-B761-4845-AE02-0C0872A384F0}" destId="{1642FBD4-C00C-7E47-A388-327856CD52B0}" srcOrd="1" destOrd="0" parTransId="{0E554926-76B4-A442-A32F-ACE242EC4554}" sibTransId="{D90851A6-BC6F-2B4A-8D6A-C8BFB9B19E5B}"/>
    <dgm:cxn modelId="{78CAF99D-6044-CD4C-8848-592FFD1FA0DC}" type="presOf" srcId="{FBC1E1AE-0EB9-4D46-BF13-C0A13529459B}" destId="{B91F280B-504A-9A4C-8367-AFE11ABAD013}" srcOrd="0" destOrd="0" presId="urn:microsoft.com/office/officeart/2005/8/layout/radial4"/>
    <dgm:cxn modelId="{186CDF06-514F-4A4F-B00A-BD06A5065E7C}" srcId="{4235632F-B761-4845-AE02-0C0872A384F0}" destId="{FBC1E1AE-0EB9-4D46-BF13-C0A13529459B}" srcOrd="0" destOrd="0" parTransId="{6829AFDE-A58A-284C-A2C1-CDBE1E8A2B54}" sibTransId="{309EFCB8-1DA3-634F-9F0B-852BD691F7ED}"/>
    <dgm:cxn modelId="{7F90CF65-0795-674D-A452-D6C4A2D09E11}" srcId="{BA24844A-BAEC-FF41-9DC3-23A94FF416AA}" destId="{4235632F-B761-4845-AE02-0C0872A384F0}" srcOrd="0" destOrd="0" parTransId="{909E46C0-5DAD-A94C-A33E-41B1EAC48742}" sibTransId="{6ADD4BA1-31C5-F140-A908-D78E7A9D24E1}"/>
    <dgm:cxn modelId="{8D3DB5AC-E6A4-C545-B7DE-B4637E93299F}" type="presOf" srcId="{BA24844A-BAEC-FF41-9DC3-23A94FF416AA}" destId="{262D52B3-CCBD-1A4F-BF97-08F6A42E26A0}" srcOrd="0" destOrd="0" presId="urn:microsoft.com/office/officeart/2005/8/layout/radial4"/>
    <dgm:cxn modelId="{0DC57A38-068F-5244-AC16-4F903ADEA89F}" type="presOf" srcId="{0E554926-76B4-A442-A32F-ACE242EC4554}" destId="{45BBC38D-E3EB-2F40-BF2F-EDAC29AB07E7}" srcOrd="0" destOrd="0" presId="urn:microsoft.com/office/officeart/2005/8/layout/radial4"/>
    <dgm:cxn modelId="{9C386EE3-F1DA-4C4C-9CE7-6C0EBB99ACD0}" type="presOf" srcId="{6829AFDE-A58A-284C-A2C1-CDBE1E8A2B54}" destId="{FC021F77-E486-3C49-8AED-282B6E258896}" srcOrd="0" destOrd="0" presId="urn:microsoft.com/office/officeart/2005/8/layout/radial4"/>
    <dgm:cxn modelId="{EEC75EF0-6FA6-FF44-B412-BF06FC25CB8A}" type="presOf" srcId="{4235632F-B761-4845-AE02-0C0872A384F0}" destId="{5BDF9EA7-FFC7-284D-8270-B12E1F4441AF}" srcOrd="0" destOrd="0" presId="urn:microsoft.com/office/officeart/2005/8/layout/radial4"/>
    <dgm:cxn modelId="{884AFA4D-56BA-D044-9A1E-D9B0228C0FC5}" type="presParOf" srcId="{262D52B3-CCBD-1A4F-BF97-08F6A42E26A0}" destId="{5BDF9EA7-FFC7-284D-8270-B12E1F4441AF}" srcOrd="0" destOrd="0" presId="urn:microsoft.com/office/officeart/2005/8/layout/radial4"/>
    <dgm:cxn modelId="{5245644C-25C4-EB4A-98C2-D0006D94FB68}" type="presParOf" srcId="{262D52B3-CCBD-1A4F-BF97-08F6A42E26A0}" destId="{FC021F77-E486-3C49-8AED-282B6E258896}" srcOrd="1" destOrd="0" presId="urn:microsoft.com/office/officeart/2005/8/layout/radial4"/>
    <dgm:cxn modelId="{413C0AB8-7E94-5B4E-974A-866D1F40BD90}" type="presParOf" srcId="{262D52B3-CCBD-1A4F-BF97-08F6A42E26A0}" destId="{B91F280B-504A-9A4C-8367-AFE11ABAD013}" srcOrd="2" destOrd="0" presId="urn:microsoft.com/office/officeart/2005/8/layout/radial4"/>
    <dgm:cxn modelId="{F934DBAE-0C27-D946-8F6B-18A268C77B25}" type="presParOf" srcId="{262D52B3-CCBD-1A4F-BF97-08F6A42E26A0}" destId="{45BBC38D-E3EB-2F40-BF2F-EDAC29AB07E7}" srcOrd="3" destOrd="0" presId="urn:microsoft.com/office/officeart/2005/8/layout/radial4"/>
    <dgm:cxn modelId="{CC29E317-DB8B-8F4E-98C0-3D5D8E6B5356}" type="presParOf" srcId="{262D52B3-CCBD-1A4F-BF97-08F6A42E26A0}" destId="{9FD56CE7-F051-B943-83DE-1AB262558AFE}"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A3AB6-8332-374A-8AB0-F1AFF475B0D8}"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1E4CC9E6-01CF-CC46-8B64-3F942AF87DBA}">
      <dgm:prSet phldrT="[Texte]" custT="1"/>
      <dgm:spPr/>
      <dgm:t>
        <a:bodyPr/>
        <a:lstStyle/>
        <a:p>
          <a:r>
            <a:rPr lang="fr-FR" sz="1400" b="1" dirty="0" smtClean="0"/>
            <a:t>Facteurs du déséquilibre du marché du travail</a:t>
          </a:r>
          <a:endParaRPr lang="fr-FR" sz="1400" b="1" dirty="0"/>
        </a:p>
      </dgm:t>
    </dgm:pt>
    <dgm:pt modelId="{90A4C35B-1A7F-DA43-A7A7-37656381C0F7}" type="parTrans" cxnId="{1989CAB2-6BCA-C940-958C-8897780E518F}">
      <dgm:prSet/>
      <dgm:spPr/>
      <dgm:t>
        <a:bodyPr/>
        <a:lstStyle/>
        <a:p>
          <a:endParaRPr lang="fr-FR"/>
        </a:p>
      </dgm:t>
    </dgm:pt>
    <dgm:pt modelId="{2ECC2961-80D6-B348-B9F4-BCEA9DA22999}" type="sibTrans" cxnId="{1989CAB2-6BCA-C940-958C-8897780E518F}">
      <dgm:prSet/>
      <dgm:spPr/>
      <dgm:t>
        <a:bodyPr/>
        <a:lstStyle/>
        <a:p>
          <a:endParaRPr lang="fr-FR"/>
        </a:p>
      </dgm:t>
    </dgm:pt>
    <dgm:pt modelId="{24BAAB9E-19E7-3B44-9A56-7A14AD2CBCBB}">
      <dgm:prSet phldrT="[Texte]" custT="1"/>
      <dgm:spPr/>
      <dgm:t>
        <a:bodyPr/>
        <a:lstStyle/>
        <a:p>
          <a:r>
            <a:rPr lang="fr-FR" sz="1100" dirty="0" smtClean="0"/>
            <a:t>Nombre d’emplois diplômés &gt; </a:t>
          </a:r>
        </a:p>
        <a:p>
          <a:r>
            <a:rPr lang="fr-FR" sz="1100" dirty="0" smtClean="0"/>
            <a:t>nombre d’emplois qualifiés</a:t>
          </a:r>
          <a:endParaRPr lang="fr-FR" sz="1100" dirty="0"/>
        </a:p>
      </dgm:t>
    </dgm:pt>
    <dgm:pt modelId="{8532EC69-9ACE-8945-B68D-71F86901EF1B}" type="parTrans" cxnId="{688B8B0D-E1BB-9043-BAC9-F6F3ACC1D797}">
      <dgm:prSet/>
      <dgm:spPr/>
      <dgm:t>
        <a:bodyPr/>
        <a:lstStyle/>
        <a:p>
          <a:endParaRPr lang="fr-FR" sz="3200"/>
        </a:p>
      </dgm:t>
    </dgm:pt>
    <dgm:pt modelId="{5A26F917-26E7-9244-916C-70A4B591FB73}" type="sibTrans" cxnId="{688B8B0D-E1BB-9043-BAC9-F6F3ACC1D797}">
      <dgm:prSet/>
      <dgm:spPr/>
      <dgm:t>
        <a:bodyPr/>
        <a:lstStyle/>
        <a:p>
          <a:endParaRPr lang="fr-FR"/>
        </a:p>
      </dgm:t>
    </dgm:pt>
    <dgm:pt modelId="{3E7B9686-29F0-F140-B4A0-D34562D1638D}">
      <dgm:prSet phldrT="[Texte]" custT="1"/>
      <dgm:spPr/>
      <dgm:t>
        <a:bodyPr/>
        <a:lstStyle/>
        <a:p>
          <a:r>
            <a:rPr lang="fr-FR" sz="1100" b="1" dirty="0" smtClean="0">
              <a:solidFill>
                <a:srgbClr val="FF0000"/>
              </a:solidFill>
            </a:rPr>
            <a:t>Surqualification</a:t>
          </a:r>
          <a:endParaRPr lang="fr-FR" sz="1100" b="1" dirty="0">
            <a:solidFill>
              <a:srgbClr val="FF0000"/>
            </a:solidFill>
          </a:endParaRPr>
        </a:p>
      </dgm:t>
    </dgm:pt>
    <dgm:pt modelId="{C0D48A15-A50D-A54D-9682-B0E75EF8D3C4}" type="parTrans" cxnId="{6B66716F-9F10-D94D-8B9C-D66D1B45EC8B}">
      <dgm:prSet/>
      <dgm:spPr/>
      <dgm:t>
        <a:bodyPr/>
        <a:lstStyle/>
        <a:p>
          <a:endParaRPr lang="fr-FR" sz="3200"/>
        </a:p>
      </dgm:t>
    </dgm:pt>
    <dgm:pt modelId="{4548393D-3777-D746-B0B8-CDADFF5AE1E2}" type="sibTrans" cxnId="{6B66716F-9F10-D94D-8B9C-D66D1B45EC8B}">
      <dgm:prSet/>
      <dgm:spPr/>
      <dgm:t>
        <a:bodyPr/>
        <a:lstStyle/>
        <a:p>
          <a:endParaRPr lang="fr-FR"/>
        </a:p>
      </dgm:t>
    </dgm:pt>
    <dgm:pt modelId="{3D94763B-9602-A047-8C95-44975AE71F38}">
      <dgm:prSet phldrT="[Texte]" custT="1"/>
      <dgm:spPr/>
      <dgm:t>
        <a:bodyPr/>
        <a:lstStyle/>
        <a:p>
          <a:r>
            <a:rPr lang="fr-FR" sz="1200" dirty="0" smtClean="0"/>
            <a:t>Coût du travail trop élevé</a:t>
          </a:r>
          <a:endParaRPr lang="fr-FR" sz="1200" dirty="0"/>
        </a:p>
      </dgm:t>
    </dgm:pt>
    <dgm:pt modelId="{F3D3B619-7975-7C42-B4C4-8C3A49458069}" type="parTrans" cxnId="{3C9EA545-0159-2B47-913C-441C20044BAE}">
      <dgm:prSet/>
      <dgm:spPr/>
      <dgm:t>
        <a:bodyPr/>
        <a:lstStyle/>
        <a:p>
          <a:endParaRPr lang="fr-FR" sz="3200"/>
        </a:p>
      </dgm:t>
    </dgm:pt>
    <dgm:pt modelId="{26616B78-58D6-D147-B1F9-F9B74753E849}" type="sibTrans" cxnId="{3C9EA545-0159-2B47-913C-441C20044BAE}">
      <dgm:prSet/>
      <dgm:spPr/>
      <dgm:t>
        <a:bodyPr/>
        <a:lstStyle/>
        <a:p>
          <a:endParaRPr lang="fr-FR"/>
        </a:p>
      </dgm:t>
    </dgm:pt>
    <dgm:pt modelId="{4C51FCDF-844E-784A-935A-630F111BA383}">
      <dgm:prSet phldrT="[Texte]" custT="1"/>
      <dgm:spPr/>
      <dgm:t>
        <a:bodyPr/>
        <a:lstStyle/>
        <a:p>
          <a:r>
            <a:rPr lang="fr-FR" sz="1100" b="1" dirty="0" smtClean="0">
              <a:solidFill>
                <a:srgbClr val="FF0000"/>
              </a:solidFill>
            </a:rPr>
            <a:t>Insuffisance de la demande globale</a:t>
          </a:r>
          <a:endParaRPr lang="fr-FR" sz="1100" b="1" dirty="0">
            <a:solidFill>
              <a:srgbClr val="FF0000"/>
            </a:solidFill>
          </a:endParaRPr>
        </a:p>
      </dgm:t>
    </dgm:pt>
    <dgm:pt modelId="{0F37EF9C-5402-B646-8FAE-A5EE0EF488CC}" type="parTrans" cxnId="{7B0F836D-C158-B94C-B046-932EDFC7DAE1}">
      <dgm:prSet/>
      <dgm:spPr/>
      <dgm:t>
        <a:bodyPr/>
        <a:lstStyle/>
        <a:p>
          <a:endParaRPr lang="fr-FR" sz="3200"/>
        </a:p>
      </dgm:t>
    </dgm:pt>
    <dgm:pt modelId="{F1C6430B-88BE-5847-866A-0DFB4B537229}" type="sibTrans" cxnId="{7B0F836D-C158-B94C-B046-932EDFC7DAE1}">
      <dgm:prSet/>
      <dgm:spPr/>
      <dgm:t>
        <a:bodyPr/>
        <a:lstStyle/>
        <a:p>
          <a:endParaRPr lang="fr-FR"/>
        </a:p>
      </dgm:t>
    </dgm:pt>
    <dgm:pt modelId="{0409EC3B-6B40-D74A-BEB8-B08F8F71E9C9}">
      <dgm:prSet phldrT="[Texte]" custT="1"/>
      <dgm:spPr/>
      <dgm:t>
        <a:bodyPr/>
        <a:lstStyle/>
        <a:p>
          <a:r>
            <a:rPr lang="fr-FR" sz="1100" b="1" dirty="0" smtClean="0">
              <a:solidFill>
                <a:srgbClr val="FF0000"/>
              </a:solidFill>
            </a:rPr>
            <a:t>Hausse emplois instables</a:t>
          </a:r>
          <a:endParaRPr lang="fr-FR" sz="1100" b="1" dirty="0">
            <a:solidFill>
              <a:srgbClr val="FF0000"/>
            </a:solidFill>
          </a:endParaRPr>
        </a:p>
      </dgm:t>
    </dgm:pt>
    <dgm:pt modelId="{F6EBDC36-915F-784B-8893-E0745D0DA16D}" type="parTrans" cxnId="{3E60BFA4-FC09-0744-9F78-05BCBBF6D7D9}">
      <dgm:prSet/>
      <dgm:spPr/>
      <dgm:t>
        <a:bodyPr/>
        <a:lstStyle/>
        <a:p>
          <a:endParaRPr lang="fr-FR" sz="3200"/>
        </a:p>
      </dgm:t>
    </dgm:pt>
    <dgm:pt modelId="{235A7F26-BE35-9C49-BD47-7B4CA4EC9E65}" type="sibTrans" cxnId="{3E60BFA4-FC09-0744-9F78-05BCBBF6D7D9}">
      <dgm:prSet/>
      <dgm:spPr/>
      <dgm:t>
        <a:bodyPr/>
        <a:lstStyle/>
        <a:p>
          <a:endParaRPr lang="fr-FR"/>
        </a:p>
      </dgm:t>
    </dgm:pt>
    <dgm:pt modelId="{6AA55012-D746-A24B-8A33-95A563905869}">
      <dgm:prSet custT="1"/>
      <dgm:spPr/>
      <dgm:t>
        <a:bodyPr/>
        <a:lstStyle/>
        <a:p>
          <a:r>
            <a:rPr lang="fr-FR" sz="1100" dirty="0" smtClean="0"/>
            <a:t>Précarité et fragilisation du marché du travail</a:t>
          </a:r>
          <a:endParaRPr lang="fr-FR" sz="1100" dirty="0"/>
        </a:p>
      </dgm:t>
    </dgm:pt>
    <dgm:pt modelId="{63C9191A-C3F3-7D4B-9E00-B26469DC366C}" type="parTrans" cxnId="{AE944A99-0CE8-DD4F-9AF2-43F589ACB5C4}">
      <dgm:prSet/>
      <dgm:spPr/>
      <dgm:t>
        <a:bodyPr/>
        <a:lstStyle/>
        <a:p>
          <a:endParaRPr lang="fr-FR" sz="3200"/>
        </a:p>
      </dgm:t>
    </dgm:pt>
    <dgm:pt modelId="{23745B9D-D5F1-B244-80BB-FCD3078957CF}" type="sibTrans" cxnId="{AE944A99-0CE8-DD4F-9AF2-43F589ACB5C4}">
      <dgm:prSet/>
      <dgm:spPr/>
      <dgm:t>
        <a:bodyPr/>
        <a:lstStyle/>
        <a:p>
          <a:endParaRPr lang="fr-FR"/>
        </a:p>
      </dgm:t>
    </dgm:pt>
    <dgm:pt modelId="{3F0C8E82-CBA3-9947-82E4-AB182F429221}">
      <dgm:prSet custT="1"/>
      <dgm:spPr/>
      <dgm:t>
        <a:bodyPr/>
        <a:lstStyle/>
        <a:p>
          <a:r>
            <a:rPr lang="fr-FR" sz="1100" dirty="0" smtClean="0"/>
            <a:t>Chômage keynésien</a:t>
          </a:r>
          <a:endParaRPr lang="fr-FR" sz="1100" dirty="0"/>
        </a:p>
      </dgm:t>
    </dgm:pt>
    <dgm:pt modelId="{DBF9A63C-0458-334B-866C-07D4EC3B40DF}" type="parTrans" cxnId="{78F1F945-2A56-1A4D-A042-E1E6CC6B90A5}">
      <dgm:prSet/>
      <dgm:spPr/>
      <dgm:t>
        <a:bodyPr/>
        <a:lstStyle/>
        <a:p>
          <a:endParaRPr lang="fr-FR" sz="3200"/>
        </a:p>
      </dgm:t>
    </dgm:pt>
    <dgm:pt modelId="{F999E4ED-D002-CC4C-A8D3-3A0E9BC33444}" type="sibTrans" cxnId="{78F1F945-2A56-1A4D-A042-E1E6CC6B90A5}">
      <dgm:prSet/>
      <dgm:spPr/>
      <dgm:t>
        <a:bodyPr/>
        <a:lstStyle/>
        <a:p>
          <a:endParaRPr lang="fr-FR"/>
        </a:p>
      </dgm:t>
    </dgm:pt>
    <dgm:pt modelId="{B77F9CA5-E473-B048-B123-FB0D63F65ED3}">
      <dgm:prSet custT="1"/>
      <dgm:spPr/>
      <dgm:t>
        <a:bodyPr/>
        <a:lstStyle/>
        <a:p>
          <a:r>
            <a:rPr lang="fr-FR" sz="1100" b="1" dirty="0" smtClean="0">
              <a:solidFill>
                <a:srgbClr val="FF0000"/>
              </a:solidFill>
            </a:rPr>
            <a:t>Chômage classique</a:t>
          </a:r>
          <a:endParaRPr lang="fr-FR" sz="1100" b="1" dirty="0">
            <a:solidFill>
              <a:srgbClr val="FF0000"/>
            </a:solidFill>
          </a:endParaRPr>
        </a:p>
      </dgm:t>
    </dgm:pt>
    <dgm:pt modelId="{93A01BA3-EFB1-BC4C-A068-42649AED0873}" type="parTrans" cxnId="{25054AF4-623E-DB40-A925-5A1B5A98727E}">
      <dgm:prSet/>
      <dgm:spPr/>
      <dgm:t>
        <a:bodyPr/>
        <a:lstStyle/>
        <a:p>
          <a:endParaRPr lang="fr-FR" sz="3200"/>
        </a:p>
      </dgm:t>
    </dgm:pt>
    <dgm:pt modelId="{C0758F73-399E-6842-A4AC-704A594403B3}" type="sibTrans" cxnId="{25054AF4-623E-DB40-A925-5A1B5A98727E}">
      <dgm:prSet/>
      <dgm:spPr/>
      <dgm:t>
        <a:bodyPr/>
        <a:lstStyle/>
        <a:p>
          <a:endParaRPr lang="fr-FR"/>
        </a:p>
      </dgm:t>
    </dgm:pt>
    <dgm:pt modelId="{3141ACB8-41E6-D140-9973-4865BB073D6C}">
      <dgm:prSet custT="1"/>
      <dgm:spPr/>
      <dgm:t>
        <a:bodyPr/>
        <a:lstStyle/>
        <a:p>
          <a:r>
            <a:rPr lang="fr-FR" sz="2000" b="1" dirty="0" smtClean="0"/>
            <a:t>Recherche de solutions</a:t>
          </a:r>
          <a:endParaRPr lang="fr-FR" sz="2000" b="1" dirty="0"/>
        </a:p>
      </dgm:t>
    </dgm:pt>
    <dgm:pt modelId="{5FA076FA-A6A8-8042-9F66-6276BF3FEAB8}" type="parTrans" cxnId="{5476795F-A5B6-8C4F-9E39-F1EA833CD022}">
      <dgm:prSet/>
      <dgm:spPr/>
      <dgm:t>
        <a:bodyPr/>
        <a:lstStyle/>
        <a:p>
          <a:endParaRPr lang="fr-FR" sz="3200"/>
        </a:p>
      </dgm:t>
    </dgm:pt>
    <dgm:pt modelId="{4B311676-9853-D646-90D5-7C0675275572}" type="sibTrans" cxnId="{5476795F-A5B6-8C4F-9E39-F1EA833CD022}">
      <dgm:prSet/>
      <dgm:spPr/>
      <dgm:t>
        <a:bodyPr/>
        <a:lstStyle/>
        <a:p>
          <a:endParaRPr lang="fr-FR"/>
        </a:p>
      </dgm:t>
    </dgm:pt>
    <dgm:pt modelId="{FAA5C38A-611B-9D41-AA7D-BED90FDF628A}">
      <dgm:prSet custT="1"/>
      <dgm:spPr/>
      <dgm:t>
        <a:bodyPr/>
        <a:lstStyle/>
        <a:p>
          <a:r>
            <a:rPr lang="fr-FR" sz="1100" dirty="0" smtClean="0"/>
            <a:t>Politiques d’inspiration </a:t>
          </a:r>
          <a:r>
            <a:rPr lang="fr-FR" sz="1100" b="1" dirty="0" smtClean="0">
              <a:solidFill>
                <a:srgbClr val="FF0000"/>
              </a:solidFill>
            </a:rPr>
            <a:t>libérale</a:t>
          </a:r>
          <a:endParaRPr lang="fr-FR" sz="1100" b="1" dirty="0">
            <a:solidFill>
              <a:srgbClr val="FF0000"/>
            </a:solidFill>
          </a:endParaRPr>
        </a:p>
      </dgm:t>
    </dgm:pt>
    <dgm:pt modelId="{93EB57B2-9D7D-284A-B976-4B2077A8FD57}" type="parTrans" cxnId="{48AAAFBA-81EA-E647-B235-DF52FB3E0731}">
      <dgm:prSet/>
      <dgm:spPr/>
      <dgm:t>
        <a:bodyPr/>
        <a:lstStyle/>
        <a:p>
          <a:endParaRPr lang="fr-FR" sz="3200"/>
        </a:p>
      </dgm:t>
    </dgm:pt>
    <dgm:pt modelId="{5B31C18A-E0A5-C243-94DF-17088C41BA0A}" type="sibTrans" cxnId="{48AAAFBA-81EA-E647-B235-DF52FB3E0731}">
      <dgm:prSet/>
      <dgm:spPr/>
      <dgm:t>
        <a:bodyPr/>
        <a:lstStyle/>
        <a:p>
          <a:endParaRPr lang="fr-FR"/>
        </a:p>
      </dgm:t>
    </dgm:pt>
    <dgm:pt modelId="{0C0CF072-5855-1745-94A9-70892CF78F72}">
      <dgm:prSet custT="1"/>
      <dgm:spPr/>
      <dgm:t>
        <a:bodyPr/>
        <a:lstStyle/>
        <a:p>
          <a:r>
            <a:rPr lang="fr-FR" sz="1100" dirty="0" smtClean="0"/>
            <a:t>Politique d’inspiration </a:t>
          </a:r>
          <a:r>
            <a:rPr lang="fr-FR" sz="1100" b="1" dirty="0" smtClean="0">
              <a:solidFill>
                <a:srgbClr val="FF0000"/>
              </a:solidFill>
            </a:rPr>
            <a:t>keynésienne</a:t>
          </a:r>
          <a:endParaRPr lang="fr-FR" sz="1100" b="1" dirty="0">
            <a:solidFill>
              <a:srgbClr val="FF0000"/>
            </a:solidFill>
          </a:endParaRPr>
        </a:p>
      </dgm:t>
    </dgm:pt>
    <dgm:pt modelId="{7239549F-BBFA-1443-82BD-31528341B101}" type="parTrans" cxnId="{2AFB29C3-F3A4-E74F-916D-F7CDBF42202E}">
      <dgm:prSet/>
      <dgm:spPr/>
      <dgm:t>
        <a:bodyPr/>
        <a:lstStyle/>
        <a:p>
          <a:endParaRPr lang="fr-FR" sz="3200"/>
        </a:p>
      </dgm:t>
    </dgm:pt>
    <dgm:pt modelId="{F32F76BE-1C7E-D444-8A10-0B9193D9AA98}" type="sibTrans" cxnId="{2AFB29C3-F3A4-E74F-916D-F7CDBF42202E}">
      <dgm:prSet/>
      <dgm:spPr/>
      <dgm:t>
        <a:bodyPr/>
        <a:lstStyle/>
        <a:p>
          <a:endParaRPr lang="fr-FR"/>
        </a:p>
      </dgm:t>
    </dgm:pt>
    <dgm:pt modelId="{C88FB9A5-BF4C-804D-ACF3-544726273A56}">
      <dgm:prSet custT="1"/>
      <dgm:spPr/>
      <dgm:t>
        <a:bodyPr/>
        <a:lstStyle/>
        <a:p>
          <a:r>
            <a:rPr lang="fr-FR" sz="1100" dirty="0" smtClean="0"/>
            <a:t>Politiques de </a:t>
          </a:r>
          <a:r>
            <a:rPr lang="fr-FR" sz="1100" b="1" dirty="0" err="1" smtClean="0">
              <a:solidFill>
                <a:srgbClr val="FF0000"/>
              </a:solidFill>
            </a:rPr>
            <a:t>flexisécurité</a:t>
          </a:r>
          <a:endParaRPr lang="fr-FR" sz="1100" b="1" dirty="0">
            <a:solidFill>
              <a:srgbClr val="FF0000"/>
            </a:solidFill>
          </a:endParaRPr>
        </a:p>
      </dgm:t>
    </dgm:pt>
    <dgm:pt modelId="{F19CFB07-1239-2B41-B8D7-90D46887A1A9}" type="parTrans" cxnId="{D14548C4-D469-7A42-8E84-8B9B3E53C52A}">
      <dgm:prSet/>
      <dgm:spPr/>
      <dgm:t>
        <a:bodyPr/>
        <a:lstStyle/>
        <a:p>
          <a:endParaRPr lang="fr-FR" sz="3200"/>
        </a:p>
      </dgm:t>
    </dgm:pt>
    <dgm:pt modelId="{206DB870-6188-E348-94E9-B155C576190D}" type="sibTrans" cxnId="{D14548C4-D469-7A42-8E84-8B9B3E53C52A}">
      <dgm:prSet/>
      <dgm:spPr/>
      <dgm:t>
        <a:bodyPr/>
        <a:lstStyle/>
        <a:p>
          <a:endParaRPr lang="fr-FR"/>
        </a:p>
      </dgm:t>
    </dgm:pt>
    <dgm:pt modelId="{D8B993AF-D983-B549-AB0F-B586E5D23366}">
      <dgm:prSet custT="1"/>
      <dgm:spPr/>
      <dgm:t>
        <a:bodyPr/>
        <a:lstStyle/>
        <a:p>
          <a:r>
            <a:rPr lang="fr-FR" sz="1100" dirty="0" smtClean="0"/>
            <a:t>Politiques </a:t>
          </a:r>
          <a:r>
            <a:rPr lang="fr-FR" sz="1100" b="1" dirty="0" smtClean="0">
              <a:solidFill>
                <a:srgbClr val="FF0000"/>
              </a:solidFill>
            </a:rPr>
            <a:t>actives</a:t>
          </a:r>
          <a:r>
            <a:rPr lang="fr-FR" sz="1100" dirty="0" smtClean="0">
              <a:solidFill>
                <a:srgbClr val="FF0000"/>
              </a:solidFill>
            </a:rPr>
            <a:t> </a:t>
          </a:r>
          <a:r>
            <a:rPr lang="fr-FR" sz="1100" dirty="0" smtClean="0"/>
            <a:t>de formation et d’insertion professionnelle</a:t>
          </a:r>
          <a:endParaRPr lang="fr-FR" sz="1100" dirty="0"/>
        </a:p>
      </dgm:t>
    </dgm:pt>
    <dgm:pt modelId="{E00B40C5-388A-424F-87B9-E74818BE1CE1}" type="parTrans" cxnId="{9B57D8CD-CF12-3F4A-BF5A-9BAA988B970A}">
      <dgm:prSet/>
      <dgm:spPr/>
      <dgm:t>
        <a:bodyPr/>
        <a:lstStyle/>
        <a:p>
          <a:endParaRPr lang="fr-FR" sz="3200"/>
        </a:p>
      </dgm:t>
    </dgm:pt>
    <dgm:pt modelId="{EC06EED7-BE0D-0045-A48D-EB64021FA41C}" type="sibTrans" cxnId="{9B57D8CD-CF12-3F4A-BF5A-9BAA988B970A}">
      <dgm:prSet/>
      <dgm:spPr/>
      <dgm:t>
        <a:bodyPr/>
        <a:lstStyle/>
        <a:p>
          <a:endParaRPr lang="fr-FR"/>
        </a:p>
      </dgm:t>
    </dgm:pt>
    <dgm:pt modelId="{A3772020-7D1A-B747-B869-0E015EF0C95B}">
      <dgm:prSet custT="1"/>
      <dgm:spPr/>
      <dgm:t>
        <a:bodyPr/>
        <a:lstStyle/>
        <a:p>
          <a:r>
            <a:rPr lang="fr-FR" sz="1100" dirty="0" smtClean="0"/>
            <a:t>Politiques </a:t>
          </a:r>
          <a:r>
            <a:rPr lang="fr-FR" sz="1100" b="1" dirty="0" smtClean="0">
              <a:solidFill>
                <a:srgbClr val="FF0000"/>
              </a:solidFill>
            </a:rPr>
            <a:t>passives</a:t>
          </a:r>
          <a:r>
            <a:rPr lang="fr-FR" sz="1100" dirty="0" smtClean="0"/>
            <a:t> d’indemnisation des actifs inoccupés et de réduction des actifs occupés</a:t>
          </a:r>
          <a:endParaRPr lang="fr-FR" sz="1100" dirty="0"/>
        </a:p>
      </dgm:t>
    </dgm:pt>
    <dgm:pt modelId="{B1703F1D-000B-8B48-BD44-F04CCFCDEEE5}" type="parTrans" cxnId="{8CD10B96-8485-3444-865F-B12771618CC3}">
      <dgm:prSet/>
      <dgm:spPr/>
      <dgm:t>
        <a:bodyPr/>
        <a:lstStyle/>
        <a:p>
          <a:endParaRPr lang="fr-FR" sz="3200"/>
        </a:p>
      </dgm:t>
    </dgm:pt>
    <dgm:pt modelId="{3E6FDAA6-8E7E-2C44-A35F-DA10B6700273}" type="sibTrans" cxnId="{8CD10B96-8485-3444-865F-B12771618CC3}">
      <dgm:prSet/>
      <dgm:spPr/>
      <dgm:t>
        <a:bodyPr/>
        <a:lstStyle/>
        <a:p>
          <a:endParaRPr lang="fr-FR"/>
        </a:p>
      </dgm:t>
    </dgm:pt>
    <dgm:pt modelId="{82B4A158-97B3-9545-9D69-CE7762885AA6}">
      <dgm:prSet custT="1"/>
      <dgm:spPr/>
      <dgm:t>
        <a:bodyPr/>
        <a:lstStyle/>
        <a:p>
          <a:r>
            <a:rPr lang="fr-FR" sz="1100" dirty="0" smtClean="0"/>
            <a:t>Politiques </a:t>
          </a:r>
          <a:r>
            <a:rPr lang="fr-FR" sz="1100" b="1" dirty="0" smtClean="0">
              <a:solidFill>
                <a:srgbClr val="FF0000"/>
              </a:solidFill>
            </a:rPr>
            <a:t>structurelles</a:t>
          </a:r>
          <a:r>
            <a:rPr lang="fr-FR" sz="1100" dirty="0" smtClean="0"/>
            <a:t> d’allègement du coût du travail et de la flexibilité</a:t>
          </a:r>
          <a:endParaRPr lang="fr-FR" sz="1100" dirty="0"/>
        </a:p>
      </dgm:t>
    </dgm:pt>
    <dgm:pt modelId="{97471D2C-8055-424D-BD63-966A09932B1A}" type="parTrans" cxnId="{A8D0842D-5885-BD4E-902A-61EC57C3D8DB}">
      <dgm:prSet/>
      <dgm:spPr/>
      <dgm:t>
        <a:bodyPr/>
        <a:lstStyle/>
        <a:p>
          <a:endParaRPr lang="fr-FR" sz="3200"/>
        </a:p>
      </dgm:t>
    </dgm:pt>
    <dgm:pt modelId="{330B9A82-AA7B-634A-A15E-E994294AF145}" type="sibTrans" cxnId="{A8D0842D-5885-BD4E-902A-61EC57C3D8DB}">
      <dgm:prSet/>
      <dgm:spPr/>
      <dgm:t>
        <a:bodyPr/>
        <a:lstStyle/>
        <a:p>
          <a:endParaRPr lang="fr-FR"/>
        </a:p>
      </dgm:t>
    </dgm:pt>
    <dgm:pt modelId="{4A8767D9-B4D4-2144-9990-8847CBC3E981}">
      <dgm:prSet custT="1"/>
      <dgm:spPr/>
      <dgm:t>
        <a:bodyPr/>
        <a:lstStyle/>
        <a:p>
          <a:r>
            <a:rPr lang="fr-FR" sz="1100" dirty="0" smtClean="0"/>
            <a:t>Politiques </a:t>
          </a:r>
          <a:r>
            <a:rPr lang="fr-FR" sz="1100" b="1" dirty="0" smtClean="0">
              <a:solidFill>
                <a:srgbClr val="FF0000"/>
              </a:solidFill>
            </a:rPr>
            <a:t>macroéconomiques</a:t>
          </a:r>
          <a:r>
            <a:rPr lang="fr-FR" sz="1100" dirty="0" smtClean="0"/>
            <a:t> de soutien de la demande globale</a:t>
          </a:r>
          <a:endParaRPr lang="fr-FR" sz="1100" dirty="0"/>
        </a:p>
      </dgm:t>
    </dgm:pt>
    <dgm:pt modelId="{4083BD2D-215B-1E43-A863-393489F71D5C}" type="parTrans" cxnId="{80341768-EE56-204A-89A3-B3B18C234886}">
      <dgm:prSet/>
      <dgm:spPr/>
      <dgm:t>
        <a:bodyPr/>
        <a:lstStyle/>
        <a:p>
          <a:endParaRPr lang="fr-FR" sz="3200"/>
        </a:p>
      </dgm:t>
    </dgm:pt>
    <dgm:pt modelId="{FDCE6B4C-38B3-254A-B20D-5FB1481B0FBD}" type="sibTrans" cxnId="{80341768-EE56-204A-89A3-B3B18C234886}">
      <dgm:prSet/>
      <dgm:spPr/>
      <dgm:t>
        <a:bodyPr/>
        <a:lstStyle/>
        <a:p>
          <a:endParaRPr lang="fr-FR"/>
        </a:p>
      </dgm:t>
    </dgm:pt>
    <dgm:pt modelId="{37769948-F95F-0648-BA21-2A1F8DC4FDE6}" type="pres">
      <dgm:prSet presAssocID="{60DA3AB6-8332-374A-8AB0-F1AFF475B0D8}" presName="hierChild1" presStyleCnt="0">
        <dgm:presLayoutVars>
          <dgm:chPref val="1"/>
          <dgm:dir/>
          <dgm:animOne val="branch"/>
          <dgm:animLvl val="lvl"/>
          <dgm:resizeHandles/>
        </dgm:presLayoutVars>
      </dgm:prSet>
      <dgm:spPr/>
      <dgm:t>
        <a:bodyPr/>
        <a:lstStyle/>
        <a:p>
          <a:endParaRPr lang="fr-FR"/>
        </a:p>
      </dgm:t>
    </dgm:pt>
    <dgm:pt modelId="{74A2E57F-9641-444C-A825-B7F566DD973D}" type="pres">
      <dgm:prSet presAssocID="{1E4CC9E6-01CF-CC46-8B64-3F942AF87DBA}" presName="hierRoot1" presStyleCnt="0"/>
      <dgm:spPr/>
    </dgm:pt>
    <dgm:pt modelId="{4A4CFE65-9986-F440-8A64-9B9219079518}" type="pres">
      <dgm:prSet presAssocID="{1E4CC9E6-01CF-CC46-8B64-3F942AF87DBA}" presName="composite" presStyleCnt="0"/>
      <dgm:spPr/>
    </dgm:pt>
    <dgm:pt modelId="{0D851FED-84A1-224C-8689-4E52313B7AAB}" type="pres">
      <dgm:prSet presAssocID="{1E4CC9E6-01CF-CC46-8B64-3F942AF87DBA}" presName="background" presStyleLbl="node0" presStyleIdx="0" presStyleCnt="1"/>
      <dgm:spPr/>
    </dgm:pt>
    <dgm:pt modelId="{F6850681-9799-E746-A386-21481704BC11}" type="pres">
      <dgm:prSet presAssocID="{1E4CC9E6-01CF-CC46-8B64-3F942AF87DBA}" presName="text" presStyleLbl="fgAcc0" presStyleIdx="0" presStyleCnt="1" custScaleX="1985661" custScaleY="552401" custLinFactX="188249" custLinFactY="-500000" custLinFactNeighborX="200000" custLinFactNeighborY="-592552">
        <dgm:presLayoutVars>
          <dgm:chPref val="3"/>
        </dgm:presLayoutVars>
      </dgm:prSet>
      <dgm:spPr/>
      <dgm:t>
        <a:bodyPr/>
        <a:lstStyle/>
        <a:p>
          <a:endParaRPr lang="fr-FR"/>
        </a:p>
      </dgm:t>
    </dgm:pt>
    <dgm:pt modelId="{DF6E7EC8-2395-1645-828A-436E9606EC8E}" type="pres">
      <dgm:prSet presAssocID="{1E4CC9E6-01CF-CC46-8B64-3F942AF87DBA}" presName="hierChild2" presStyleCnt="0"/>
      <dgm:spPr/>
    </dgm:pt>
    <dgm:pt modelId="{BE8D5A8A-DBB6-9E42-94CC-08E7362E75C4}" type="pres">
      <dgm:prSet presAssocID="{F3D3B619-7975-7C42-B4C4-8C3A49458069}" presName="Name10" presStyleLbl="parChTrans1D2" presStyleIdx="0" presStyleCnt="4"/>
      <dgm:spPr/>
      <dgm:t>
        <a:bodyPr/>
        <a:lstStyle/>
        <a:p>
          <a:endParaRPr lang="fr-FR"/>
        </a:p>
      </dgm:t>
    </dgm:pt>
    <dgm:pt modelId="{7E1372C7-DF89-6B48-ACA1-3722EB31B801}" type="pres">
      <dgm:prSet presAssocID="{3D94763B-9602-A047-8C95-44975AE71F38}" presName="hierRoot2" presStyleCnt="0"/>
      <dgm:spPr/>
    </dgm:pt>
    <dgm:pt modelId="{295B7F7F-0067-6647-B201-C897B554806A}" type="pres">
      <dgm:prSet presAssocID="{3D94763B-9602-A047-8C95-44975AE71F38}" presName="composite2" presStyleCnt="0"/>
      <dgm:spPr/>
    </dgm:pt>
    <dgm:pt modelId="{8C6154E9-6586-8040-A3AF-A1B6F0B751E1}" type="pres">
      <dgm:prSet presAssocID="{3D94763B-9602-A047-8C95-44975AE71F38}" presName="background2" presStyleLbl="node2" presStyleIdx="0" presStyleCnt="4"/>
      <dgm:spPr/>
    </dgm:pt>
    <dgm:pt modelId="{BE535D5B-476B-9E44-9A4F-AEFA0521132C}" type="pres">
      <dgm:prSet presAssocID="{3D94763B-9602-A047-8C95-44975AE71F38}" presName="text2" presStyleLbl="fgAcc2" presStyleIdx="0" presStyleCnt="4" custScaleX="960181" custScaleY="591342" custLinFactY="-300000" custLinFactNeighborX="-15030" custLinFactNeighborY="-391755">
        <dgm:presLayoutVars>
          <dgm:chPref val="3"/>
        </dgm:presLayoutVars>
      </dgm:prSet>
      <dgm:spPr/>
      <dgm:t>
        <a:bodyPr/>
        <a:lstStyle/>
        <a:p>
          <a:endParaRPr lang="fr-FR"/>
        </a:p>
      </dgm:t>
    </dgm:pt>
    <dgm:pt modelId="{91FB3E70-040D-4247-B7A1-FF99F5EA6BC3}" type="pres">
      <dgm:prSet presAssocID="{3D94763B-9602-A047-8C95-44975AE71F38}" presName="hierChild3" presStyleCnt="0"/>
      <dgm:spPr/>
    </dgm:pt>
    <dgm:pt modelId="{642279C8-EC72-6343-9A3E-08DF0668C7C9}" type="pres">
      <dgm:prSet presAssocID="{93A01BA3-EFB1-BC4C-A068-42649AED0873}" presName="Name17" presStyleLbl="parChTrans1D3" presStyleIdx="0" presStyleCnt="4"/>
      <dgm:spPr/>
      <dgm:t>
        <a:bodyPr/>
        <a:lstStyle/>
        <a:p>
          <a:endParaRPr lang="fr-FR"/>
        </a:p>
      </dgm:t>
    </dgm:pt>
    <dgm:pt modelId="{084E1C2C-157A-C941-8CF1-291C95F16A76}" type="pres">
      <dgm:prSet presAssocID="{B77F9CA5-E473-B048-B123-FB0D63F65ED3}" presName="hierRoot3" presStyleCnt="0"/>
      <dgm:spPr/>
    </dgm:pt>
    <dgm:pt modelId="{7BAA6227-3A2F-BD45-8501-06A1ECFABD29}" type="pres">
      <dgm:prSet presAssocID="{B77F9CA5-E473-B048-B123-FB0D63F65ED3}" presName="composite3" presStyleCnt="0"/>
      <dgm:spPr/>
    </dgm:pt>
    <dgm:pt modelId="{309AB145-0E29-5845-B93D-F7D74745E5DB}" type="pres">
      <dgm:prSet presAssocID="{B77F9CA5-E473-B048-B123-FB0D63F65ED3}" presName="background3" presStyleLbl="node3" presStyleIdx="0" presStyleCnt="4"/>
      <dgm:spPr/>
    </dgm:pt>
    <dgm:pt modelId="{2EF3F7C5-54B8-E04E-85AB-4115CCAFC612}" type="pres">
      <dgm:prSet presAssocID="{B77F9CA5-E473-B048-B123-FB0D63F65ED3}" presName="text3" presStyleLbl="fgAcc3" presStyleIdx="0" presStyleCnt="4" custScaleX="754766" custScaleY="776413" custLinFactY="-56112" custLinFactNeighborX="36764" custLinFactNeighborY="-100000">
        <dgm:presLayoutVars>
          <dgm:chPref val="3"/>
        </dgm:presLayoutVars>
      </dgm:prSet>
      <dgm:spPr/>
      <dgm:t>
        <a:bodyPr/>
        <a:lstStyle/>
        <a:p>
          <a:endParaRPr lang="fr-FR"/>
        </a:p>
      </dgm:t>
    </dgm:pt>
    <dgm:pt modelId="{3E713772-C38D-0241-9F22-1F3520D07E53}" type="pres">
      <dgm:prSet presAssocID="{B77F9CA5-E473-B048-B123-FB0D63F65ED3}" presName="hierChild4" presStyleCnt="0"/>
      <dgm:spPr/>
    </dgm:pt>
    <dgm:pt modelId="{983B4948-C2B6-934C-B176-84FCFD803F01}" type="pres">
      <dgm:prSet presAssocID="{0F37EF9C-5402-B646-8FAE-A5EE0EF488CC}" presName="Name10" presStyleLbl="parChTrans1D2" presStyleIdx="1" presStyleCnt="4"/>
      <dgm:spPr/>
      <dgm:t>
        <a:bodyPr/>
        <a:lstStyle/>
        <a:p>
          <a:endParaRPr lang="fr-FR"/>
        </a:p>
      </dgm:t>
    </dgm:pt>
    <dgm:pt modelId="{D0766F8A-FC5F-BC4D-BB2D-A6345DAD3A58}" type="pres">
      <dgm:prSet presAssocID="{4C51FCDF-844E-784A-935A-630F111BA383}" presName="hierRoot2" presStyleCnt="0"/>
      <dgm:spPr/>
    </dgm:pt>
    <dgm:pt modelId="{E1B3CDF1-DEA8-8240-9C60-030DAF03792F}" type="pres">
      <dgm:prSet presAssocID="{4C51FCDF-844E-784A-935A-630F111BA383}" presName="composite2" presStyleCnt="0"/>
      <dgm:spPr/>
    </dgm:pt>
    <dgm:pt modelId="{B70161C8-7139-144B-A85F-EF28DDF7D85B}" type="pres">
      <dgm:prSet presAssocID="{4C51FCDF-844E-784A-935A-630F111BA383}" presName="background2" presStyleLbl="node2" presStyleIdx="1" presStyleCnt="4"/>
      <dgm:spPr/>
    </dgm:pt>
    <dgm:pt modelId="{02163D67-E745-B04D-B13E-19CF18347669}" type="pres">
      <dgm:prSet presAssocID="{4C51FCDF-844E-784A-935A-630F111BA383}" presName="text2" presStyleLbl="fgAcc2" presStyleIdx="1" presStyleCnt="4" custScaleX="1182079" custScaleY="537656" custLinFactY="-300000" custLinFactNeighborX="80761" custLinFactNeighborY="-384887">
        <dgm:presLayoutVars>
          <dgm:chPref val="3"/>
        </dgm:presLayoutVars>
      </dgm:prSet>
      <dgm:spPr/>
      <dgm:t>
        <a:bodyPr/>
        <a:lstStyle/>
        <a:p>
          <a:endParaRPr lang="fr-FR"/>
        </a:p>
      </dgm:t>
    </dgm:pt>
    <dgm:pt modelId="{39E6BA6C-01DB-1442-92EC-8919028974A1}" type="pres">
      <dgm:prSet presAssocID="{4C51FCDF-844E-784A-935A-630F111BA383}" presName="hierChild3" presStyleCnt="0"/>
      <dgm:spPr/>
    </dgm:pt>
    <dgm:pt modelId="{13DB57FA-706D-B942-A8DE-E4E23F5530AD}" type="pres">
      <dgm:prSet presAssocID="{DBF9A63C-0458-334B-866C-07D4EC3B40DF}" presName="Name17" presStyleLbl="parChTrans1D3" presStyleIdx="1" presStyleCnt="4"/>
      <dgm:spPr/>
      <dgm:t>
        <a:bodyPr/>
        <a:lstStyle/>
        <a:p>
          <a:endParaRPr lang="fr-FR"/>
        </a:p>
      </dgm:t>
    </dgm:pt>
    <dgm:pt modelId="{BCC1B183-4B30-514A-BB11-A41AAF2A176D}" type="pres">
      <dgm:prSet presAssocID="{3F0C8E82-CBA3-9947-82E4-AB182F429221}" presName="hierRoot3" presStyleCnt="0"/>
      <dgm:spPr/>
    </dgm:pt>
    <dgm:pt modelId="{CA1A2CCD-8DF6-DC48-8528-145EF00DB4BF}" type="pres">
      <dgm:prSet presAssocID="{3F0C8E82-CBA3-9947-82E4-AB182F429221}" presName="composite3" presStyleCnt="0"/>
      <dgm:spPr/>
    </dgm:pt>
    <dgm:pt modelId="{8E1C3696-F26E-EA43-B24A-8272A2AF5BF3}" type="pres">
      <dgm:prSet presAssocID="{3F0C8E82-CBA3-9947-82E4-AB182F429221}" presName="background3" presStyleLbl="node3" presStyleIdx="1" presStyleCnt="4"/>
      <dgm:spPr/>
    </dgm:pt>
    <dgm:pt modelId="{667A61DB-1AEC-394A-8734-20B71AE0F82D}" type="pres">
      <dgm:prSet presAssocID="{3F0C8E82-CBA3-9947-82E4-AB182F429221}" presName="text3" presStyleLbl="fgAcc3" presStyleIdx="1" presStyleCnt="4" custScaleX="721512" custScaleY="687265" custLinFactX="2754" custLinFactY="-19266" custLinFactNeighborX="100000" custLinFactNeighborY="-100000">
        <dgm:presLayoutVars>
          <dgm:chPref val="3"/>
        </dgm:presLayoutVars>
      </dgm:prSet>
      <dgm:spPr/>
      <dgm:t>
        <a:bodyPr/>
        <a:lstStyle/>
        <a:p>
          <a:endParaRPr lang="fr-FR"/>
        </a:p>
      </dgm:t>
    </dgm:pt>
    <dgm:pt modelId="{14B2300B-7B8E-6E46-A719-BBD9A92FAB07}" type="pres">
      <dgm:prSet presAssocID="{3F0C8E82-CBA3-9947-82E4-AB182F429221}" presName="hierChild4" presStyleCnt="0"/>
      <dgm:spPr/>
    </dgm:pt>
    <dgm:pt modelId="{2B98748A-2ABD-364A-A9E7-9AAFE3007303}" type="pres">
      <dgm:prSet presAssocID="{F6EBDC36-915F-784B-8893-E0745D0DA16D}" presName="Name10" presStyleLbl="parChTrans1D2" presStyleIdx="2" presStyleCnt="4"/>
      <dgm:spPr/>
      <dgm:t>
        <a:bodyPr/>
        <a:lstStyle/>
        <a:p>
          <a:endParaRPr lang="fr-FR"/>
        </a:p>
      </dgm:t>
    </dgm:pt>
    <dgm:pt modelId="{0F3D7D50-2EAC-224C-8985-48DC8C0D5E92}" type="pres">
      <dgm:prSet presAssocID="{0409EC3B-6B40-D74A-BEB8-B08F8F71E9C9}" presName="hierRoot2" presStyleCnt="0"/>
      <dgm:spPr/>
    </dgm:pt>
    <dgm:pt modelId="{7FDCE4CE-07D7-D144-89C5-59DCBD9DC72F}" type="pres">
      <dgm:prSet presAssocID="{0409EC3B-6B40-D74A-BEB8-B08F8F71E9C9}" presName="composite2" presStyleCnt="0"/>
      <dgm:spPr/>
    </dgm:pt>
    <dgm:pt modelId="{9AAD2E48-CCC1-2740-8BE4-ABF3129F8AD3}" type="pres">
      <dgm:prSet presAssocID="{0409EC3B-6B40-D74A-BEB8-B08F8F71E9C9}" presName="background2" presStyleLbl="node2" presStyleIdx="2" presStyleCnt="4"/>
      <dgm:spPr/>
    </dgm:pt>
    <dgm:pt modelId="{2372143F-98A3-844C-9A29-225E737F0404}" type="pres">
      <dgm:prSet presAssocID="{0409EC3B-6B40-D74A-BEB8-B08F8F71E9C9}" presName="text2" presStyleLbl="fgAcc2" presStyleIdx="2" presStyleCnt="4" custScaleX="1172025" custScaleY="666564" custLinFactX="100000" custLinFactY="-313833" custLinFactNeighborX="148287" custLinFactNeighborY="-400000">
        <dgm:presLayoutVars>
          <dgm:chPref val="3"/>
        </dgm:presLayoutVars>
      </dgm:prSet>
      <dgm:spPr/>
      <dgm:t>
        <a:bodyPr/>
        <a:lstStyle/>
        <a:p>
          <a:endParaRPr lang="fr-FR"/>
        </a:p>
      </dgm:t>
    </dgm:pt>
    <dgm:pt modelId="{B7BC9D16-26DA-D04C-8FAC-8F056CF84950}" type="pres">
      <dgm:prSet presAssocID="{0409EC3B-6B40-D74A-BEB8-B08F8F71E9C9}" presName="hierChild3" presStyleCnt="0"/>
      <dgm:spPr/>
    </dgm:pt>
    <dgm:pt modelId="{0732668D-9734-1E47-9EF4-771EC22FA11B}" type="pres">
      <dgm:prSet presAssocID="{63C9191A-C3F3-7D4B-9E00-B26469DC366C}" presName="Name17" presStyleLbl="parChTrans1D3" presStyleIdx="2" presStyleCnt="4"/>
      <dgm:spPr/>
      <dgm:t>
        <a:bodyPr/>
        <a:lstStyle/>
        <a:p>
          <a:endParaRPr lang="fr-FR"/>
        </a:p>
      </dgm:t>
    </dgm:pt>
    <dgm:pt modelId="{16C47837-3760-504C-B939-F4F5D9B14DB3}" type="pres">
      <dgm:prSet presAssocID="{6AA55012-D746-A24B-8A33-95A563905869}" presName="hierRoot3" presStyleCnt="0"/>
      <dgm:spPr/>
    </dgm:pt>
    <dgm:pt modelId="{CADC264F-8D3B-2741-9AF5-914E35FC37F5}" type="pres">
      <dgm:prSet presAssocID="{6AA55012-D746-A24B-8A33-95A563905869}" presName="composite3" presStyleCnt="0"/>
      <dgm:spPr/>
    </dgm:pt>
    <dgm:pt modelId="{7C215503-D3B8-164F-AF6B-4BC53AC95F09}" type="pres">
      <dgm:prSet presAssocID="{6AA55012-D746-A24B-8A33-95A563905869}" presName="background3" presStyleLbl="node3" presStyleIdx="2" presStyleCnt="4"/>
      <dgm:spPr/>
    </dgm:pt>
    <dgm:pt modelId="{3829B76F-DCB4-3F41-8847-2A9A1D8A816A}" type="pres">
      <dgm:prSet presAssocID="{6AA55012-D746-A24B-8A33-95A563905869}" presName="text3" presStyleLbl="fgAcc3" presStyleIdx="2" presStyleCnt="4" custScaleX="1297894" custScaleY="617463" custLinFactX="198175" custLinFactY="-6204" custLinFactNeighborX="200000" custLinFactNeighborY="-100000">
        <dgm:presLayoutVars>
          <dgm:chPref val="3"/>
        </dgm:presLayoutVars>
      </dgm:prSet>
      <dgm:spPr/>
      <dgm:t>
        <a:bodyPr/>
        <a:lstStyle/>
        <a:p>
          <a:endParaRPr lang="fr-FR"/>
        </a:p>
      </dgm:t>
    </dgm:pt>
    <dgm:pt modelId="{6575E673-8099-824F-B8AB-373E0A5169B8}" type="pres">
      <dgm:prSet presAssocID="{6AA55012-D746-A24B-8A33-95A563905869}" presName="hierChild4" presStyleCnt="0"/>
      <dgm:spPr/>
    </dgm:pt>
    <dgm:pt modelId="{1169766A-E119-3746-93FF-BA1794C70942}" type="pres">
      <dgm:prSet presAssocID="{8532EC69-9ACE-8945-B68D-71F86901EF1B}" presName="Name10" presStyleLbl="parChTrans1D2" presStyleIdx="3" presStyleCnt="4"/>
      <dgm:spPr/>
      <dgm:t>
        <a:bodyPr/>
        <a:lstStyle/>
        <a:p>
          <a:endParaRPr lang="fr-FR"/>
        </a:p>
      </dgm:t>
    </dgm:pt>
    <dgm:pt modelId="{8DA9FCC7-E755-EE46-811E-406703D4754B}" type="pres">
      <dgm:prSet presAssocID="{24BAAB9E-19E7-3B44-9A56-7A14AD2CBCBB}" presName="hierRoot2" presStyleCnt="0"/>
      <dgm:spPr/>
    </dgm:pt>
    <dgm:pt modelId="{2692E60C-7A46-AA47-97FC-D000A77A3056}" type="pres">
      <dgm:prSet presAssocID="{24BAAB9E-19E7-3B44-9A56-7A14AD2CBCBB}" presName="composite2" presStyleCnt="0"/>
      <dgm:spPr/>
    </dgm:pt>
    <dgm:pt modelId="{31B03918-1982-7344-8F2B-F0479C6FF66D}" type="pres">
      <dgm:prSet presAssocID="{24BAAB9E-19E7-3B44-9A56-7A14AD2CBCBB}" presName="background2" presStyleLbl="node2" presStyleIdx="3" presStyleCnt="4"/>
      <dgm:spPr/>
    </dgm:pt>
    <dgm:pt modelId="{D1F185A4-AFDC-444F-B4DE-196322477E0E}" type="pres">
      <dgm:prSet presAssocID="{24BAAB9E-19E7-3B44-9A56-7A14AD2CBCBB}" presName="text2" presStyleLbl="fgAcc2" presStyleIdx="3" presStyleCnt="4" custScaleX="2000000" custScaleY="687746" custLinFactX="300000" custLinFactY="-300000" custLinFactNeighborX="339354" custLinFactNeighborY="-368606">
        <dgm:presLayoutVars>
          <dgm:chPref val="3"/>
        </dgm:presLayoutVars>
      </dgm:prSet>
      <dgm:spPr/>
      <dgm:t>
        <a:bodyPr/>
        <a:lstStyle/>
        <a:p>
          <a:endParaRPr lang="fr-FR"/>
        </a:p>
      </dgm:t>
    </dgm:pt>
    <dgm:pt modelId="{DE0F304F-8E5D-3844-9A72-CABC7CDFA536}" type="pres">
      <dgm:prSet presAssocID="{24BAAB9E-19E7-3B44-9A56-7A14AD2CBCBB}" presName="hierChild3" presStyleCnt="0"/>
      <dgm:spPr/>
    </dgm:pt>
    <dgm:pt modelId="{E552BF51-24EF-844A-8B6D-E234FF66EA98}" type="pres">
      <dgm:prSet presAssocID="{C0D48A15-A50D-A54D-9682-B0E75EF8D3C4}" presName="Name17" presStyleLbl="parChTrans1D3" presStyleIdx="3" presStyleCnt="4"/>
      <dgm:spPr/>
      <dgm:t>
        <a:bodyPr/>
        <a:lstStyle/>
        <a:p>
          <a:endParaRPr lang="fr-FR"/>
        </a:p>
      </dgm:t>
    </dgm:pt>
    <dgm:pt modelId="{266BFAD6-7DBB-9649-9AB4-C5F5C2738459}" type="pres">
      <dgm:prSet presAssocID="{3E7B9686-29F0-F140-B4A0-D34562D1638D}" presName="hierRoot3" presStyleCnt="0"/>
      <dgm:spPr/>
    </dgm:pt>
    <dgm:pt modelId="{63D72663-0A1E-1940-B406-9EB47333A8C2}" type="pres">
      <dgm:prSet presAssocID="{3E7B9686-29F0-F140-B4A0-D34562D1638D}" presName="composite3" presStyleCnt="0"/>
      <dgm:spPr/>
    </dgm:pt>
    <dgm:pt modelId="{ECCBD8ED-E0CB-024C-8188-1587EF82A7E9}" type="pres">
      <dgm:prSet presAssocID="{3E7B9686-29F0-F140-B4A0-D34562D1638D}" presName="background3" presStyleLbl="node3" presStyleIdx="3" presStyleCnt="4"/>
      <dgm:spPr/>
    </dgm:pt>
    <dgm:pt modelId="{FDE19C90-7427-024A-BA0C-418E90A806E5}" type="pres">
      <dgm:prSet presAssocID="{3E7B9686-29F0-F140-B4A0-D34562D1638D}" presName="text3" presStyleLbl="fgAcc3" presStyleIdx="3" presStyleCnt="4" custScaleX="1679771" custScaleY="727843" custLinFactX="311361" custLinFactY="-23743" custLinFactNeighborX="400000" custLinFactNeighborY="-100000">
        <dgm:presLayoutVars>
          <dgm:chPref val="3"/>
        </dgm:presLayoutVars>
      </dgm:prSet>
      <dgm:spPr/>
      <dgm:t>
        <a:bodyPr/>
        <a:lstStyle/>
        <a:p>
          <a:endParaRPr lang="fr-FR"/>
        </a:p>
      </dgm:t>
    </dgm:pt>
    <dgm:pt modelId="{3BCCFCFE-D9AB-E542-A7E0-BF188E486AA3}" type="pres">
      <dgm:prSet presAssocID="{3E7B9686-29F0-F140-B4A0-D34562D1638D}" presName="hierChild4" presStyleCnt="0"/>
      <dgm:spPr/>
    </dgm:pt>
    <dgm:pt modelId="{AE1B45CA-53FD-844E-AAA3-BD4CB5CA2DD1}" type="pres">
      <dgm:prSet presAssocID="{5FA076FA-A6A8-8042-9F66-6276BF3FEAB8}" presName="Name23" presStyleLbl="parChTrans1D4" presStyleIdx="0" presStyleCnt="8"/>
      <dgm:spPr/>
      <dgm:t>
        <a:bodyPr/>
        <a:lstStyle/>
        <a:p>
          <a:endParaRPr lang="fr-FR"/>
        </a:p>
      </dgm:t>
    </dgm:pt>
    <dgm:pt modelId="{C9D5A495-1D23-1447-B061-E0165A3851A4}" type="pres">
      <dgm:prSet presAssocID="{3141ACB8-41E6-D140-9973-4865BB073D6C}" presName="hierRoot4" presStyleCnt="0"/>
      <dgm:spPr/>
    </dgm:pt>
    <dgm:pt modelId="{D19E40B9-707C-4C4D-AD0B-3A30626C0FC5}" type="pres">
      <dgm:prSet presAssocID="{3141ACB8-41E6-D140-9973-4865BB073D6C}" presName="composite4" presStyleCnt="0"/>
      <dgm:spPr/>
    </dgm:pt>
    <dgm:pt modelId="{33ED67F8-21BE-A44C-956F-DEF7869AE542}" type="pres">
      <dgm:prSet presAssocID="{3141ACB8-41E6-D140-9973-4865BB073D6C}" presName="background4" presStyleLbl="node4" presStyleIdx="0" presStyleCnt="8"/>
      <dgm:spPr/>
    </dgm:pt>
    <dgm:pt modelId="{55B19D03-4224-9441-AB91-095A956FD56C}" type="pres">
      <dgm:prSet presAssocID="{3141ACB8-41E6-D140-9973-4865BB073D6C}" presName="text4" presStyleLbl="fgAcc4" presStyleIdx="0" presStyleCnt="8" custScaleX="2000000" custScaleY="870914" custLinFactX="-400000" custLinFactY="100000" custLinFactNeighborX="-443110" custLinFactNeighborY="140251">
        <dgm:presLayoutVars>
          <dgm:chPref val="3"/>
        </dgm:presLayoutVars>
      </dgm:prSet>
      <dgm:spPr/>
      <dgm:t>
        <a:bodyPr/>
        <a:lstStyle/>
        <a:p>
          <a:endParaRPr lang="fr-FR"/>
        </a:p>
      </dgm:t>
    </dgm:pt>
    <dgm:pt modelId="{36E01DA5-0E2B-9F4F-B76E-24CAF937DD62}" type="pres">
      <dgm:prSet presAssocID="{3141ACB8-41E6-D140-9973-4865BB073D6C}" presName="hierChild5" presStyleCnt="0"/>
      <dgm:spPr/>
    </dgm:pt>
    <dgm:pt modelId="{DE597384-7D83-8248-8FB9-BD0183914406}" type="pres">
      <dgm:prSet presAssocID="{93EB57B2-9D7D-284A-B976-4B2077A8FD57}" presName="Name23" presStyleLbl="parChTrans1D4" presStyleIdx="1" presStyleCnt="8"/>
      <dgm:spPr/>
      <dgm:t>
        <a:bodyPr/>
        <a:lstStyle/>
        <a:p>
          <a:endParaRPr lang="fr-FR"/>
        </a:p>
      </dgm:t>
    </dgm:pt>
    <dgm:pt modelId="{CF4B9C1D-0EE9-6D4D-9207-BA68F2279328}" type="pres">
      <dgm:prSet presAssocID="{FAA5C38A-611B-9D41-AA7D-BED90FDF628A}" presName="hierRoot4" presStyleCnt="0"/>
      <dgm:spPr/>
    </dgm:pt>
    <dgm:pt modelId="{072D0E10-100E-5A44-A914-10B3A1A125BB}" type="pres">
      <dgm:prSet presAssocID="{FAA5C38A-611B-9D41-AA7D-BED90FDF628A}" presName="composite4" presStyleCnt="0"/>
      <dgm:spPr/>
    </dgm:pt>
    <dgm:pt modelId="{AA253576-78E5-9D45-8B31-7EB0C083C0A3}" type="pres">
      <dgm:prSet presAssocID="{FAA5C38A-611B-9D41-AA7D-BED90FDF628A}" presName="background4" presStyleLbl="node4" presStyleIdx="1" presStyleCnt="8"/>
      <dgm:spPr/>
    </dgm:pt>
    <dgm:pt modelId="{FF0DE8CC-D591-FB45-ADCC-45A43E470398}" type="pres">
      <dgm:prSet presAssocID="{FAA5C38A-611B-9D41-AA7D-BED90FDF628A}" presName="text4" presStyleLbl="fgAcc4" presStyleIdx="1" presStyleCnt="8" custScaleX="1687083" custScaleY="806124" custLinFactX="-746879" custLinFactY="163600" custLinFactNeighborX="-800000" custLinFactNeighborY="200000">
        <dgm:presLayoutVars>
          <dgm:chPref val="3"/>
        </dgm:presLayoutVars>
      </dgm:prSet>
      <dgm:spPr/>
      <dgm:t>
        <a:bodyPr/>
        <a:lstStyle/>
        <a:p>
          <a:endParaRPr lang="fr-FR"/>
        </a:p>
      </dgm:t>
    </dgm:pt>
    <dgm:pt modelId="{31A6144E-262F-CE4F-82CC-C7C3C7AEEEA1}" type="pres">
      <dgm:prSet presAssocID="{FAA5C38A-611B-9D41-AA7D-BED90FDF628A}" presName="hierChild5" presStyleCnt="0"/>
      <dgm:spPr/>
    </dgm:pt>
    <dgm:pt modelId="{F1C1F551-D9E3-884E-9072-5CC4C208F7D2}" type="pres">
      <dgm:prSet presAssocID="{97471D2C-8055-424D-BD63-966A09932B1A}" presName="Name23" presStyleLbl="parChTrans1D4" presStyleIdx="2" presStyleCnt="8"/>
      <dgm:spPr/>
      <dgm:t>
        <a:bodyPr/>
        <a:lstStyle/>
        <a:p>
          <a:endParaRPr lang="fr-FR"/>
        </a:p>
      </dgm:t>
    </dgm:pt>
    <dgm:pt modelId="{D9B01424-2B2A-8648-9B05-523991901D8D}" type="pres">
      <dgm:prSet presAssocID="{82B4A158-97B3-9545-9D69-CE7762885AA6}" presName="hierRoot4" presStyleCnt="0"/>
      <dgm:spPr/>
    </dgm:pt>
    <dgm:pt modelId="{08AA8EE8-96AD-7647-8DCA-25519391FF9A}" type="pres">
      <dgm:prSet presAssocID="{82B4A158-97B3-9545-9D69-CE7762885AA6}" presName="composite4" presStyleCnt="0"/>
      <dgm:spPr/>
    </dgm:pt>
    <dgm:pt modelId="{A1BD57D9-B49D-C443-BEBE-ED4BF7639330}" type="pres">
      <dgm:prSet presAssocID="{82B4A158-97B3-9545-9D69-CE7762885AA6}" presName="background4" presStyleLbl="node4" presStyleIdx="2" presStyleCnt="8"/>
      <dgm:spPr/>
    </dgm:pt>
    <dgm:pt modelId="{447AE51F-1AFF-394E-BD30-8E5211C92C41}" type="pres">
      <dgm:prSet presAssocID="{82B4A158-97B3-9545-9D69-CE7762885AA6}" presName="text4" presStyleLbl="fgAcc4" presStyleIdx="2" presStyleCnt="8" custScaleX="1236589" custScaleY="1007055" custLinFactX="-700000" custLinFactY="511301" custLinFactNeighborX="-767368" custLinFactNeighborY="600000">
        <dgm:presLayoutVars>
          <dgm:chPref val="3"/>
        </dgm:presLayoutVars>
      </dgm:prSet>
      <dgm:spPr/>
      <dgm:t>
        <a:bodyPr/>
        <a:lstStyle/>
        <a:p>
          <a:endParaRPr lang="fr-FR"/>
        </a:p>
      </dgm:t>
    </dgm:pt>
    <dgm:pt modelId="{6E4C3450-93EF-974A-A72D-48B2F1D2C1C6}" type="pres">
      <dgm:prSet presAssocID="{82B4A158-97B3-9545-9D69-CE7762885AA6}" presName="hierChild5" presStyleCnt="0"/>
      <dgm:spPr/>
    </dgm:pt>
    <dgm:pt modelId="{60573711-B209-9240-9EEE-4E7AECA2453D}" type="pres">
      <dgm:prSet presAssocID="{7239549F-BBFA-1443-82BD-31528341B101}" presName="Name23" presStyleLbl="parChTrans1D4" presStyleIdx="3" presStyleCnt="8"/>
      <dgm:spPr/>
      <dgm:t>
        <a:bodyPr/>
        <a:lstStyle/>
        <a:p>
          <a:endParaRPr lang="fr-FR"/>
        </a:p>
      </dgm:t>
    </dgm:pt>
    <dgm:pt modelId="{96D25EEB-0063-8B4C-B37A-FFE3CEE1AFD6}" type="pres">
      <dgm:prSet presAssocID="{0C0CF072-5855-1745-94A9-70892CF78F72}" presName="hierRoot4" presStyleCnt="0"/>
      <dgm:spPr/>
    </dgm:pt>
    <dgm:pt modelId="{195F2248-3280-9D48-8471-8AB0320A97D8}" type="pres">
      <dgm:prSet presAssocID="{0C0CF072-5855-1745-94A9-70892CF78F72}" presName="composite4" presStyleCnt="0"/>
      <dgm:spPr/>
    </dgm:pt>
    <dgm:pt modelId="{31132519-1594-A643-86CC-86996B7227D4}" type="pres">
      <dgm:prSet presAssocID="{0C0CF072-5855-1745-94A9-70892CF78F72}" presName="background4" presStyleLbl="node4" presStyleIdx="3" presStyleCnt="8"/>
      <dgm:spPr/>
    </dgm:pt>
    <dgm:pt modelId="{AC8C7742-11BD-8146-94FF-0177F67385D6}" type="pres">
      <dgm:prSet presAssocID="{0C0CF072-5855-1745-94A9-70892CF78F72}" presName="text4" presStyleLbl="fgAcc4" presStyleIdx="3" presStyleCnt="8" custScaleX="1750912" custScaleY="975795" custLinFactX="-400000" custLinFactY="192797" custLinFactNeighborX="-459962" custLinFactNeighborY="200000">
        <dgm:presLayoutVars>
          <dgm:chPref val="3"/>
        </dgm:presLayoutVars>
      </dgm:prSet>
      <dgm:spPr/>
      <dgm:t>
        <a:bodyPr/>
        <a:lstStyle/>
        <a:p>
          <a:endParaRPr lang="fr-FR"/>
        </a:p>
      </dgm:t>
    </dgm:pt>
    <dgm:pt modelId="{2645FB83-C10E-9D43-B931-A02C0520B47B}" type="pres">
      <dgm:prSet presAssocID="{0C0CF072-5855-1745-94A9-70892CF78F72}" presName="hierChild5" presStyleCnt="0"/>
      <dgm:spPr/>
    </dgm:pt>
    <dgm:pt modelId="{25E89BA4-4E3E-1A46-9108-0B2513ACBA5E}" type="pres">
      <dgm:prSet presAssocID="{4083BD2D-215B-1E43-A863-393489F71D5C}" presName="Name23" presStyleLbl="parChTrans1D4" presStyleIdx="4" presStyleCnt="8"/>
      <dgm:spPr/>
      <dgm:t>
        <a:bodyPr/>
        <a:lstStyle/>
        <a:p>
          <a:endParaRPr lang="fr-FR"/>
        </a:p>
      </dgm:t>
    </dgm:pt>
    <dgm:pt modelId="{B328E349-DF8A-2B4C-9186-A7600B8BE7BA}" type="pres">
      <dgm:prSet presAssocID="{4A8767D9-B4D4-2144-9990-8847CBC3E981}" presName="hierRoot4" presStyleCnt="0"/>
      <dgm:spPr/>
    </dgm:pt>
    <dgm:pt modelId="{74010501-41EF-6141-8D07-DBCC2200EF0B}" type="pres">
      <dgm:prSet presAssocID="{4A8767D9-B4D4-2144-9990-8847CBC3E981}" presName="composite4" presStyleCnt="0"/>
      <dgm:spPr/>
    </dgm:pt>
    <dgm:pt modelId="{CF721BFE-DA2D-FE4B-9BF6-75E1D5E0FF24}" type="pres">
      <dgm:prSet presAssocID="{4A8767D9-B4D4-2144-9990-8847CBC3E981}" presName="background4" presStyleLbl="node4" presStyleIdx="4" presStyleCnt="8"/>
      <dgm:spPr/>
    </dgm:pt>
    <dgm:pt modelId="{70E9166D-524E-0948-891D-DEC8FBF4CB8F}" type="pres">
      <dgm:prSet presAssocID="{4A8767D9-B4D4-2144-9990-8847CBC3E981}" presName="text4" presStyleLbl="fgAcc4" presStyleIdx="4" presStyleCnt="8" custScaleX="1365103" custScaleY="1112951" custLinFactX="-500000" custLinFactY="500000" custLinFactNeighborX="-552071" custLinFactNeighborY="522579">
        <dgm:presLayoutVars>
          <dgm:chPref val="3"/>
        </dgm:presLayoutVars>
      </dgm:prSet>
      <dgm:spPr/>
      <dgm:t>
        <a:bodyPr/>
        <a:lstStyle/>
        <a:p>
          <a:endParaRPr lang="fr-FR"/>
        </a:p>
      </dgm:t>
    </dgm:pt>
    <dgm:pt modelId="{83D40900-AF22-3A47-AF51-140A422D4937}" type="pres">
      <dgm:prSet presAssocID="{4A8767D9-B4D4-2144-9990-8847CBC3E981}" presName="hierChild5" presStyleCnt="0"/>
      <dgm:spPr/>
    </dgm:pt>
    <dgm:pt modelId="{EB31EC93-ED1A-EC4D-8EEF-C86BFA7CE2A3}" type="pres">
      <dgm:prSet presAssocID="{F19CFB07-1239-2B41-B8D7-90D46887A1A9}" presName="Name23" presStyleLbl="parChTrans1D4" presStyleIdx="5" presStyleCnt="8"/>
      <dgm:spPr/>
      <dgm:t>
        <a:bodyPr/>
        <a:lstStyle/>
        <a:p>
          <a:endParaRPr lang="fr-FR"/>
        </a:p>
      </dgm:t>
    </dgm:pt>
    <dgm:pt modelId="{48585E3A-4094-CA41-B4FD-148DB4ECCE76}" type="pres">
      <dgm:prSet presAssocID="{C88FB9A5-BF4C-804D-ACF3-544726273A56}" presName="hierRoot4" presStyleCnt="0"/>
      <dgm:spPr/>
    </dgm:pt>
    <dgm:pt modelId="{ADB22259-6535-7548-A3BE-46CFDA0F1A80}" type="pres">
      <dgm:prSet presAssocID="{C88FB9A5-BF4C-804D-ACF3-544726273A56}" presName="composite4" presStyleCnt="0"/>
      <dgm:spPr/>
    </dgm:pt>
    <dgm:pt modelId="{0DD396A1-7E70-0E48-AFF2-402EF52CD39B}" type="pres">
      <dgm:prSet presAssocID="{C88FB9A5-BF4C-804D-ACF3-544726273A56}" presName="background4" presStyleLbl="node4" presStyleIdx="5" presStyleCnt="8"/>
      <dgm:spPr/>
    </dgm:pt>
    <dgm:pt modelId="{499927A7-69B2-344F-BFF5-5770F3FCA2B7}" type="pres">
      <dgm:prSet presAssocID="{C88FB9A5-BF4C-804D-ACF3-544726273A56}" presName="text4" presStyleLbl="fgAcc4" presStyleIdx="5" presStyleCnt="8" custScaleX="1130717" custScaleY="1171150" custLinFactX="-414500" custLinFactY="138420" custLinFactNeighborX="-500000" custLinFactNeighborY="200000">
        <dgm:presLayoutVars>
          <dgm:chPref val="3"/>
        </dgm:presLayoutVars>
      </dgm:prSet>
      <dgm:spPr/>
      <dgm:t>
        <a:bodyPr/>
        <a:lstStyle/>
        <a:p>
          <a:endParaRPr lang="fr-FR"/>
        </a:p>
      </dgm:t>
    </dgm:pt>
    <dgm:pt modelId="{23E107FA-1E2F-D345-A304-3FC233EB9F66}" type="pres">
      <dgm:prSet presAssocID="{C88FB9A5-BF4C-804D-ACF3-544726273A56}" presName="hierChild5" presStyleCnt="0"/>
      <dgm:spPr/>
    </dgm:pt>
    <dgm:pt modelId="{521AF10F-4C82-F942-9276-D89F81954ED6}" type="pres">
      <dgm:prSet presAssocID="{E00B40C5-388A-424F-87B9-E74818BE1CE1}" presName="Name23" presStyleLbl="parChTrans1D4" presStyleIdx="6" presStyleCnt="8"/>
      <dgm:spPr/>
      <dgm:t>
        <a:bodyPr/>
        <a:lstStyle/>
        <a:p>
          <a:endParaRPr lang="fr-FR"/>
        </a:p>
      </dgm:t>
    </dgm:pt>
    <dgm:pt modelId="{71AB16BC-25C3-8A43-9662-60B7A99A1BD7}" type="pres">
      <dgm:prSet presAssocID="{D8B993AF-D983-B549-AB0F-B586E5D23366}" presName="hierRoot4" presStyleCnt="0"/>
      <dgm:spPr/>
    </dgm:pt>
    <dgm:pt modelId="{D20FF771-D6A3-F94A-8D45-BFBD0BEE7ED0}" type="pres">
      <dgm:prSet presAssocID="{D8B993AF-D983-B549-AB0F-B586E5D23366}" presName="composite4" presStyleCnt="0"/>
      <dgm:spPr/>
    </dgm:pt>
    <dgm:pt modelId="{A781B6FD-2584-6E4B-9D5E-11233BD4E3C9}" type="pres">
      <dgm:prSet presAssocID="{D8B993AF-D983-B549-AB0F-B586E5D23366}" presName="background4" presStyleLbl="node4" presStyleIdx="6" presStyleCnt="8"/>
      <dgm:spPr/>
    </dgm:pt>
    <dgm:pt modelId="{11B173AF-24D6-A74D-AF9D-4738FD7E2F36}" type="pres">
      <dgm:prSet presAssocID="{D8B993AF-D983-B549-AB0F-B586E5D23366}" presName="text4" presStyleLbl="fgAcc4" presStyleIdx="6" presStyleCnt="8" custScaleX="960676" custScaleY="1218407" custLinFactX="-410410" custLinFactY="374943" custLinFactNeighborX="-500000" custLinFactNeighborY="400000">
        <dgm:presLayoutVars>
          <dgm:chPref val="3"/>
        </dgm:presLayoutVars>
      </dgm:prSet>
      <dgm:spPr/>
      <dgm:t>
        <a:bodyPr/>
        <a:lstStyle/>
        <a:p>
          <a:endParaRPr lang="fr-FR"/>
        </a:p>
      </dgm:t>
    </dgm:pt>
    <dgm:pt modelId="{701F06B5-9340-7C48-81F0-D0FB1AE5E097}" type="pres">
      <dgm:prSet presAssocID="{D8B993AF-D983-B549-AB0F-B586E5D23366}" presName="hierChild5" presStyleCnt="0"/>
      <dgm:spPr/>
    </dgm:pt>
    <dgm:pt modelId="{BFD16C2F-85E9-3340-BB9A-5D860E2E5B20}" type="pres">
      <dgm:prSet presAssocID="{B1703F1D-000B-8B48-BD44-F04CCFCDEEE5}" presName="Name23" presStyleLbl="parChTrans1D4" presStyleIdx="7" presStyleCnt="8"/>
      <dgm:spPr/>
      <dgm:t>
        <a:bodyPr/>
        <a:lstStyle/>
        <a:p>
          <a:endParaRPr lang="fr-FR"/>
        </a:p>
      </dgm:t>
    </dgm:pt>
    <dgm:pt modelId="{75E9DDE4-2FB8-8B4F-B098-BEE4A27BBC77}" type="pres">
      <dgm:prSet presAssocID="{A3772020-7D1A-B747-B869-0E015EF0C95B}" presName="hierRoot4" presStyleCnt="0"/>
      <dgm:spPr/>
    </dgm:pt>
    <dgm:pt modelId="{3B008C72-6FE1-964D-9F55-918A6E8C8719}" type="pres">
      <dgm:prSet presAssocID="{A3772020-7D1A-B747-B869-0E015EF0C95B}" presName="composite4" presStyleCnt="0"/>
      <dgm:spPr/>
    </dgm:pt>
    <dgm:pt modelId="{852F7519-271C-1F49-AC75-83DB1E5ED6A8}" type="pres">
      <dgm:prSet presAssocID="{A3772020-7D1A-B747-B869-0E015EF0C95B}" presName="background4" presStyleLbl="node4" presStyleIdx="7" presStyleCnt="8"/>
      <dgm:spPr/>
    </dgm:pt>
    <dgm:pt modelId="{E0BB4E5D-0754-2548-90C5-F9224F56663D}" type="pres">
      <dgm:prSet presAssocID="{A3772020-7D1A-B747-B869-0E015EF0C95B}" presName="text4" presStyleLbl="fgAcc4" presStyleIdx="7" presStyleCnt="8" custScaleX="1186124" custScaleY="1175981" custLinFactX="-301872" custLinFactY="371995" custLinFactNeighborX="-400000" custLinFactNeighborY="400000">
        <dgm:presLayoutVars>
          <dgm:chPref val="3"/>
        </dgm:presLayoutVars>
      </dgm:prSet>
      <dgm:spPr/>
      <dgm:t>
        <a:bodyPr/>
        <a:lstStyle/>
        <a:p>
          <a:endParaRPr lang="fr-FR"/>
        </a:p>
      </dgm:t>
    </dgm:pt>
    <dgm:pt modelId="{EAFDE8B1-60E5-5B49-9916-2582D82284FF}" type="pres">
      <dgm:prSet presAssocID="{A3772020-7D1A-B747-B869-0E015EF0C95B}" presName="hierChild5" presStyleCnt="0"/>
      <dgm:spPr/>
    </dgm:pt>
  </dgm:ptLst>
  <dgm:cxnLst>
    <dgm:cxn modelId="{4371C321-F852-EF47-B556-55D3467614E4}" type="presOf" srcId="{5FA076FA-A6A8-8042-9F66-6276BF3FEAB8}" destId="{AE1B45CA-53FD-844E-AAA3-BD4CB5CA2DD1}" srcOrd="0" destOrd="0" presId="urn:microsoft.com/office/officeart/2005/8/layout/hierarchy1"/>
    <dgm:cxn modelId="{4FA08BF4-FB70-7A42-AC84-555ABDC34F27}" type="presOf" srcId="{DBF9A63C-0458-334B-866C-07D4EC3B40DF}" destId="{13DB57FA-706D-B942-A8DE-E4E23F5530AD}" srcOrd="0" destOrd="0" presId="urn:microsoft.com/office/officeart/2005/8/layout/hierarchy1"/>
    <dgm:cxn modelId="{6C46D0DA-1888-DD49-B271-63BDCD4624EA}" type="presOf" srcId="{3E7B9686-29F0-F140-B4A0-D34562D1638D}" destId="{FDE19C90-7427-024A-BA0C-418E90A806E5}" srcOrd="0" destOrd="0" presId="urn:microsoft.com/office/officeart/2005/8/layout/hierarchy1"/>
    <dgm:cxn modelId="{2AFB29C3-F3A4-E74F-916D-F7CDBF42202E}" srcId="{3141ACB8-41E6-D140-9973-4865BB073D6C}" destId="{0C0CF072-5855-1745-94A9-70892CF78F72}" srcOrd="1" destOrd="0" parTransId="{7239549F-BBFA-1443-82BD-31528341B101}" sibTransId="{F32F76BE-1C7E-D444-8A10-0B9193D9AA98}"/>
    <dgm:cxn modelId="{D7E8C52F-65BE-5B42-9862-208424037894}" type="presOf" srcId="{4083BD2D-215B-1E43-A863-393489F71D5C}" destId="{25E89BA4-4E3E-1A46-9108-0B2513ACBA5E}" srcOrd="0" destOrd="0" presId="urn:microsoft.com/office/officeart/2005/8/layout/hierarchy1"/>
    <dgm:cxn modelId="{A8D0842D-5885-BD4E-902A-61EC57C3D8DB}" srcId="{FAA5C38A-611B-9D41-AA7D-BED90FDF628A}" destId="{82B4A158-97B3-9545-9D69-CE7762885AA6}" srcOrd="0" destOrd="0" parTransId="{97471D2C-8055-424D-BD63-966A09932B1A}" sibTransId="{330B9A82-AA7B-634A-A15E-E994294AF145}"/>
    <dgm:cxn modelId="{25054AF4-623E-DB40-A925-5A1B5A98727E}" srcId="{3D94763B-9602-A047-8C95-44975AE71F38}" destId="{B77F9CA5-E473-B048-B123-FB0D63F65ED3}" srcOrd="0" destOrd="0" parTransId="{93A01BA3-EFB1-BC4C-A068-42649AED0873}" sibTransId="{C0758F73-399E-6842-A4AC-704A594403B3}"/>
    <dgm:cxn modelId="{87B92BA8-2626-1441-802A-7886FAAD32AD}" type="presOf" srcId="{C0D48A15-A50D-A54D-9682-B0E75EF8D3C4}" destId="{E552BF51-24EF-844A-8B6D-E234FF66EA98}" srcOrd="0" destOrd="0" presId="urn:microsoft.com/office/officeart/2005/8/layout/hierarchy1"/>
    <dgm:cxn modelId="{09116156-0948-8143-BD9D-702C19F1E6C6}" type="presOf" srcId="{F3D3B619-7975-7C42-B4C4-8C3A49458069}" destId="{BE8D5A8A-DBB6-9E42-94CC-08E7362E75C4}" srcOrd="0" destOrd="0" presId="urn:microsoft.com/office/officeart/2005/8/layout/hierarchy1"/>
    <dgm:cxn modelId="{FFFEA9CB-FFBB-9F41-9126-82066058F334}" type="presOf" srcId="{F19CFB07-1239-2B41-B8D7-90D46887A1A9}" destId="{EB31EC93-ED1A-EC4D-8EEF-C86BFA7CE2A3}" srcOrd="0" destOrd="0" presId="urn:microsoft.com/office/officeart/2005/8/layout/hierarchy1"/>
    <dgm:cxn modelId="{9A890DB4-4477-2C4A-BC32-781220043481}" type="presOf" srcId="{82B4A158-97B3-9545-9D69-CE7762885AA6}" destId="{447AE51F-1AFF-394E-BD30-8E5211C92C41}" srcOrd="0" destOrd="0" presId="urn:microsoft.com/office/officeart/2005/8/layout/hierarchy1"/>
    <dgm:cxn modelId="{97FEC755-D1CE-4B48-BDC5-364CF9DC0F78}" type="presOf" srcId="{63C9191A-C3F3-7D4B-9E00-B26469DC366C}" destId="{0732668D-9734-1E47-9EF4-771EC22FA11B}" srcOrd="0" destOrd="0" presId="urn:microsoft.com/office/officeart/2005/8/layout/hierarchy1"/>
    <dgm:cxn modelId="{7982335A-72DD-A844-A52A-30F095E9C42F}" type="presOf" srcId="{97471D2C-8055-424D-BD63-966A09932B1A}" destId="{F1C1F551-D9E3-884E-9072-5CC4C208F7D2}" srcOrd="0" destOrd="0" presId="urn:microsoft.com/office/officeart/2005/8/layout/hierarchy1"/>
    <dgm:cxn modelId="{3E60BFA4-FC09-0744-9F78-05BCBBF6D7D9}" srcId="{1E4CC9E6-01CF-CC46-8B64-3F942AF87DBA}" destId="{0409EC3B-6B40-D74A-BEB8-B08F8F71E9C9}" srcOrd="2" destOrd="0" parTransId="{F6EBDC36-915F-784B-8893-E0745D0DA16D}" sibTransId="{235A7F26-BE35-9C49-BD47-7B4CA4EC9E65}"/>
    <dgm:cxn modelId="{8CD10B96-8485-3444-865F-B12771618CC3}" srcId="{C88FB9A5-BF4C-804D-ACF3-544726273A56}" destId="{A3772020-7D1A-B747-B869-0E015EF0C95B}" srcOrd="1" destOrd="0" parTransId="{B1703F1D-000B-8B48-BD44-F04CCFCDEEE5}" sibTransId="{3E6FDAA6-8E7E-2C44-A35F-DA10B6700273}"/>
    <dgm:cxn modelId="{688B8B0D-E1BB-9043-BAC9-F6F3ACC1D797}" srcId="{1E4CC9E6-01CF-CC46-8B64-3F942AF87DBA}" destId="{24BAAB9E-19E7-3B44-9A56-7A14AD2CBCBB}" srcOrd="3" destOrd="0" parTransId="{8532EC69-9ACE-8945-B68D-71F86901EF1B}" sibTransId="{5A26F917-26E7-9244-916C-70A4B591FB73}"/>
    <dgm:cxn modelId="{398509AC-2345-A642-B3A6-F3F3283B1A94}" type="presOf" srcId="{B1703F1D-000B-8B48-BD44-F04CCFCDEEE5}" destId="{BFD16C2F-85E9-3340-BB9A-5D860E2E5B20}" srcOrd="0" destOrd="0" presId="urn:microsoft.com/office/officeart/2005/8/layout/hierarchy1"/>
    <dgm:cxn modelId="{80341768-EE56-204A-89A3-B3B18C234886}" srcId="{0C0CF072-5855-1745-94A9-70892CF78F72}" destId="{4A8767D9-B4D4-2144-9990-8847CBC3E981}" srcOrd="0" destOrd="0" parTransId="{4083BD2D-215B-1E43-A863-393489F71D5C}" sibTransId="{FDCE6B4C-38B3-254A-B20D-5FB1481B0FBD}"/>
    <dgm:cxn modelId="{D14548C4-D469-7A42-8E84-8B9B3E53C52A}" srcId="{3141ACB8-41E6-D140-9973-4865BB073D6C}" destId="{C88FB9A5-BF4C-804D-ACF3-544726273A56}" srcOrd="2" destOrd="0" parTransId="{F19CFB07-1239-2B41-B8D7-90D46887A1A9}" sibTransId="{206DB870-6188-E348-94E9-B155C576190D}"/>
    <dgm:cxn modelId="{78F1F945-2A56-1A4D-A042-E1E6CC6B90A5}" srcId="{4C51FCDF-844E-784A-935A-630F111BA383}" destId="{3F0C8E82-CBA3-9947-82E4-AB182F429221}" srcOrd="0" destOrd="0" parTransId="{DBF9A63C-0458-334B-866C-07D4EC3B40DF}" sibTransId="{F999E4ED-D002-CC4C-A8D3-3A0E9BC33444}"/>
    <dgm:cxn modelId="{FB2A52BF-09B3-904C-A84A-1B0941CBAFC5}" type="presOf" srcId="{60DA3AB6-8332-374A-8AB0-F1AFF475B0D8}" destId="{37769948-F95F-0648-BA21-2A1F8DC4FDE6}" srcOrd="0" destOrd="0" presId="urn:microsoft.com/office/officeart/2005/8/layout/hierarchy1"/>
    <dgm:cxn modelId="{9B57D8CD-CF12-3F4A-BF5A-9BAA988B970A}" srcId="{C88FB9A5-BF4C-804D-ACF3-544726273A56}" destId="{D8B993AF-D983-B549-AB0F-B586E5D23366}" srcOrd="0" destOrd="0" parTransId="{E00B40C5-388A-424F-87B9-E74818BE1CE1}" sibTransId="{EC06EED7-BE0D-0045-A48D-EB64021FA41C}"/>
    <dgm:cxn modelId="{5476795F-A5B6-8C4F-9E39-F1EA833CD022}" srcId="{3E7B9686-29F0-F140-B4A0-D34562D1638D}" destId="{3141ACB8-41E6-D140-9973-4865BB073D6C}" srcOrd="0" destOrd="0" parTransId="{5FA076FA-A6A8-8042-9F66-6276BF3FEAB8}" sibTransId="{4B311676-9853-D646-90D5-7C0675275572}"/>
    <dgm:cxn modelId="{7C57A0DB-9ABE-7E43-8446-7136ED0D10AE}" type="presOf" srcId="{7239549F-BBFA-1443-82BD-31528341B101}" destId="{60573711-B209-9240-9EEE-4E7AECA2453D}" srcOrd="0" destOrd="0" presId="urn:microsoft.com/office/officeart/2005/8/layout/hierarchy1"/>
    <dgm:cxn modelId="{3AEF6115-F010-5B4F-B4B6-14F396373B9E}" type="presOf" srcId="{0F37EF9C-5402-B646-8FAE-A5EE0EF488CC}" destId="{983B4948-C2B6-934C-B176-84FCFD803F01}" srcOrd="0" destOrd="0" presId="urn:microsoft.com/office/officeart/2005/8/layout/hierarchy1"/>
    <dgm:cxn modelId="{B174A120-4F2E-2346-8DBE-A42ED7D959B5}" type="presOf" srcId="{93EB57B2-9D7D-284A-B976-4B2077A8FD57}" destId="{DE597384-7D83-8248-8FB9-BD0183914406}" srcOrd="0" destOrd="0" presId="urn:microsoft.com/office/officeart/2005/8/layout/hierarchy1"/>
    <dgm:cxn modelId="{3C9EA545-0159-2B47-913C-441C20044BAE}" srcId="{1E4CC9E6-01CF-CC46-8B64-3F942AF87DBA}" destId="{3D94763B-9602-A047-8C95-44975AE71F38}" srcOrd="0" destOrd="0" parTransId="{F3D3B619-7975-7C42-B4C4-8C3A49458069}" sibTransId="{26616B78-58D6-D147-B1F9-F9B74753E849}"/>
    <dgm:cxn modelId="{EB70BCC1-B586-FE41-8859-5676F61ED661}" type="presOf" srcId="{4C51FCDF-844E-784A-935A-630F111BA383}" destId="{02163D67-E745-B04D-B13E-19CF18347669}" srcOrd="0" destOrd="0" presId="urn:microsoft.com/office/officeart/2005/8/layout/hierarchy1"/>
    <dgm:cxn modelId="{5F9CB7FE-F9E0-9F47-8843-8D887BA16586}" type="presOf" srcId="{D8B993AF-D983-B549-AB0F-B586E5D23366}" destId="{11B173AF-24D6-A74D-AF9D-4738FD7E2F36}" srcOrd="0" destOrd="0" presId="urn:microsoft.com/office/officeart/2005/8/layout/hierarchy1"/>
    <dgm:cxn modelId="{1989CAB2-6BCA-C940-958C-8897780E518F}" srcId="{60DA3AB6-8332-374A-8AB0-F1AFF475B0D8}" destId="{1E4CC9E6-01CF-CC46-8B64-3F942AF87DBA}" srcOrd="0" destOrd="0" parTransId="{90A4C35B-1A7F-DA43-A7A7-37656381C0F7}" sibTransId="{2ECC2961-80D6-B348-B9F4-BCEA9DA22999}"/>
    <dgm:cxn modelId="{E0225F44-B203-3047-A2BB-ED0BEF0A2155}" type="presOf" srcId="{4A8767D9-B4D4-2144-9990-8847CBC3E981}" destId="{70E9166D-524E-0948-891D-DEC8FBF4CB8F}" srcOrd="0" destOrd="0" presId="urn:microsoft.com/office/officeart/2005/8/layout/hierarchy1"/>
    <dgm:cxn modelId="{77732A8C-466C-474B-BEE7-BE5738C95BA2}" type="presOf" srcId="{24BAAB9E-19E7-3B44-9A56-7A14AD2CBCBB}" destId="{D1F185A4-AFDC-444F-B4DE-196322477E0E}" srcOrd="0" destOrd="0" presId="urn:microsoft.com/office/officeart/2005/8/layout/hierarchy1"/>
    <dgm:cxn modelId="{152FF669-5401-2540-A02B-F21400C7C5AC}" type="presOf" srcId="{93A01BA3-EFB1-BC4C-A068-42649AED0873}" destId="{642279C8-EC72-6343-9A3E-08DF0668C7C9}" srcOrd="0" destOrd="0" presId="urn:microsoft.com/office/officeart/2005/8/layout/hierarchy1"/>
    <dgm:cxn modelId="{87D2657C-6C67-F942-A7A1-FA22FBC161BD}" type="presOf" srcId="{A3772020-7D1A-B747-B869-0E015EF0C95B}" destId="{E0BB4E5D-0754-2548-90C5-F9224F56663D}" srcOrd="0" destOrd="0" presId="urn:microsoft.com/office/officeart/2005/8/layout/hierarchy1"/>
    <dgm:cxn modelId="{889A2E06-7E36-F440-ABAA-40F8FB8AA2C7}" type="presOf" srcId="{C88FB9A5-BF4C-804D-ACF3-544726273A56}" destId="{499927A7-69B2-344F-BFF5-5770F3FCA2B7}" srcOrd="0" destOrd="0" presId="urn:microsoft.com/office/officeart/2005/8/layout/hierarchy1"/>
    <dgm:cxn modelId="{6B66716F-9F10-D94D-8B9C-D66D1B45EC8B}" srcId="{24BAAB9E-19E7-3B44-9A56-7A14AD2CBCBB}" destId="{3E7B9686-29F0-F140-B4A0-D34562D1638D}" srcOrd="0" destOrd="0" parTransId="{C0D48A15-A50D-A54D-9682-B0E75EF8D3C4}" sibTransId="{4548393D-3777-D746-B0B8-CDADFF5AE1E2}"/>
    <dgm:cxn modelId="{9B3F6483-875F-8C46-B46E-1108EF2062FF}" type="presOf" srcId="{F6EBDC36-915F-784B-8893-E0745D0DA16D}" destId="{2B98748A-2ABD-364A-A9E7-9AAFE3007303}" srcOrd="0" destOrd="0" presId="urn:microsoft.com/office/officeart/2005/8/layout/hierarchy1"/>
    <dgm:cxn modelId="{3283489F-8B6F-594A-A8D7-443DE9432552}" type="presOf" srcId="{0C0CF072-5855-1745-94A9-70892CF78F72}" destId="{AC8C7742-11BD-8146-94FF-0177F67385D6}" srcOrd="0" destOrd="0" presId="urn:microsoft.com/office/officeart/2005/8/layout/hierarchy1"/>
    <dgm:cxn modelId="{08FE9354-D37D-9943-AECF-8437E2CFDEB3}" type="presOf" srcId="{8532EC69-9ACE-8945-B68D-71F86901EF1B}" destId="{1169766A-E119-3746-93FF-BA1794C70942}" srcOrd="0" destOrd="0" presId="urn:microsoft.com/office/officeart/2005/8/layout/hierarchy1"/>
    <dgm:cxn modelId="{1CA81416-F319-C640-BE1C-ABA5A541EB3C}" type="presOf" srcId="{FAA5C38A-611B-9D41-AA7D-BED90FDF628A}" destId="{FF0DE8CC-D591-FB45-ADCC-45A43E470398}" srcOrd="0" destOrd="0" presId="urn:microsoft.com/office/officeart/2005/8/layout/hierarchy1"/>
    <dgm:cxn modelId="{5484A16F-D185-9D45-827F-38C04DA4DDFB}" type="presOf" srcId="{1E4CC9E6-01CF-CC46-8B64-3F942AF87DBA}" destId="{F6850681-9799-E746-A386-21481704BC11}" srcOrd="0" destOrd="0" presId="urn:microsoft.com/office/officeart/2005/8/layout/hierarchy1"/>
    <dgm:cxn modelId="{AAC0AA10-3CDE-D440-9E25-052E59EF8EBC}" type="presOf" srcId="{B77F9CA5-E473-B048-B123-FB0D63F65ED3}" destId="{2EF3F7C5-54B8-E04E-85AB-4115CCAFC612}" srcOrd="0" destOrd="0" presId="urn:microsoft.com/office/officeart/2005/8/layout/hierarchy1"/>
    <dgm:cxn modelId="{C2DC122A-0D9C-2C4E-A168-46DCDAFEC4D1}" type="presOf" srcId="{E00B40C5-388A-424F-87B9-E74818BE1CE1}" destId="{521AF10F-4C82-F942-9276-D89F81954ED6}" srcOrd="0" destOrd="0" presId="urn:microsoft.com/office/officeart/2005/8/layout/hierarchy1"/>
    <dgm:cxn modelId="{5E189EC4-4C77-AE47-B207-78D9F0024D66}" type="presOf" srcId="{0409EC3B-6B40-D74A-BEB8-B08F8F71E9C9}" destId="{2372143F-98A3-844C-9A29-225E737F0404}" srcOrd="0" destOrd="0" presId="urn:microsoft.com/office/officeart/2005/8/layout/hierarchy1"/>
    <dgm:cxn modelId="{51BB1A65-06A9-3C4F-B80E-F1AADA9DDFEB}" type="presOf" srcId="{6AA55012-D746-A24B-8A33-95A563905869}" destId="{3829B76F-DCB4-3F41-8847-2A9A1D8A816A}" srcOrd="0" destOrd="0" presId="urn:microsoft.com/office/officeart/2005/8/layout/hierarchy1"/>
    <dgm:cxn modelId="{9DF00A5D-CAF3-934F-B671-7E58F32BFE52}" type="presOf" srcId="{3141ACB8-41E6-D140-9973-4865BB073D6C}" destId="{55B19D03-4224-9441-AB91-095A956FD56C}" srcOrd="0" destOrd="0" presId="urn:microsoft.com/office/officeart/2005/8/layout/hierarchy1"/>
    <dgm:cxn modelId="{7B0F836D-C158-B94C-B046-932EDFC7DAE1}" srcId="{1E4CC9E6-01CF-CC46-8B64-3F942AF87DBA}" destId="{4C51FCDF-844E-784A-935A-630F111BA383}" srcOrd="1" destOrd="0" parTransId="{0F37EF9C-5402-B646-8FAE-A5EE0EF488CC}" sibTransId="{F1C6430B-88BE-5847-866A-0DFB4B537229}"/>
    <dgm:cxn modelId="{48AAAFBA-81EA-E647-B235-DF52FB3E0731}" srcId="{3141ACB8-41E6-D140-9973-4865BB073D6C}" destId="{FAA5C38A-611B-9D41-AA7D-BED90FDF628A}" srcOrd="0" destOrd="0" parTransId="{93EB57B2-9D7D-284A-B976-4B2077A8FD57}" sibTransId="{5B31C18A-E0A5-C243-94DF-17088C41BA0A}"/>
    <dgm:cxn modelId="{AE944A99-0CE8-DD4F-9AF2-43F589ACB5C4}" srcId="{0409EC3B-6B40-D74A-BEB8-B08F8F71E9C9}" destId="{6AA55012-D746-A24B-8A33-95A563905869}" srcOrd="0" destOrd="0" parTransId="{63C9191A-C3F3-7D4B-9E00-B26469DC366C}" sibTransId="{23745B9D-D5F1-B244-80BB-FCD3078957CF}"/>
    <dgm:cxn modelId="{E095BD27-E6F3-B24F-80F4-7E09A603C0E5}" type="presOf" srcId="{3D94763B-9602-A047-8C95-44975AE71F38}" destId="{BE535D5B-476B-9E44-9A4F-AEFA0521132C}" srcOrd="0" destOrd="0" presId="urn:microsoft.com/office/officeart/2005/8/layout/hierarchy1"/>
    <dgm:cxn modelId="{E9A57FBD-8BF5-AE4F-ABD8-429087D129C3}" type="presOf" srcId="{3F0C8E82-CBA3-9947-82E4-AB182F429221}" destId="{667A61DB-1AEC-394A-8734-20B71AE0F82D}" srcOrd="0" destOrd="0" presId="urn:microsoft.com/office/officeart/2005/8/layout/hierarchy1"/>
    <dgm:cxn modelId="{705CB35F-D749-8A4E-BB80-3E129D2FF908}" type="presParOf" srcId="{37769948-F95F-0648-BA21-2A1F8DC4FDE6}" destId="{74A2E57F-9641-444C-A825-B7F566DD973D}" srcOrd="0" destOrd="0" presId="urn:microsoft.com/office/officeart/2005/8/layout/hierarchy1"/>
    <dgm:cxn modelId="{BC6F2DA2-924C-254C-88A6-A1A7DAD35A52}" type="presParOf" srcId="{74A2E57F-9641-444C-A825-B7F566DD973D}" destId="{4A4CFE65-9986-F440-8A64-9B9219079518}" srcOrd="0" destOrd="0" presId="urn:microsoft.com/office/officeart/2005/8/layout/hierarchy1"/>
    <dgm:cxn modelId="{BDEFA56F-D2D8-6D46-9BFA-2FD5F2D68DC5}" type="presParOf" srcId="{4A4CFE65-9986-F440-8A64-9B9219079518}" destId="{0D851FED-84A1-224C-8689-4E52313B7AAB}" srcOrd="0" destOrd="0" presId="urn:microsoft.com/office/officeart/2005/8/layout/hierarchy1"/>
    <dgm:cxn modelId="{6405CD02-7209-6843-94B3-E73F9332635B}" type="presParOf" srcId="{4A4CFE65-9986-F440-8A64-9B9219079518}" destId="{F6850681-9799-E746-A386-21481704BC11}" srcOrd="1" destOrd="0" presId="urn:microsoft.com/office/officeart/2005/8/layout/hierarchy1"/>
    <dgm:cxn modelId="{045C410A-861E-054E-A9B3-1B9A8FA1AE33}" type="presParOf" srcId="{74A2E57F-9641-444C-A825-B7F566DD973D}" destId="{DF6E7EC8-2395-1645-828A-436E9606EC8E}" srcOrd="1" destOrd="0" presId="urn:microsoft.com/office/officeart/2005/8/layout/hierarchy1"/>
    <dgm:cxn modelId="{179BE834-A575-DF4E-83BB-4E514D10027F}" type="presParOf" srcId="{DF6E7EC8-2395-1645-828A-436E9606EC8E}" destId="{BE8D5A8A-DBB6-9E42-94CC-08E7362E75C4}" srcOrd="0" destOrd="0" presId="urn:microsoft.com/office/officeart/2005/8/layout/hierarchy1"/>
    <dgm:cxn modelId="{3D352D9C-6E87-784A-9B6D-2912D5DF6C9B}" type="presParOf" srcId="{DF6E7EC8-2395-1645-828A-436E9606EC8E}" destId="{7E1372C7-DF89-6B48-ACA1-3722EB31B801}" srcOrd="1" destOrd="0" presId="urn:microsoft.com/office/officeart/2005/8/layout/hierarchy1"/>
    <dgm:cxn modelId="{FCF141C9-C6E9-8A41-90B5-52E6A0A5BEE8}" type="presParOf" srcId="{7E1372C7-DF89-6B48-ACA1-3722EB31B801}" destId="{295B7F7F-0067-6647-B201-C897B554806A}" srcOrd="0" destOrd="0" presId="urn:microsoft.com/office/officeart/2005/8/layout/hierarchy1"/>
    <dgm:cxn modelId="{027307A2-0FF9-7043-B7DF-6235F195F63F}" type="presParOf" srcId="{295B7F7F-0067-6647-B201-C897B554806A}" destId="{8C6154E9-6586-8040-A3AF-A1B6F0B751E1}" srcOrd="0" destOrd="0" presId="urn:microsoft.com/office/officeart/2005/8/layout/hierarchy1"/>
    <dgm:cxn modelId="{C11BD6C3-243F-AD40-B4E0-CACE3FA65561}" type="presParOf" srcId="{295B7F7F-0067-6647-B201-C897B554806A}" destId="{BE535D5B-476B-9E44-9A4F-AEFA0521132C}" srcOrd="1" destOrd="0" presId="urn:microsoft.com/office/officeart/2005/8/layout/hierarchy1"/>
    <dgm:cxn modelId="{29CEB627-2551-044C-8C8C-14565097A8BB}" type="presParOf" srcId="{7E1372C7-DF89-6B48-ACA1-3722EB31B801}" destId="{91FB3E70-040D-4247-B7A1-FF99F5EA6BC3}" srcOrd="1" destOrd="0" presId="urn:microsoft.com/office/officeart/2005/8/layout/hierarchy1"/>
    <dgm:cxn modelId="{FEFA05FF-3AC2-EC44-9569-975AFBBB8C69}" type="presParOf" srcId="{91FB3E70-040D-4247-B7A1-FF99F5EA6BC3}" destId="{642279C8-EC72-6343-9A3E-08DF0668C7C9}" srcOrd="0" destOrd="0" presId="urn:microsoft.com/office/officeart/2005/8/layout/hierarchy1"/>
    <dgm:cxn modelId="{8EA92544-1518-5249-8022-F4D14BEEAC46}" type="presParOf" srcId="{91FB3E70-040D-4247-B7A1-FF99F5EA6BC3}" destId="{084E1C2C-157A-C941-8CF1-291C95F16A76}" srcOrd="1" destOrd="0" presId="urn:microsoft.com/office/officeart/2005/8/layout/hierarchy1"/>
    <dgm:cxn modelId="{EEC5BFC0-8FC4-C642-8EAA-4C1622B60C93}" type="presParOf" srcId="{084E1C2C-157A-C941-8CF1-291C95F16A76}" destId="{7BAA6227-3A2F-BD45-8501-06A1ECFABD29}" srcOrd="0" destOrd="0" presId="urn:microsoft.com/office/officeart/2005/8/layout/hierarchy1"/>
    <dgm:cxn modelId="{0650072B-B7D5-CF47-B62B-A2A85045142B}" type="presParOf" srcId="{7BAA6227-3A2F-BD45-8501-06A1ECFABD29}" destId="{309AB145-0E29-5845-B93D-F7D74745E5DB}" srcOrd="0" destOrd="0" presId="urn:microsoft.com/office/officeart/2005/8/layout/hierarchy1"/>
    <dgm:cxn modelId="{BD492B78-FC06-2846-8544-EA3DAB00182E}" type="presParOf" srcId="{7BAA6227-3A2F-BD45-8501-06A1ECFABD29}" destId="{2EF3F7C5-54B8-E04E-85AB-4115CCAFC612}" srcOrd="1" destOrd="0" presId="urn:microsoft.com/office/officeart/2005/8/layout/hierarchy1"/>
    <dgm:cxn modelId="{E95BF603-F2E6-284A-A85E-9AD6B34BDBEB}" type="presParOf" srcId="{084E1C2C-157A-C941-8CF1-291C95F16A76}" destId="{3E713772-C38D-0241-9F22-1F3520D07E53}" srcOrd="1" destOrd="0" presId="urn:microsoft.com/office/officeart/2005/8/layout/hierarchy1"/>
    <dgm:cxn modelId="{4DACBFAE-EACD-B446-9108-3B48C518F79E}" type="presParOf" srcId="{DF6E7EC8-2395-1645-828A-436E9606EC8E}" destId="{983B4948-C2B6-934C-B176-84FCFD803F01}" srcOrd="2" destOrd="0" presId="urn:microsoft.com/office/officeart/2005/8/layout/hierarchy1"/>
    <dgm:cxn modelId="{3CA539AF-7B20-7047-9893-15698953F9EE}" type="presParOf" srcId="{DF6E7EC8-2395-1645-828A-436E9606EC8E}" destId="{D0766F8A-FC5F-BC4D-BB2D-A6345DAD3A58}" srcOrd="3" destOrd="0" presId="urn:microsoft.com/office/officeart/2005/8/layout/hierarchy1"/>
    <dgm:cxn modelId="{BAF409B6-F8D0-0041-8677-7CD85A348FB2}" type="presParOf" srcId="{D0766F8A-FC5F-BC4D-BB2D-A6345DAD3A58}" destId="{E1B3CDF1-DEA8-8240-9C60-030DAF03792F}" srcOrd="0" destOrd="0" presId="urn:microsoft.com/office/officeart/2005/8/layout/hierarchy1"/>
    <dgm:cxn modelId="{5851894E-9803-B84E-8AE9-FE3263B1E93E}" type="presParOf" srcId="{E1B3CDF1-DEA8-8240-9C60-030DAF03792F}" destId="{B70161C8-7139-144B-A85F-EF28DDF7D85B}" srcOrd="0" destOrd="0" presId="urn:microsoft.com/office/officeart/2005/8/layout/hierarchy1"/>
    <dgm:cxn modelId="{0B8AAD25-C435-9C41-8A9A-C5F4ADCF3452}" type="presParOf" srcId="{E1B3CDF1-DEA8-8240-9C60-030DAF03792F}" destId="{02163D67-E745-B04D-B13E-19CF18347669}" srcOrd="1" destOrd="0" presId="urn:microsoft.com/office/officeart/2005/8/layout/hierarchy1"/>
    <dgm:cxn modelId="{92CF3CB8-4F4E-304E-A699-6E2CBB7D0949}" type="presParOf" srcId="{D0766F8A-FC5F-BC4D-BB2D-A6345DAD3A58}" destId="{39E6BA6C-01DB-1442-92EC-8919028974A1}" srcOrd="1" destOrd="0" presId="urn:microsoft.com/office/officeart/2005/8/layout/hierarchy1"/>
    <dgm:cxn modelId="{299AEA42-610C-154E-8B00-E7735BD7D5D2}" type="presParOf" srcId="{39E6BA6C-01DB-1442-92EC-8919028974A1}" destId="{13DB57FA-706D-B942-A8DE-E4E23F5530AD}" srcOrd="0" destOrd="0" presId="urn:microsoft.com/office/officeart/2005/8/layout/hierarchy1"/>
    <dgm:cxn modelId="{1D21AF2F-E844-AB4C-B3BC-7304D3DFF68C}" type="presParOf" srcId="{39E6BA6C-01DB-1442-92EC-8919028974A1}" destId="{BCC1B183-4B30-514A-BB11-A41AAF2A176D}" srcOrd="1" destOrd="0" presId="urn:microsoft.com/office/officeart/2005/8/layout/hierarchy1"/>
    <dgm:cxn modelId="{F203566F-1EBF-DF4A-A06F-EF222CE38AE9}" type="presParOf" srcId="{BCC1B183-4B30-514A-BB11-A41AAF2A176D}" destId="{CA1A2CCD-8DF6-DC48-8528-145EF00DB4BF}" srcOrd="0" destOrd="0" presId="urn:microsoft.com/office/officeart/2005/8/layout/hierarchy1"/>
    <dgm:cxn modelId="{8EA9CDB8-45ED-E14B-A48B-7398B43D42EC}" type="presParOf" srcId="{CA1A2CCD-8DF6-DC48-8528-145EF00DB4BF}" destId="{8E1C3696-F26E-EA43-B24A-8272A2AF5BF3}" srcOrd="0" destOrd="0" presId="urn:microsoft.com/office/officeart/2005/8/layout/hierarchy1"/>
    <dgm:cxn modelId="{308D39FE-3ADE-D944-9598-68C54F439F70}" type="presParOf" srcId="{CA1A2CCD-8DF6-DC48-8528-145EF00DB4BF}" destId="{667A61DB-1AEC-394A-8734-20B71AE0F82D}" srcOrd="1" destOrd="0" presId="urn:microsoft.com/office/officeart/2005/8/layout/hierarchy1"/>
    <dgm:cxn modelId="{A8994A2A-07AA-2542-8740-EF61497A85F3}" type="presParOf" srcId="{BCC1B183-4B30-514A-BB11-A41AAF2A176D}" destId="{14B2300B-7B8E-6E46-A719-BBD9A92FAB07}" srcOrd="1" destOrd="0" presId="urn:microsoft.com/office/officeart/2005/8/layout/hierarchy1"/>
    <dgm:cxn modelId="{8A4F6245-09D3-5545-9E2C-3FA896F8EA64}" type="presParOf" srcId="{DF6E7EC8-2395-1645-828A-436E9606EC8E}" destId="{2B98748A-2ABD-364A-A9E7-9AAFE3007303}" srcOrd="4" destOrd="0" presId="urn:microsoft.com/office/officeart/2005/8/layout/hierarchy1"/>
    <dgm:cxn modelId="{288C6A5F-4326-D242-B5F8-35E8C5200D10}" type="presParOf" srcId="{DF6E7EC8-2395-1645-828A-436E9606EC8E}" destId="{0F3D7D50-2EAC-224C-8985-48DC8C0D5E92}" srcOrd="5" destOrd="0" presId="urn:microsoft.com/office/officeart/2005/8/layout/hierarchy1"/>
    <dgm:cxn modelId="{BCC93EEB-949C-B34C-BC87-1599EF1639DA}" type="presParOf" srcId="{0F3D7D50-2EAC-224C-8985-48DC8C0D5E92}" destId="{7FDCE4CE-07D7-D144-89C5-59DCBD9DC72F}" srcOrd="0" destOrd="0" presId="urn:microsoft.com/office/officeart/2005/8/layout/hierarchy1"/>
    <dgm:cxn modelId="{E6A11741-2C45-C045-9981-3E7F6ED34697}" type="presParOf" srcId="{7FDCE4CE-07D7-D144-89C5-59DCBD9DC72F}" destId="{9AAD2E48-CCC1-2740-8BE4-ABF3129F8AD3}" srcOrd="0" destOrd="0" presId="urn:microsoft.com/office/officeart/2005/8/layout/hierarchy1"/>
    <dgm:cxn modelId="{06532F1F-AC2D-AA45-A096-113F900A9823}" type="presParOf" srcId="{7FDCE4CE-07D7-D144-89C5-59DCBD9DC72F}" destId="{2372143F-98A3-844C-9A29-225E737F0404}" srcOrd="1" destOrd="0" presId="urn:microsoft.com/office/officeart/2005/8/layout/hierarchy1"/>
    <dgm:cxn modelId="{1F7BB133-E759-424A-A8C4-9BC21D2782C0}" type="presParOf" srcId="{0F3D7D50-2EAC-224C-8985-48DC8C0D5E92}" destId="{B7BC9D16-26DA-D04C-8FAC-8F056CF84950}" srcOrd="1" destOrd="0" presId="urn:microsoft.com/office/officeart/2005/8/layout/hierarchy1"/>
    <dgm:cxn modelId="{1720F9B6-C243-044A-B32D-44E362B000DB}" type="presParOf" srcId="{B7BC9D16-26DA-D04C-8FAC-8F056CF84950}" destId="{0732668D-9734-1E47-9EF4-771EC22FA11B}" srcOrd="0" destOrd="0" presId="urn:microsoft.com/office/officeart/2005/8/layout/hierarchy1"/>
    <dgm:cxn modelId="{70F48808-BEA2-3E4D-8D33-F1DB6932C18A}" type="presParOf" srcId="{B7BC9D16-26DA-D04C-8FAC-8F056CF84950}" destId="{16C47837-3760-504C-B939-F4F5D9B14DB3}" srcOrd="1" destOrd="0" presId="urn:microsoft.com/office/officeart/2005/8/layout/hierarchy1"/>
    <dgm:cxn modelId="{48D954AB-DF9A-C248-B047-6820E2EF2F87}" type="presParOf" srcId="{16C47837-3760-504C-B939-F4F5D9B14DB3}" destId="{CADC264F-8D3B-2741-9AF5-914E35FC37F5}" srcOrd="0" destOrd="0" presId="urn:microsoft.com/office/officeart/2005/8/layout/hierarchy1"/>
    <dgm:cxn modelId="{98E8DCFE-BFA1-6F4E-8E1B-76B89EC5C63A}" type="presParOf" srcId="{CADC264F-8D3B-2741-9AF5-914E35FC37F5}" destId="{7C215503-D3B8-164F-AF6B-4BC53AC95F09}" srcOrd="0" destOrd="0" presId="urn:microsoft.com/office/officeart/2005/8/layout/hierarchy1"/>
    <dgm:cxn modelId="{9D4DC5AE-EDEE-9941-9597-02F293F04BC3}" type="presParOf" srcId="{CADC264F-8D3B-2741-9AF5-914E35FC37F5}" destId="{3829B76F-DCB4-3F41-8847-2A9A1D8A816A}" srcOrd="1" destOrd="0" presId="urn:microsoft.com/office/officeart/2005/8/layout/hierarchy1"/>
    <dgm:cxn modelId="{0DA30BF2-15FF-1A4A-82BF-AEBBAAFB5A20}" type="presParOf" srcId="{16C47837-3760-504C-B939-F4F5D9B14DB3}" destId="{6575E673-8099-824F-B8AB-373E0A5169B8}" srcOrd="1" destOrd="0" presId="urn:microsoft.com/office/officeart/2005/8/layout/hierarchy1"/>
    <dgm:cxn modelId="{F23CEBCA-AF28-4646-BE23-68BE05DCD48A}" type="presParOf" srcId="{DF6E7EC8-2395-1645-828A-436E9606EC8E}" destId="{1169766A-E119-3746-93FF-BA1794C70942}" srcOrd="6" destOrd="0" presId="urn:microsoft.com/office/officeart/2005/8/layout/hierarchy1"/>
    <dgm:cxn modelId="{2F74FD4F-A457-7949-BD82-904498A5DB1D}" type="presParOf" srcId="{DF6E7EC8-2395-1645-828A-436E9606EC8E}" destId="{8DA9FCC7-E755-EE46-811E-406703D4754B}" srcOrd="7" destOrd="0" presId="urn:microsoft.com/office/officeart/2005/8/layout/hierarchy1"/>
    <dgm:cxn modelId="{C0CD0409-FBF7-8549-801F-8F4BF20C02CA}" type="presParOf" srcId="{8DA9FCC7-E755-EE46-811E-406703D4754B}" destId="{2692E60C-7A46-AA47-97FC-D000A77A3056}" srcOrd="0" destOrd="0" presId="urn:microsoft.com/office/officeart/2005/8/layout/hierarchy1"/>
    <dgm:cxn modelId="{E14039DF-E0CA-2146-9741-E799EE525D46}" type="presParOf" srcId="{2692E60C-7A46-AA47-97FC-D000A77A3056}" destId="{31B03918-1982-7344-8F2B-F0479C6FF66D}" srcOrd="0" destOrd="0" presId="urn:microsoft.com/office/officeart/2005/8/layout/hierarchy1"/>
    <dgm:cxn modelId="{E5697E6B-9557-6A48-A03B-655281860493}" type="presParOf" srcId="{2692E60C-7A46-AA47-97FC-D000A77A3056}" destId="{D1F185A4-AFDC-444F-B4DE-196322477E0E}" srcOrd="1" destOrd="0" presId="urn:microsoft.com/office/officeart/2005/8/layout/hierarchy1"/>
    <dgm:cxn modelId="{D7538347-CA0D-3046-AB97-4019DCB4B100}" type="presParOf" srcId="{8DA9FCC7-E755-EE46-811E-406703D4754B}" destId="{DE0F304F-8E5D-3844-9A72-CABC7CDFA536}" srcOrd="1" destOrd="0" presId="urn:microsoft.com/office/officeart/2005/8/layout/hierarchy1"/>
    <dgm:cxn modelId="{8F6DD9BA-E088-9E44-94C1-E416F3D47E79}" type="presParOf" srcId="{DE0F304F-8E5D-3844-9A72-CABC7CDFA536}" destId="{E552BF51-24EF-844A-8B6D-E234FF66EA98}" srcOrd="0" destOrd="0" presId="urn:microsoft.com/office/officeart/2005/8/layout/hierarchy1"/>
    <dgm:cxn modelId="{82763F29-71AC-794C-A651-1ABA61C12400}" type="presParOf" srcId="{DE0F304F-8E5D-3844-9A72-CABC7CDFA536}" destId="{266BFAD6-7DBB-9649-9AB4-C5F5C2738459}" srcOrd="1" destOrd="0" presId="urn:microsoft.com/office/officeart/2005/8/layout/hierarchy1"/>
    <dgm:cxn modelId="{73523260-1505-F44F-984B-FD07DC1AFF7F}" type="presParOf" srcId="{266BFAD6-7DBB-9649-9AB4-C5F5C2738459}" destId="{63D72663-0A1E-1940-B406-9EB47333A8C2}" srcOrd="0" destOrd="0" presId="urn:microsoft.com/office/officeart/2005/8/layout/hierarchy1"/>
    <dgm:cxn modelId="{D13ECC01-66E6-C94D-A537-EEEA4847A2CD}" type="presParOf" srcId="{63D72663-0A1E-1940-B406-9EB47333A8C2}" destId="{ECCBD8ED-E0CB-024C-8188-1587EF82A7E9}" srcOrd="0" destOrd="0" presId="urn:microsoft.com/office/officeart/2005/8/layout/hierarchy1"/>
    <dgm:cxn modelId="{23B6A203-C6BD-3143-A78F-E7B5CA2FEB9A}" type="presParOf" srcId="{63D72663-0A1E-1940-B406-9EB47333A8C2}" destId="{FDE19C90-7427-024A-BA0C-418E90A806E5}" srcOrd="1" destOrd="0" presId="urn:microsoft.com/office/officeart/2005/8/layout/hierarchy1"/>
    <dgm:cxn modelId="{43EB2ECE-5C62-1C4C-BAAB-0ABDA2B09D3A}" type="presParOf" srcId="{266BFAD6-7DBB-9649-9AB4-C5F5C2738459}" destId="{3BCCFCFE-D9AB-E542-A7E0-BF188E486AA3}" srcOrd="1" destOrd="0" presId="urn:microsoft.com/office/officeart/2005/8/layout/hierarchy1"/>
    <dgm:cxn modelId="{634621B6-7C53-C647-80CE-7A0490D45E3D}" type="presParOf" srcId="{3BCCFCFE-D9AB-E542-A7E0-BF188E486AA3}" destId="{AE1B45CA-53FD-844E-AAA3-BD4CB5CA2DD1}" srcOrd="0" destOrd="0" presId="urn:microsoft.com/office/officeart/2005/8/layout/hierarchy1"/>
    <dgm:cxn modelId="{4A9C8AE3-8CC9-1A43-8244-DF4EECA127DE}" type="presParOf" srcId="{3BCCFCFE-D9AB-E542-A7E0-BF188E486AA3}" destId="{C9D5A495-1D23-1447-B061-E0165A3851A4}" srcOrd="1" destOrd="0" presId="urn:microsoft.com/office/officeart/2005/8/layout/hierarchy1"/>
    <dgm:cxn modelId="{DC33DB8D-95A1-4241-9B79-75D873807E87}" type="presParOf" srcId="{C9D5A495-1D23-1447-B061-E0165A3851A4}" destId="{D19E40B9-707C-4C4D-AD0B-3A30626C0FC5}" srcOrd="0" destOrd="0" presId="urn:microsoft.com/office/officeart/2005/8/layout/hierarchy1"/>
    <dgm:cxn modelId="{1AC05070-DEE6-F048-BB3C-063F96A2E966}" type="presParOf" srcId="{D19E40B9-707C-4C4D-AD0B-3A30626C0FC5}" destId="{33ED67F8-21BE-A44C-956F-DEF7869AE542}" srcOrd="0" destOrd="0" presId="urn:microsoft.com/office/officeart/2005/8/layout/hierarchy1"/>
    <dgm:cxn modelId="{562A5741-46C9-F045-A0DF-D6CEE849E3C9}" type="presParOf" srcId="{D19E40B9-707C-4C4D-AD0B-3A30626C0FC5}" destId="{55B19D03-4224-9441-AB91-095A956FD56C}" srcOrd="1" destOrd="0" presId="urn:microsoft.com/office/officeart/2005/8/layout/hierarchy1"/>
    <dgm:cxn modelId="{A668242C-D5D1-EA4D-A15B-CD64E3339D38}" type="presParOf" srcId="{C9D5A495-1D23-1447-B061-E0165A3851A4}" destId="{36E01DA5-0E2B-9F4F-B76E-24CAF937DD62}" srcOrd="1" destOrd="0" presId="urn:microsoft.com/office/officeart/2005/8/layout/hierarchy1"/>
    <dgm:cxn modelId="{CCBFEEB5-4255-CB40-AC5F-DACCE5724AF6}" type="presParOf" srcId="{36E01DA5-0E2B-9F4F-B76E-24CAF937DD62}" destId="{DE597384-7D83-8248-8FB9-BD0183914406}" srcOrd="0" destOrd="0" presId="urn:microsoft.com/office/officeart/2005/8/layout/hierarchy1"/>
    <dgm:cxn modelId="{104F5C0B-7DD5-ED41-A4D7-8AF56F1F30C5}" type="presParOf" srcId="{36E01DA5-0E2B-9F4F-B76E-24CAF937DD62}" destId="{CF4B9C1D-0EE9-6D4D-9207-BA68F2279328}" srcOrd="1" destOrd="0" presId="urn:microsoft.com/office/officeart/2005/8/layout/hierarchy1"/>
    <dgm:cxn modelId="{D6CE6187-1753-3141-A29A-13369F9BC207}" type="presParOf" srcId="{CF4B9C1D-0EE9-6D4D-9207-BA68F2279328}" destId="{072D0E10-100E-5A44-A914-10B3A1A125BB}" srcOrd="0" destOrd="0" presId="urn:microsoft.com/office/officeart/2005/8/layout/hierarchy1"/>
    <dgm:cxn modelId="{D0782DA1-4889-DD47-BF26-C91A09F52394}" type="presParOf" srcId="{072D0E10-100E-5A44-A914-10B3A1A125BB}" destId="{AA253576-78E5-9D45-8B31-7EB0C083C0A3}" srcOrd="0" destOrd="0" presId="urn:microsoft.com/office/officeart/2005/8/layout/hierarchy1"/>
    <dgm:cxn modelId="{7EA18400-62AA-FE45-84EC-48BBCDF6EB71}" type="presParOf" srcId="{072D0E10-100E-5A44-A914-10B3A1A125BB}" destId="{FF0DE8CC-D591-FB45-ADCC-45A43E470398}" srcOrd="1" destOrd="0" presId="urn:microsoft.com/office/officeart/2005/8/layout/hierarchy1"/>
    <dgm:cxn modelId="{F55AAADA-4460-9347-B283-F9982720CA8C}" type="presParOf" srcId="{CF4B9C1D-0EE9-6D4D-9207-BA68F2279328}" destId="{31A6144E-262F-CE4F-82CC-C7C3C7AEEEA1}" srcOrd="1" destOrd="0" presId="urn:microsoft.com/office/officeart/2005/8/layout/hierarchy1"/>
    <dgm:cxn modelId="{F208EBBF-E22D-3645-A22D-0028857B6F1B}" type="presParOf" srcId="{31A6144E-262F-CE4F-82CC-C7C3C7AEEEA1}" destId="{F1C1F551-D9E3-884E-9072-5CC4C208F7D2}" srcOrd="0" destOrd="0" presId="urn:microsoft.com/office/officeart/2005/8/layout/hierarchy1"/>
    <dgm:cxn modelId="{6F99DA3D-F615-1044-BAF1-9FB142445E26}" type="presParOf" srcId="{31A6144E-262F-CE4F-82CC-C7C3C7AEEEA1}" destId="{D9B01424-2B2A-8648-9B05-523991901D8D}" srcOrd="1" destOrd="0" presId="urn:microsoft.com/office/officeart/2005/8/layout/hierarchy1"/>
    <dgm:cxn modelId="{4BCDF984-5657-9B4C-9102-54F976F86157}" type="presParOf" srcId="{D9B01424-2B2A-8648-9B05-523991901D8D}" destId="{08AA8EE8-96AD-7647-8DCA-25519391FF9A}" srcOrd="0" destOrd="0" presId="urn:microsoft.com/office/officeart/2005/8/layout/hierarchy1"/>
    <dgm:cxn modelId="{1AD161FC-D084-464E-95A4-23F53AF4D498}" type="presParOf" srcId="{08AA8EE8-96AD-7647-8DCA-25519391FF9A}" destId="{A1BD57D9-B49D-C443-BEBE-ED4BF7639330}" srcOrd="0" destOrd="0" presId="urn:microsoft.com/office/officeart/2005/8/layout/hierarchy1"/>
    <dgm:cxn modelId="{D46C790D-582F-0248-9ABE-9774F8F65374}" type="presParOf" srcId="{08AA8EE8-96AD-7647-8DCA-25519391FF9A}" destId="{447AE51F-1AFF-394E-BD30-8E5211C92C41}" srcOrd="1" destOrd="0" presId="urn:microsoft.com/office/officeart/2005/8/layout/hierarchy1"/>
    <dgm:cxn modelId="{90B50E93-93BB-A44D-8C52-59A0AC116F6A}" type="presParOf" srcId="{D9B01424-2B2A-8648-9B05-523991901D8D}" destId="{6E4C3450-93EF-974A-A72D-48B2F1D2C1C6}" srcOrd="1" destOrd="0" presId="urn:microsoft.com/office/officeart/2005/8/layout/hierarchy1"/>
    <dgm:cxn modelId="{3A29820A-CC3C-E64B-88D9-5BD6AE63B329}" type="presParOf" srcId="{36E01DA5-0E2B-9F4F-B76E-24CAF937DD62}" destId="{60573711-B209-9240-9EEE-4E7AECA2453D}" srcOrd="2" destOrd="0" presId="urn:microsoft.com/office/officeart/2005/8/layout/hierarchy1"/>
    <dgm:cxn modelId="{63EA747F-492E-FE40-B9B6-05029CD4BD1D}" type="presParOf" srcId="{36E01DA5-0E2B-9F4F-B76E-24CAF937DD62}" destId="{96D25EEB-0063-8B4C-B37A-FFE3CEE1AFD6}" srcOrd="3" destOrd="0" presId="urn:microsoft.com/office/officeart/2005/8/layout/hierarchy1"/>
    <dgm:cxn modelId="{8B96095F-760D-5F4D-81F4-8A86F1644F3E}" type="presParOf" srcId="{96D25EEB-0063-8B4C-B37A-FFE3CEE1AFD6}" destId="{195F2248-3280-9D48-8471-8AB0320A97D8}" srcOrd="0" destOrd="0" presId="urn:microsoft.com/office/officeart/2005/8/layout/hierarchy1"/>
    <dgm:cxn modelId="{E517C8F8-4E06-814F-8FBD-92EEB4F4AFC4}" type="presParOf" srcId="{195F2248-3280-9D48-8471-8AB0320A97D8}" destId="{31132519-1594-A643-86CC-86996B7227D4}" srcOrd="0" destOrd="0" presId="urn:microsoft.com/office/officeart/2005/8/layout/hierarchy1"/>
    <dgm:cxn modelId="{EA558338-E6B7-604F-B414-BBFF7F6AF643}" type="presParOf" srcId="{195F2248-3280-9D48-8471-8AB0320A97D8}" destId="{AC8C7742-11BD-8146-94FF-0177F67385D6}" srcOrd="1" destOrd="0" presId="urn:microsoft.com/office/officeart/2005/8/layout/hierarchy1"/>
    <dgm:cxn modelId="{4442BB23-6952-E946-8607-995B48367BBE}" type="presParOf" srcId="{96D25EEB-0063-8B4C-B37A-FFE3CEE1AFD6}" destId="{2645FB83-C10E-9D43-B931-A02C0520B47B}" srcOrd="1" destOrd="0" presId="urn:microsoft.com/office/officeart/2005/8/layout/hierarchy1"/>
    <dgm:cxn modelId="{90006043-0629-4E49-8809-E9855BD0EC3D}" type="presParOf" srcId="{2645FB83-C10E-9D43-B931-A02C0520B47B}" destId="{25E89BA4-4E3E-1A46-9108-0B2513ACBA5E}" srcOrd="0" destOrd="0" presId="urn:microsoft.com/office/officeart/2005/8/layout/hierarchy1"/>
    <dgm:cxn modelId="{919AAC1C-E7CB-774B-9AF8-3B728F2AADDA}" type="presParOf" srcId="{2645FB83-C10E-9D43-B931-A02C0520B47B}" destId="{B328E349-DF8A-2B4C-9186-A7600B8BE7BA}" srcOrd="1" destOrd="0" presId="urn:microsoft.com/office/officeart/2005/8/layout/hierarchy1"/>
    <dgm:cxn modelId="{4156F65F-02D6-A146-8027-19C57DE6DA21}" type="presParOf" srcId="{B328E349-DF8A-2B4C-9186-A7600B8BE7BA}" destId="{74010501-41EF-6141-8D07-DBCC2200EF0B}" srcOrd="0" destOrd="0" presId="urn:microsoft.com/office/officeart/2005/8/layout/hierarchy1"/>
    <dgm:cxn modelId="{78170DA4-6241-B345-A584-36D7A07A38AE}" type="presParOf" srcId="{74010501-41EF-6141-8D07-DBCC2200EF0B}" destId="{CF721BFE-DA2D-FE4B-9BF6-75E1D5E0FF24}" srcOrd="0" destOrd="0" presId="urn:microsoft.com/office/officeart/2005/8/layout/hierarchy1"/>
    <dgm:cxn modelId="{34B1B1C9-1214-C44E-9B4D-408BE8E9E4C1}" type="presParOf" srcId="{74010501-41EF-6141-8D07-DBCC2200EF0B}" destId="{70E9166D-524E-0948-891D-DEC8FBF4CB8F}" srcOrd="1" destOrd="0" presId="urn:microsoft.com/office/officeart/2005/8/layout/hierarchy1"/>
    <dgm:cxn modelId="{E777F193-8CD1-0247-A9ED-AD103F712A51}" type="presParOf" srcId="{B328E349-DF8A-2B4C-9186-A7600B8BE7BA}" destId="{83D40900-AF22-3A47-AF51-140A422D4937}" srcOrd="1" destOrd="0" presId="urn:microsoft.com/office/officeart/2005/8/layout/hierarchy1"/>
    <dgm:cxn modelId="{E5A84696-AC92-9A47-A542-541CD8FCC5B9}" type="presParOf" srcId="{36E01DA5-0E2B-9F4F-B76E-24CAF937DD62}" destId="{EB31EC93-ED1A-EC4D-8EEF-C86BFA7CE2A3}" srcOrd="4" destOrd="0" presId="urn:microsoft.com/office/officeart/2005/8/layout/hierarchy1"/>
    <dgm:cxn modelId="{C9F7A298-EC02-A64F-8A75-57A8743022CC}" type="presParOf" srcId="{36E01DA5-0E2B-9F4F-B76E-24CAF937DD62}" destId="{48585E3A-4094-CA41-B4FD-148DB4ECCE76}" srcOrd="5" destOrd="0" presId="urn:microsoft.com/office/officeart/2005/8/layout/hierarchy1"/>
    <dgm:cxn modelId="{E8233B31-7A8B-CB4D-A7BE-EF7E77C07CD8}" type="presParOf" srcId="{48585E3A-4094-CA41-B4FD-148DB4ECCE76}" destId="{ADB22259-6535-7548-A3BE-46CFDA0F1A80}" srcOrd="0" destOrd="0" presId="urn:microsoft.com/office/officeart/2005/8/layout/hierarchy1"/>
    <dgm:cxn modelId="{34C3648B-35F2-7342-9B57-9AACFBF45B98}" type="presParOf" srcId="{ADB22259-6535-7548-A3BE-46CFDA0F1A80}" destId="{0DD396A1-7E70-0E48-AFF2-402EF52CD39B}" srcOrd="0" destOrd="0" presId="urn:microsoft.com/office/officeart/2005/8/layout/hierarchy1"/>
    <dgm:cxn modelId="{EA4CA0E0-E64F-3140-9047-78FEE4DE8B65}" type="presParOf" srcId="{ADB22259-6535-7548-A3BE-46CFDA0F1A80}" destId="{499927A7-69B2-344F-BFF5-5770F3FCA2B7}" srcOrd="1" destOrd="0" presId="urn:microsoft.com/office/officeart/2005/8/layout/hierarchy1"/>
    <dgm:cxn modelId="{6CAAD7C4-851D-0442-92B1-85D9DBFC49C6}" type="presParOf" srcId="{48585E3A-4094-CA41-B4FD-148DB4ECCE76}" destId="{23E107FA-1E2F-D345-A304-3FC233EB9F66}" srcOrd="1" destOrd="0" presId="urn:microsoft.com/office/officeart/2005/8/layout/hierarchy1"/>
    <dgm:cxn modelId="{CCEFB28F-FA92-624B-AD57-733D463D4156}" type="presParOf" srcId="{23E107FA-1E2F-D345-A304-3FC233EB9F66}" destId="{521AF10F-4C82-F942-9276-D89F81954ED6}" srcOrd="0" destOrd="0" presId="urn:microsoft.com/office/officeart/2005/8/layout/hierarchy1"/>
    <dgm:cxn modelId="{292C873D-13C2-8846-9E9C-21A04812BEEB}" type="presParOf" srcId="{23E107FA-1E2F-D345-A304-3FC233EB9F66}" destId="{71AB16BC-25C3-8A43-9662-60B7A99A1BD7}" srcOrd="1" destOrd="0" presId="urn:microsoft.com/office/officeart/2005/8/layout/hierarchy1"/>
    <dgm:cxn modelId="{2903E0A4-39A9-1343-905D-7D5820468055}" type="presParOf" srcId="{71AB16BC-25C3-8A43-9662-60B7A99A1BD7}" destId="{D20FF771-D6A3-F94A-8D45-BFBD0BEE7ED0}" srcOrd="0" destOrd="0" presId="urn:microsoft.com/office/officeart/2005/8/layout/hierarchy1"/>
    <dgm:cxn modelId="{87F7C37E-4005-264D-B360-0663DD7E0EE8}" type="presParOf" srcId="{D20FF771-D6A3-F94A-8D45-BFBD0BEE7ED0}" destId="{A781B6FD-2584-6E4B-9D5E-11233BD4E3C9}" srcOrd="0" destOrd="0" presId="urn:microsoft.com/office/officeart/2005/8/layout/hierarchy1"/>
    <dgm:cxn modelId="{AF2F14FE-DA60-2A45-BF82-70483F6AB2AA}" type="presParOf" srcId="{D20FF771-D6A3-F94A-8D45-BFBD0BEE7ED0}" destId="{11B173AF-24D6-A74D-AF9D-4738FD7E2F36}" srcOrd="1" destOrd="0" presId="urn:microsoft.com/office/officeart/2005/8/layout/hierarchy1"/>
    <dgm:cxn modelId="{E3031505-C0BE-0D4E-96A4-274F5415416A}" type="presParOf" srcId="{71AB16BC-25C3-8A43-9662-60B7A99A1BD7}" destId="{701F06B5-9340-7C48-81F0-D0FB1AE5E097}" srcOrd="1" destOrd="0" presId="urn:microsoft.com/office/officeart/2005/8/layout/hierarchy1"/>
    <dgm:cxn modelId="{473270D8-6926-374F-AFED-41F77275B041}" type="presParOf" srcId="{23E107FA-1E2F-D345-A304-3FC233EB9F66}" destId="{BFD16C2F-85E9-3340-BB9A-5D860E2E5B20}" srcOrd="2" destOrd="0" presId="urn:microsoft.com/office/officeart/2005/8/layout/hierarchy1"/>
    <dgm:cxn modelId="{958E4780-09CB-654C-ABF8-9F58E273C827}" type="presParOf" srcId="{23E107FA-1E2F-D345-A304-3FC233EB9F66}" destId="{75E9DDE4-2FB8-8B4F-B098-BEE4A27BBC77}" srcOrd="3" destOrd="0" presId="urn:microsoft.com/office/officeart/2005/8/layout/hierarchy1"/>
    <dgm:cxn modelId="{F03B9CE5-D268-404D-9682-ABF6FB2EDA26}" type="presParOf" srcId="{75E9DDE4-2FB8-8B4F-B098-BEE4A27BBC77}" destId="{3B008C72-6FE1-964D-9F55-918A6E8C8719}" srcOrd="0" destOrd="0" presId="urn:microsoft.com/office/officeart/2005/8/layout/hierarchy1"/>
    <dgm:cxn modelId="{6B1B5AE0-5985-9548-B786-57DC2518EC69}" type="presParOf" srcId="{3B008C72-6FE1-964D-9F55-918A6E8C8719}" destId="{852F7519-271C-1F49-AC75-83DB1E5ED6A8}" srcOrd="0" destOrd="0" presId="urn:microsoft.com/office/officeart/2005/8/layout/hierarchy1"/>
    <dgm:cxn modelId="{3590421B-4D61-564D-B0BA-788E5FABF9A0}" type="presParOf" srcId="{3B008C72-6FE1-964D-9F55-918A6E8C8719}" destId="{E0BB4E5D-0754-2548-90C5-F9224F56663D}" srcOrd="1" destOrd="0" presId="urn:microsoft.com/office/officeart/2005/8/layout/hierarchy1"/>
    <dgm:cxn modelId="{44F16790-34A0-D947-9D01-98734D5EFA1B}" type="presParOf" srcId="{75E9DDE4-2FB8-8B4F-B098-BEE4A27BBC77}" destId="{EAFDE8B1-60E5-5B49-9916-2582D82284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16C2F-85E9-3340-BB9A-5D860E2E5B20}">
      <dsp:nvSpPr>
        <dsp:cNvPr id="0" name=""/>
        <dsp:cNvSpPr/>
      </dsp:nvSpPr>
      <dsp:spPr>
        <a:xfrm>
          <a:off x="6308427" y="4287268"/>
          <a:ext cx="826667" cy="357404"/>
        </a:xfrm>
        <a:custGeom>
          <a:avLst/>
          <a:gdLst/>
          <a:ahLst/>
          <a:cxnLst/>
          <a:rect l="0" t="0" r="0" b="0"/>
          <a:pathLst>
            <a:path>
              <a:moveTo>
                <a:pt x="0" y="0"/>
              </a:moveTo>
              <a:lnTo>
                <a:pt x="0" y="346527"/>
              </a:lnTo>
              <a:lnTo>
                <a:pt x="826667" y="346527"/>
              </a:lnTo>
              <a:lnTo>
                <a:pt x="826667" y="35740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1AF10F-4C82-F942-9276-D89F81954ED6}">
      <dsp:nvSpPr>
        <dsp:cNvPr id="0" name=""/>
        <dsp:cNvSpPr/>
      </dsp:nvSpPr>
      <dsp:spPr>
        <a:xfrm>
          <a:off x="5603860" y="4287268"/>
          <a:ext cx="704566" cy="359602"/>
        </a:xfrm>
        <a:custGeom>
          <a:avLst/>
          <a:gdLst/>
          <a:ahLst/>
          <a:cxnLst/>
          <a:rect l="0" t="0" r="0" b="0"/>
          <a:pathLst>
            <a:path>
              <a:moveTo>
                <a:pt x="704566" y="0"/>
              </a:moveTo>
              <a:lnTo>
                <a:pt x="704566" y="348725"/>
              </a:lnTo>
              <a:lnTo>
                <a:pt x="0" y="348725"/>
              </a:lnTo>
              <a:lnTo>
                <a:pt x="0" y="3596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31EC93-ED1A-EC4D-8EEF-C86BFA7CE2A3}">
      <dsp:nvSpPr>
        <dsp:cNvPr id="0" name=""/>
        <dsp:cNvSpPr/>
      </dsp:nvSpPr>
      <dsp:spPr>
        <a:xfrm>
          <a:off x="4156328" y="3306764"/>
          <a:ext cx="2152098" cy="107338"/>
        </a:xfrm>
        <a:custGeom>
          <a:avLst/>
          <a:gdLst/>
          <a:ahLst/>
          <a:cxnLst/>
          <a:rect l="0" t="0" r="0" b="0"/>
          <a:pathLst>
            <a:path>
              <a:moveTo>
                <a:pt x="0" y="0"/>
              </a:moveTo>
              <a:lnTo>
                <a:pt x="0" y="96461"/>
              </a:lnTo>
              <a:lnTo>
                <a:pt x="2152098" y="96461"/>
              </a:lnTo>
              <a:lnTo>
                <a:pt x="2152098" y="10733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E89BA4-4E3E-1A46-9108-0B2513ACBA5E}">
      <dsp:nvSpPr>
        <dsp:cNvPr id="0" name=""/>
        <dsp:cNvSpPr/>
      </dsp:nvSpPr>
      <dsp:spPr>
        <a:xfrm>
          <a:off x="4046077" y="4182160"/>
          <a:ext cx="225558" cy="503689"/>
        </a:xfrm>
        <a:custGeom>
          <a:avLst/>
          <a:gdLst/>
          <a:ahLst/>
          <a:cxnLst/>
          <a:rect l="0" t="0" r="0" b="0"/>
          <a:pathLst>
            <a:path>
              <a:moveTo>
                <a:pt x="225558" y="0"/>
              </a:moveTo>
              <a:lnTo>
                <a:pt x="225558" y="492812"/>
              </a:lnTo>
              <a:lnTo>
                <a:pt x="0" y="492812"/>
              </a:lnTo>
              <a:lnTo>
                <a:pt x="0" y="5036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573711-B209-9240-9EEE-4E7AECA2453D}">
      <dsp:nvSpPr>
        <dsp:cNvPr id="0" name=""/>
        <dsp:cNvSpPr/>
      </dsp:nvSpPr>
      <dsp:spPr>
        <a:xfrm>
          <a:off x="4156328" y="3306764"/>
          <a:ext cx="115306" cy="147879"/>
        </a:xfrm>
        <a:custGeom>
          <a:avLst/>
          <a:gdLst/>
          <a:ahLst/>
          <a:cxnLst/>
          <a:rect l="0" t="0" r="0" b="0"/>
          <a:pathLst>
            <a:path>
              <a:moveTo>
                <a:pt x="0" y="0"/>
              </a:moveTo>
              <a:lnTo>
                <a:pt x="0" y="137002"/>
              </a:lnTo>
              <a:lnTo>
                <a:pt x="115306" y="137002"/>
              </a:lnTo>
              <a:lnTo>
                <a:pt x="115306" y="14787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C1F551-D9E3-884E-9072-5CC4C208F7D2}">
      <dsp:nvSpPr>
        <dsp:cNvPr id="0" name=""/>
        <dsp:cNvSpPr/>
      </dsp:nvSpPr>
      <dsp:spPr>
        <a:xfrm>
          <a:off x="1420723" y="4033892"/>
          <a:ext cx="93355" cy="591605"/>
        </a:xfrm>
        <a:custGeom>
          <a:avLst/>
          <a:gdLst/>
          <a:ahLst/>
          <a:cxnLst/>
          <a:rect l="0" t="0" r="0" b="0"/>
          <a:pathLst>
            <a:path>
              <a:moveTo>
                <a:pt x="0" y="0"/>
              </a:moveTo>
              <a:lnTo>
                <a:pt x="0" y="580728"/>
              </a:lnTo>
              <a:lnTo>
                <a:pt x="93355" y="580728"/>
              </a:lnTo>
              <a:lnTo>
                <a:pt x="93355" y="59160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597384-7D83-8248-8FB9-BD0183914406}">
      <dsp:nvSpPr>
        <dsp:cNvPr id="0" name=""/>
        <dsp:cNvSpPr/>
      </dsp:nvSpPr>
      <dsp:spPr>
        <a:xfrm>
          <a:off x="1420723" y="3306764"/>
          <a:ext cx="2735605" cy="126111"/>
        </a:xfrm>
        <a:custGeom>
          <a:avLst/>
          <a:gdLst/>
          <a:ahLst/>
          <a:cxnLst/>
          <a:rect l="0" t="0" r="0" b="0"/>
          <a:pathLst>
            <a:path>
              <a:moveTo>
                <a:pt x="2735605" y="0"/>
              </a:moveTo>
              <a:lnTo>
                <a:pt x="2735605" y="115234"/>
              </a:lnTo>
              <a:lnTo>
                <a:pt x="0" y="115234"/>
              </a:lnTo>
              <a:lnTo>
                <a:pt x="0" y="1261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1B45CA-53FD-844E-AAA3-BD4CB5CA2DD1}">
      <dsp:nvSpPr>
        <dsp:cNvPr id="0" name=""/>
        <dsp:cNvSpPr/>
      </dsp:nvSpPr>
      <dsp:spPr>
        <a:xfrm>
          <a:off x="4156328" y="2351915"/>
          <a:ext cx="1825127" cy="305527"/>
        </a:xfrm>
        <a:custGeom>
          <a:avLst/>
          <a:gdLst/>
          <a:ahLst/>
          <a:cxnLst/>
          <a:rect l="0" t="0" r="0" b="0"/>
          <a:pathLst>
            <a:path>
              <a:moveTo>
                <a:pt x="1825127" y="0"/>
              </a:moveTo>
              <a:lnTo>
                <a:pt x="1825127" y="294650"/>
              </a:lnTo>
              <a:lnTo>
                <a:pt x="0" y="294650"/>
              </a:lnTo>
              <a:lnTo>
                <a:pt x="0" y="30552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52BF51-24EF-844A-8B6D-E234FF66EA98}">
      <dsp:nvSpPr>
        <dsp:cNvPr id="0" name=""/>
        <dsp:cNvSpPr/>
      </dsp:nvSpPr>
      <dsp:spPr>
        <a:xfrm>
          <a:off x="5851191" y="1368885"/>
          <a:ext cx="91440" cy="440376"/>
        </a:xfrm>
        <a:custGeom>
          <a:avLst/>
          <a:gdLst/>
          <a:ahLst/>
          <a:cxnLst/>
          <a:rect l="0" t="0" r="0" b="0"/>
          <a:pathLst>
            <a:path>
              <a:moveTo>
                <a:pt x="45720" y="0"/>
              </a:moveTo>
              <a:lnTo>
                <a:pt x="45720" y="429499"/>
              </a:lnTo>
              <a:lnTo>
                <a:pt x="130264" y="429499"/>
              </a:lnTo>
              <a:lnTo>
                <a:pt x="130264" y="4403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69766A-E119-3746-93FF-BA1794C70942}">
      <dsp:nvSpPr>
        <dsp:cNvPr id="0" name=""/>
        <dsp:cNvSpPr/>
      </dsp:nvSpPr>
      <dsp:spPr>
        <a:xfrm>
          <a:off x="3617273" y="505902"/>
          <a:ext cx="2279638" cy="350225"/>
        </a:xfrm>
        <a:custGeom>
          <a:avLst/>
          <a:gdLst/>
          <a:ahLst/>
          <a:cxnLst/>
          <a:rect l="0" t="0" r="0" b="0"/>
          <a:pathLst>
            <a:path>
              <a:moveTo>
                <a:pt x="0" y="0"/>
              </a:moveTo>
              <a:lnTo>
                <a:pt x="0" y="339348"/>
              </a:lnTo>
              <a:lnTo>
                <a:pt x="2279638" y="339348"/>
              </a:lnTo>
              <a:lnTo>
                <a:pt x="2279638" y="3502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2668D-9734-1E47-9EF4-771EC22FA11B}">
      <dsp:nvSpPr>
        <dsp:cNvPr id="0" name=""/>
        <dsp:cNvSpPr/>
      </dsp:nvSpPr>
      <dsp:spPr>
        <a:xfrm>
          <a:off x="3549502" y="1319373"/>
          <a:ext cx="175985" cy="487172"/>
        </a:xfrm>
        <a:custGeom>
          <a:avLst/>
          <a:gdLst/>
          <a:ahLst/>
          <a:cxnLst/>
          <a:rect l="0" t="0" r="0" b="0"/>
          <a:pathLst>
            <a:path>
              <a:moveTo>
                <a:pt x="0" y="0"/>
              </a:moveTo>
              <a:lnTo>
                <a:pt x="0" y="476295"/>
              </a:lnTo>
              <a:lnTo>
                <a:pt x="175985" y="476295"/>
              </a:lnTo>
              <a:lnTo>
                <a:pt x="175985" y="48717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98748A-2ABD-364A-A9E7-9AAFE3007303}">
      <dsp:nvSpPr>
        <dsp:cNvPr id="0" name=""/>
        <dsp:cNvSpPr/>
      </dsp:nvSpPr>
      <dsp:spPr>
        <a:xfrm>
          <a:off x="3503782" y="505902"/>
          <a:ext cx="91440" cy="316506"/>
        </a:xfrm>
        <a:custGeom>
          <a:avLst/>
          <a:gdLst/>
          <a:ahLst/>
          <a:cxnLst/>
          <a:rect l="0" t="0" r="0" b="0"/>
          <a:pathLst>
            <a:path>
              <a:moveTo>
                <a:pt x="113490" y="0"/>
              </a:moveTo>
              <a:lnTo>
                <a:pt x="113490" y="305629"/>
              </a:lnTo>
              <a:lnTo>
                <a:pt x="45720" y="305629"/>
              </a:lnTo>
              <a:lnTo>
                <a:pt x="45720" y="3165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DB57FA-706D-B942-A8DE-E4E23F5530AD}">
      <dsp:nvSpPr>
        <dsp:cNvPr id="0" name=""/>
        <dsp:cNvSpPr/>
      </dsp:nvSpPr>
      <dsp:spPr>
        <a:xfrm>
          <a:off x="1899001" y="1244845"/>
          <a:ext cx="91440" cy="455853"/>
        </a:xfrm>
        <a:custGeom>
          <a:avLst/>
          <a:gdLst/>
          <a:ahLst/>
          <a:cxnLst/>
          <a:rect l="0" t="0" r="0" b="0"/>
          <a:pathLst>
            <a:path>
              <a:moveTo>
                <a:pt x="45720" y="0"/>
              </a:moveTo>
              <a:lnTo>
                <a:pt x="45720" y="444976"/>
              </a:lnTo>
              <a:lnTo>
                <a:pt x="71542" y="444976"/>
              </a:lnTo>
              <a:lnTo>
                <a:pt x="71542" y="4558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3B4948-C2B6-934C-B176-84FCFD803F01}">
      <dsp:nvSpPr>
        <dsp:cNvPr id="0" name=""/>
        <dsp:cNvSpPr/>
      </dsp:nvSpPr>
      <dsp:spPr>
        <a:xfrm>
          <a:off x="1944721" y="505902"/>
          <a:ext cx="1672551" cy="338087"/>
        </a:xfrm>
        <a:custGeom>
          <a:avLst/>
          <a:gdLst/>
          <a:ahLst/>
          <a:cxnLst/>
          <a:rect l="0" t="0" r="0" b="0"/>
          <a:pathLst>
            <a:path>
              <a:moveTo>
                <a:pt x="1672551" y="0"/>
              </a:moveTo>
              <a:lnTo>
                <a:pt x="1672551" y="327210"/>
              </a:lnTo>
              <a:lnTo>
                <a:pt x="0" y="327210"/>
              </a:lnTo>
              <a:lnTo>
                <a:pt x="0" y="3380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2279C8-EC72-6343-9A3E-08DF0668C7C9}">
      <dsp:nvSpPr>
        <dsp:cNvPr id="0" name=""/>
        <dsp:cNvSpPr/>
      </dsp:nvSpPr>
      <dsp:spPr>
        <a:xfrm>
          <a:off x="504915" y="1279751"/>
          <a:ext cx="91440" cy="433502"/>
        </a:xfrm>
        <a:custGeom>
          <a:avLst/>
          <a:gdLst/>
          <a:ahLst/>
          <a:cxnLst/>
          <a:rect l="0" t="0" r="0" b="0"/>
          <a:pathLst>
            <a:path>
              <a:moveTo>
                <a:pt x="45720" y="0"/>
              </a:moveTo>
              <a:lnTo>
                <a:pt x="45720" y="422625"/>
              </a:lnTo>
              <a:lnTo>
                <a:pt x="104427" y="422625"/>
              </a:lnTo>
              <a:lnTo>
                <a:pt x="104427" y="4335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8D5A8A-DBB6-9E42-94CC-08E7362E75C4}">
      <dsp:nvSpPr>
        <dsp:cNvPr id="0" name=""/>
        <dsp:cNvSpPr/>
      </dsp:nvSpPr>
      <dsp:spPr>
        <a:xfrm>
          <a:off x="550635" y="505902"/>
          <a:ext cx="3066637" cy="332966"/>
        </a:xfrm>
        <a:custGeom>
          <a:avLst/>
          <a:gdLst/>
          <a:ahLst/>
          <a:cxnLst/>
          <a:rect l="0" t="0" r="0" b="0"/>
          <a:pathLst>
            <a:path>
              <a:moveTo>
                <a:pt x="3066637" y="0"/>
              </a:moveTo>
              <a:lnTo>
                <a:pt x="3066637" y="322089"/>
              </a:lnTo>
              <a:lnTo>
                <a:pt x="0" y="322089"/>
              </a:lnTo>
              <a:lnTo>
                <a:pt x="0" y="3329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851FED-84A1-224C-8689-4E52313B7AAB}">
      <dsp:nvSpPr>
        <dsp:cNvPr id="0" name=""/>
        <dsp:cNvSpPr/>
      </dsp:nvSpPr>
      <dsp:spPr>
        <a:xfrm>
          <a:off x="2451575" y="94052"/>
          <a:ext cx="2331394" cy="41184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F6850681-9799-E746-A386-21481704BC11}">
      <dsp:nvSpPr>
        <dsp:cNvPr id="0" name=""/>
        <dsp:cNvSpPr/>
      </dsp:nvSpPr>
      <dsp:spPr>
        <a:xfrm>
          <a:off x="2464621" y="106446"/>
          <a:ext cx="2331394" cy="4118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Facteurs du déséquilibre du marché du travail</a:t>
          </a:r>
          <a:endParaRPr lang="fr-FR" sz="1400" b="1" kern="1200" dirty="0"/>
        </a:p>
      </dsp:txBody>
      <dsp:txXfrm>
        <a:off x="2476684" y="118509"/>
        <a:ext cx="2307268" cy="387723"/>
      </dsp:txXfrm>
    </dsp:sp>
    <dsp:sp modelId="{8C6154E9-6586-8040-A3AF-A1B6F0B751E1}">
      <dsp:nvSpPr>
        <dsp:cNvPr id="0" name=""/>
        <dsp:cNvSpPr/>
      </dsp:nvSpPr>
      <dsp:spPr>
        <a:xfrm>
          <a:off x="-13045" y="838868"/>
          <a:ext cx="1127362" cy="440882"/>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BE535D5B-476B-9E44-9A4F-AEFA0521132C}">
      <dsp:nvSpPr>
        <dsp:cNvPr id="0" name=""/>
        <dsp:cNvSpPr/>
      </dsp:nvSpPr>
      <dsp:spPr>
        <a:xfrm>
          <a:off x="0" y="851262"/>
          <a:ext cx="1127362" cy="4408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Coût du travail trop élevé</a:t>
          </a:r>
          <a:endParaRPr lang="fr-FR" sz="1200" kern="1200" dirty="0"/>
        </a:p>
      </dsp:txBody>
      <dsp:txXfrm>
        <a:off x="12913" y="864175"/>
        <a:ext cx="1101536" cy="415056"/>
      </dsp:txXfrm>
    </dsp:sp>
    <dsp:sp modelId="{309AB145-0E29-5845-B93D-F7D74745E5DB}">
      <dsp:nvSpPr>
        <dsp:cNvPr id="0" name=""/>
        <dsp:cNvSpPr/>
      </dsp:nvSpPr>
      <dsp:spPr>
        <a:xfrm>
          <a:off x="166252" y="1713254"/>
          <a:ext cx="886181" cy="57886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2EF3F7C5-54B8-E04E-85AB-4115CCAFC612}">
      <dsp:nvSpPr>
        <dsp:cNvPr id="0" name=""/>
        <dsp:cNvSpPr/>
      </dsp:nvSpPr>
      <dsp:spPr>
        <a:xfrm>
          <a:off x="179297" y="1725647"/>
          <a:ext cx="886181" cy="5788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solidFill>
                <a:srgbClr val="FF0000"/>
              </a:solidFill>
            </a:rPr>
            <a:t>Chômage classique</a:t>
          </a:r>
          <a:endParaRPr lang="fr-FR" sz="1100" b="1" kern="1200" dirty="0">
            <a:solidFill>
              <a:srgbClr val="FF0000"/>
            </a:solidFill>
          </a:endParaRPr>
        </a:p>
      </dsp:txBody>
      <dsp:txXfrm>
        <a:off x="196251" y="1742601"/>
        <a:ext cx="852273" cy="544956"/>
      </dsp:txXfrm>
    </dsp:sp>
    <dsp:sp modelId="{B70161C8-7139-144B-A85F-EF28DDF7D85B}">
      <dsp:nvSpPr>
        <dsp:cNvPr id="0" name=""/>
        <dsp:cNvSpPr/>
      </dsp:nvSpPr>
      <dsp:spPr>
        <a:xfrm>
          <a:off x="1250773" y="843989"/>
          <a:ext cx="1387896" cy="400856"/>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02163D67-E745-B04D-B13E-19CF18347669}">
      <dsp:nvSpPr>
        <dsp:cNvPr id="0" name=""/>
        <dsp:cNvSpPr/>
      </dsp:nvSpPr>
      <dsp:spPr>
        <a:xfrm>
          <a:off x="1263819" y="856382"/>
          <a:ext cx="1387896" cy="4008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solidFill>
                <a:srgbClr val="FF0000"/>
              </a:solidFill>
            </a:rPr>
            <a:t>Insuffisance de la demande globale</a:t>
          </a:r>
          <a:endParaRPr lang="fr-FR" sz="1100" b="1" kern="1200" dirty="0">
            <a:solidFill>
              <a:srgbClr val="FF0000"/>
            </a:solidFill>
          </a:endParaRPr>
        </a:p>
      </dsp:txBody>
      <dsp:txXfrm>
        <a:off x="1275560" y="868123"/>
        <a:ext cx="1364414" cy="377374"/>
      </dsp:txXfrm>
    </dsp:sp>
    <dsp:sp modelId="{8E1C3696-F26E-EA43-B24A-8272A2AF5BF3}">
      <dsp:nvSpPr>
        <dsp:cNvPr id="0" name=""/>
        <dsp:cNvSpPr/>
      </dsp:nvSpPr>
      <dsp:spPr>
        <a:xfrm>
          <a:off x="1546974" y="1700699"/>
          <a:ext cx="847137" cy="51239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667A61DB-1AEC-394A-8734-20B71AE0F82D}">
      <dsp:nvSpPr>
        <dsp:cNvPr id="0" name=""/>
        <dsp:cNvSpPr/>
      </dsp:nvSpPr>
      <dsp:spPr>
        <a:xfrm>
          <a:off x="1560020" y="1713092"/>
          <a:ext cx="847137" cy="5123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Chômage keynésien</a:t>
          </a:r>
          <a:endParaRPr lang="fr-FR" sz="1100" kern="1200" dirty="0"/>
        </a:p>
      </dsp:txBody>
      <dsp:txXfrm>
        <a:off x="1575028" y="1728100"/>
        <a:ext cx="817121" cy="482383"/>
      </dsp:txXfrm>
    </dsp:sp>
    <dsp:sp modelId="{9AAD2E48-CCC1-2740-8BE4-ABF3129F8AD3}">
      <dsp:nvSpPr>
        <dsp:cNvPr id="0" name=""/>
        <dsp:cNvSpPr/>
      </dsp:nvSpPr>
      <dsp:spPr>
        <a:xfrm>
          <a:off x="2861456" y="822408"/>
          <a:ext cx="1376091" cy="496965"/>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2372143F-98A3-844C-9A29-225E737F0404}">
      <dsp:nvSpPr>
        <dsp:cNvPr id="0" name=""/>
        <dsp:cNvSpPr/>
      </dsp:nvSpPr>
      <dsp:spPr>
        <a:xfrm>
          <a:off x="2874501" y="834801"/>
          <a:ext cx="1376091" cy="4969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solidFill>
                <a:srgbClr val="FF0000"/>
              </a:solidFill>
            </a:rPr>
            <a:t>Hausse emplois instables</a:t>
          </a:r>
          <a:endParaRPr lang="fr-FR" sz="1100" b="1" kern="1200" dirty="0">
            <a:solidFill>
              <a:srgbClr val="FF0000"/>
            </a:solidFill>
          </a:endParaRPr>
        </a:p>
      </dsp:txBody>
      <dsp:txXfrm>
        <a:off x="2889057" y="849357"/>
        <a:ext cx="1346979" cy="467853"/>
      </dsp:txXfrm>
    </dsp:sp>
    <dsp:sp modelId="{7C215503-D3B8-164F-AF6B-4BC53AC95F09}">
      <dsp:nvSpPr>
        <dsp:cNvPr id="0" name=""/>
        <dsp:cNvSpPr/>
      </dsp:nvSpPr>
      <dsp:spPr>
        <a:xfrm>
          <a:off x="2963549" y="1806546"/>
          <a:ext cx="1523876" cy="460357"/>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3829B76F-DCB4-3F41-8847-2A9A1D8A816A}">
      <dsp:nvSpPr>
        <dsp:cNvPr id="0" name=""/>
        <dsp:cNvSpPr/>
      </dsp:nvSpPr>
      <dsp:spPr>
        <a:xfrm>
          <a:off x="2976595" y="1818940"/>
          <a:ext cx="1523876" cy="4603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Précarité et fragilisation du marché du travail</a:t>
          </a:r>
          <a:endParaRPr lang="fr-FR" sz="1100" kern="1200" dirty="0"/>
        </a:p>
      </dsp:txBody>
      <dsp:txXfrm>
        <a:off x="2990078" y="1832423"/>
        <a:ext cx="1496910" cy="433391"/>
      </dsp:txXfrm>
    </dsp:sp>
    <dsp:sp modelId="{31B03918-1982-7344-8F2B-F0479C6FF66D}">
      <dsp:nvSpPr>
        <dsp:cNvPr id="0" name=""/>
        <dsp:cNvSpPr/>
      </dsp:nvSpPr>
      <dsp:spPr>
        <a:xfrm>
          <a:off x="4722797" y="856128"/>
          <a:ext cx="2348229" cy="512757"/>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1F185A4-AFDC-444F-B4DE-196322477E0E}">
      <dsp:nvSpPr>
        <dsp:cNvPr id="0" name=""/>
        <dsp:cNvSpPr/>
      </dsp:nvSpPr>
      <dsp:spPr>
        <a:xfrm>
          <a:off x="4735842" y="868521"/>
          <a:ext cx="2348229" cy="5127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Nombre d’emplois diplômés &gt; </a:t>
          </a:r>
        </a:p>
        <a:p>
          <a:pPr lvl="0" algn="ctr" defTabSz="488950">
            <a:lnSpc>
              <a:spcPct val="90000"/>
            </a:lnSpc>
            <a:spcBef>
              <a:spcPct val="0"/>
            </a:spcBef>
            <a:spcAft>
              <a:spcPct val="35000"/>
            </a:spcAft>
          </a:pPr>
          <a:r>
            <a:rPr lang="fr-FR" sz="1100" kern="1200" dirty="0" smtClean="0"/>
            <a:t>nombre d’emplois qualifiés</a:t>
          </a:r>
          <a:endParaRPr lang="fr-FR" sz="1100" kern="1200" dirty="0"/>
        </a:p>
      </dsp:txBody>
      <dsp:txXfrm>
        <a:off x="4750860" y="883539"/>
        <a:ext cx="2318193" cy="482721"/>
      </dsp:txXfrm>
    </dsp:sp>
    <dsp:sp modelId="{ECCBD8ED-E0CB-024C-8188-1587EF82A7E9}">
      <dsp:nvSpPr>
        <dsp:cNvPr id="0" name=""/>
        <dsp:cNvSpPr/>
      </dsp:nvSpPr>
      <dsp:spPr>
        <a:xfrm>
          <a:off x="4995334" y="1809262"/>
          <a:ext cx="1972244" cy="542652"/>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FDE19C90-7427-024A-BA0C-418E90A806E5}">
      <dsp:nvSpPr>
        <dsp:cNvPr id="0" name=""/>
        <dsp:cNvSpPr/>
      </dsp:nvSpPr>
      <dsp:spPr>
        <a:xfrm>
          <a:off x="5008380" y="1821656"/>
          <a:ext cx="1972244" cy="5426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solidFill>
                <a:srgbClr val="FF0000"/>
              </a:solidFill>
            </a:rPr>
            <a:t>Surqualification</a:t>
          </a:r>
          <a:endParaRPr lang="fr-FR" sz="1100" b="1" kern="1200" dirty="0">
            <a:solidFill>
              <a:srgbClr val="FF0000"/>
            </a:solidFill>
          </a:endParaRPr>
        </a:p>
      </dsp:txBody>
      <dsp:txXfrm>
        <a:off x="5024274" y="1837550"/>
        <a:ext cx="1940456" cy="510864"/>
      </dsp:txXfrm>
    </dsp:sp>
    <dsp:sp modelId="{33ED67F8-21BE-A44C-956F-DEF7869AE542}">
      <dsp:nvSpPr>
        <dsp:cNvPr id="0" name=""/>
        <dsp:cNvSpPr/>
      </dsp:nvSpPr>
      <dsp:spPr>
        <a:xfrm>
          <a:off x="2982214" y="2657443"/>
          <a:ext cx="2348229" cy="649321"/>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55B19D03-4224-9441-AB91-095A956FD56C}">
      <dsp:nvSpPr>
        <dsp:cNvPr id="0" name=""/>
        <dsp:cNvSpPr/>
      </dsp:nvSpPr>
      <dsp:spPr>
        <a:xfrm>
          <a:off x="2995259" y="2669836"/>
          <a:ext cx="2348229" cy="64932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Recherche de solutions</a:t>
          </a:r>
          <a:endParaRPr lang="fr-FR" sz="2000" b="1" kern="1200" dirty="0"/>
        </a:p>
      </dsp:txBody>
      <dsp:txXfrm>
        <a:off x="3014277" y="2688854"/>
        <a:ext cx="2310193" cy="611285"/>
      </dsp:txXfrm>
    </dsp:sp>
    <dsp:sp modelId="{AA253576-78E5-9D45-8B31-7EB0C083C0A3}">
      <dsp:nvSpPr>
        <dsp:cNvPr id="0" name=""/>
        <dsp:cNvSpPr/>
      </dsp:nvSpPr>
      <dsp:spPr>
        <a:xfrm>
          <a:off x="430309" y="3432875"/>
          <a:ext cx="1980829" cy="601016"/>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FF0DE8CC-D591-FB45-ADCC-45A43E470398}">
      <dsp:nvSpPr>
        <dsp:cNvPr id="0" name=""/>
        <dsp:cNvSpPr/>
      </dsp:nvSpPr>
      <dsp:spPr>
        <a:xfrm>
          <a:off x="443354" y="3445269"/>
          <a:ext cx="1980829" cy="6010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Politiques d’inspiration </a:t>
          </a:r>
          <a:r>
            <a:rPr lang="fr-FR" sz="1100" b="1" kern="1200" dirty="0" smtClean="0">
              <a:solidFill>
                <a:srgbClr val="FF0000"/>
              </a:solidFill>
            </a:rPr>
            <a:t>libérale</a:t>
          </a:r>
          <a:endParaRPr lang="fr-FR" sz="1100" b="1" kern="1200" dirty="0">
            <a:solidFill>
              <a:srgbClr val="FF0000"/>
            </a:solidFill>
          </a:endParaRPr>
        </a:p>
      </dsp:txBody>
      <dsp:txXfrm>
        <a:off x="460957" y="3462872"/>
        <a:ext cx="1945623" cy="565810"/>
      </dsp:txXfrm>
    </dsp:sp>
    <dsp:sp modelId="{A1BD57D9-B49D-C443-BEBE-ED4BF7639330}">
      <dsp:nvSpPr>
        <dsp:cNvPr id="0" name=""/>
        <dsp:cNvSpPr/>
      </dsp:nvSpPr>
      <dsp:spPr>
        <a:xfrm>
          <a:off x="788130" y="4625497"/>
          <a:ext cx="1451897" cy="750822"/>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447AE51F-1AFF-394E-BD30-8E5211C92C41}">
      <dsp:nvSpPr>
        <dsp:cNvPr id="0" name=""/>
        <dsp:cNvSpPr/>
      </dsp:nvSpPr>
      <dsp:spPr>
        <a:xfrm>
          <a:off x="801175" y="4637890"/>
          <a:ext cx="1451897" cy="7508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Politiques </a:t>
          </a:r>
          <a:r>
            <a:rPr lang="fr-FR" sz="1100" b="1" kern="1200" dirty="0" smtClean="0">
              <a:solidFill>
                <a:srgbClr val="FF0000"/>
              </a:solidFill>
            </a:rPr>
            <a:t>structurelles</a:t>
          </a:r>
          <a:r>
            <a:rPr lang="fr-FR" sz="1100" kern="1200" dirty="0" smtClean="0"/>
            <a:t> d’allègement du coût du travail et de la flexibilité</a:t>
          </a:r>
          <a:endParaRPr lang="fr-FR" sz="1100" kern="1200" dirty="0"/>
        </a:p>
      </dsp:txBody>
      <dsp:txXfrm>
        <a:off x="823166" y="4659881"/>
        <a:ext cx="1407915" cy="706840"/>
      </dsp:txXfrm>
    </dsp:sp>
    <dsp:sp modelId="{31132519-1594-A643-86CC-86996B7227D4}">
      <dsp:nvSpPr>
        <dsp:cNvPr id="0" name=""/>
        <dsp:cNvSpPr/>
      </dsp:nvSpPr>
      <dsp:spPr>
        <a:xfrm>
          <a:off x="3243749" y="3454644"/>
          <a:ext cx="2055771" cy="727516"/>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AC8C7742-11BD-8146-94FF-0177F67385D6}">
      <dsp:nvSpPr>
        <dsp:cNvPr id="0" name=""/>
        <dsp:cNvSpPr/>
      </dsp:nvSpPr>
      <dsp:spPr>
        <a:xfrm>
          <a:off x="3256794" y="3467037"/>
          <a:ext cx="2055771" cy="7275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Politique d’inspiration </a:t>
          </a:r>
          <a:r>
            <a:rPr lang="fr-FR" sz="1100" b="1" kern="1200" dirty="0" smtClean="0">
              <a:solidFill>
                <a:srgbClr val="FF0000"/>
              </a:solidFill>
            </a:rPr>
            <a:t>keynésienne</a:t>
          </a:r>
          <a:endParaRPr lang="fr-FR" sz="1100" b="1" kern="1200" dirty="0">
            <a:solidFill>
              <a:srgbClr val="FF0000"/>
            </a:solidFill>
          </a:endParaRPr>
        </a:p>
      </dsp:txBody>
      <dsp:txXfrm>
        <a:off x="3278102" y="3488345"/>
        <a:ext cx="2013155" cy="684900"/>
      </dsp:txXfrm>
    </dsp:sp>
    <dsp:sp modelId="{CF721BFE-DA2D-FE4B-9BF6-75E1D5E0FF24}">
      <dsp:nvSpPr>
        <dsp:cNvPr id="0" name=""/>
        <dsp:cNvSpPr/>
      </dsp:nvSpPr>
      <dsp:spPr>
        <a:xfrm>
          <a:off x="3244683" y="4685850"/>
          <a:ext cx="1602787" cy="829775"/>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70E9166D-524E-0948-891D-DEC8FBF4CB8F}">
      <dsp:nvSpPr>
        <dsp:cNvPr id="0" name=""/>
        <dsp:cNvSpPr/>
      </dsp:nvSpPr>
      <dsp:spPr>
        <a:xfrm>
          <a:off x="3257728" y="4698243"/>
          <a:ext cx="1602787" cy="8297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Politiques </a:t>
          </a:r>
          <a:r>
            <a:rPr lang="fr-FR" sz="1100" b="1" kern="1200" dirty="0" smtClean="0">
              <a:solidFill>
                <a:srgbClr val="FF0000"/>
              </a:solidFill>
            </a:rPr>
            <a:t>macroéconomiques</a:t>
          </a:r>
          <a:r>
            <a:rPr lang="fr-FR" sz="1100" kern="1200" dirty="0" smtClean="0"/>
            <a:t> de soutien de la demande globale</a:t>
          </a:r>
          <a:endParaRPr lang="fr-FR" sz="1100" kern="1200" dirty="0"/>
        </a:p>
      </dsp:txBody>
      <dsp:txXfrm>
        <a:off x="3282031" y="4722546"/>
        <a:ext cx="1554181" cy="781169"/>
      </dsp:txXfrm>
    </dsp:sp>
    <dsp:sp modelId="{0DD396A1-7E70-0E48-AFF2-402EF52CD39B}">
      <dsp:nvSpPr>
        <dsp:cNvPr id="0" name=""/>
        <dsp:cNvSpPr/>
      </dsp:nvSpPr>
      <dsp:spPr>
        <a:xfrm>
          <a:off x="5644631" y="3414102"/>
          <a:ext cx="1327591" cy="873166"/>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499927A7-69B2-344F-BFF5-5770F3FCA2B7}">
      <dsp:nvSpPr>
        <dsp:cNvPr id="0" name=""/>
        <dsp:cNvSpPr/>
      </dsp:nvSpPr>
      <dsp:spPr>
        <a:xfrm>
          <a:off x="5657677" y="3426496"/>
          <a:ext cx="1327591" cy="8731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Politiques de </a:t>
          </a:r>
          <a:r>
            <a:rPr lang="fr-FR" sz="1100" b="1" kern="1200" dirty="0" err="1" smtClean="0">
              <a:solidFill>
                <a:srgbClr val="FF0000"/>
              </a:solidFill>
            </a:rPr>
            <a:t>flexisécurité</a:t>
          </a:r>
          <a:endParaRPr lang="fr-FR" sz="1100" b="1" kern="1200" dirty="0">
            <a:solidFill>
              <a:srgbClr val="FF0000"/>
            </a:solidFill>
          </a:endParaRPr>
        </a:p>
      </dsp:txBody>
      <dsp:txXfrm>
        <a:off x="5683251" y="3452070"/>
        <a:ext cx="1276443" cy="822018"/>
      </dsp:txXfrm>
    </dsp:sp>
    <dsp:sp modelId="{A781B6FD-2584-6E4B-9D5E-11233BD4E3C9}">
      <dsp:nvSpPr>
        <dsp:cNvPr id="0" name=""/>
        <dsp:cNvSpPr/>
      </dsp:nvSpPr>
      <dsp:spPr>
        <a:xfrm>
          <a:off x="5039888" y="4646871"/>
          <a:ext cx="1127943" cy="908399"/>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11B173AF-24D6-A74D-AF9D-4738FD7E2F36}">
      <dsp:nvSpPr>
        <dsp:cNvPr id="0" name=""/>
        <dsp:cNvSpPr/>
      </dsp:nvSpPr>
      <dsp:spPr>
        <a:xfrm>
          <a:off x="5052934" y="4659264"/>
          <a:ext cx="1127943" cy="9083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Politiques </a:t>
          </a:r>
          <a:r>
            <a:rPr lang="fr-FR" sz="1100" b="1" kern="1200" dirty="0" smtClean="0">
              <a:solidFill>
                <a:srgbClr val="FF0000"/>
              </a:solidFill>
            </a:rPr>
            <a:t>actives</a:t>
          </a:r>
          <a:r>
            <a:rPr lang="fr-FR" sz="1100" kern="1200" dirty="0" smtClean="0">
              <a:solidFill>
                <a:srgbClr val="FF0000"/>
              </a:solidFill>
            </a:rPr>
            <a:t> </a:t>
          </a:r>
          <a:r>
            <a:rPr lang="fr-FR" sz="1100" kern="1200" dirty="0" smtClean="0"/>
            <a:t>de formation et d’insertion professionnelle</a:t>
          </a:r>
          <a:endParaRPr lang="fr-FR" sz="1100" kern="1200" dirty="0"/>
        </a:p>
      </dsp:txBody>
      <dsp:txXfrm>
        <a:off x="5079540" y="4685870"/>
        <a:ext cx="1074731" cy="855187"/>
      </dsp:txXfrm>
    </dsp:sp>
    <dsp:sp modelId="{852F7519-271C-1F49-AC75-83DB1E5ED6A8}">
      <dsp:nvSpPr>
        <dsp:cNvPr id="0" name=""/>
        <dsp:cNvSpPr/>
      </dsp:nvSpPr>
      <dsp:spPr>
        <a:xfrm>
          <a:off x="6438771" y="4644673"/>
          <a:ext cx="1392645" cy="876767"/>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E0BB4E5D-0754-2548-90C5-F9224F56663D}">
      <dsp:nvSpPr>
        <dsp:cNvPr id="0" name=""/>
        <dsp:cNvSpPr/>
      </dsp:nvSpPr>
      <dsp:spPr>
        <a:xfrm>
          <a:off x="6451817" y="4657066"/>
          <a:ext cx="1392645" cy="8767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Politiques </a:t>
          </a:r>
          <a:r>
            <a:rPr lang="fr-FR" sz="1100" b="1" kern="1200" dirty="0" smtClean="0">
              <a:solidFill>
                <a:srgbClr val="FF0000"/>
              </a:solidFill>
            </a:rPr>
            <a:t>passives</a:t>
          </a:r>
          <a:r>
            <a:rPr lang="fr-FR" sz="1100" kern="1200" dirty="0" smtClean="0"/>
            <a:t> d’indemnisation des actifs inoccupés et de réduction des actifs occupés</a:t>
          </a:r>
          <a:endParaRPr lang="fr-FR" sz="1100" kern="1200" dirty="0"/>
        </a:p>
      </dsp:txBody>
      <dsp:txXfrm>
        <a:off x="6477497" y="4682746"/>
        <a:ext cx="1341285" cy="82540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4D7213-AD30-F144-A755-A69AEA3121AB}" type="datetimeFigureOut">
              <a:rPr lang="fr-FR" smtClean="0"/>
              <a:t>03/06/2013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97F51B-53C7-AC42-B83B-BE8121B47FE1}" type="slidenum">
              <a:rPr lang="fr-FR" smtClean="0"/>
              <a:t>‹N°›</a:t>
            </a:fld>
            <a:endParaRPr lang="fr-FR"/>
          </a:p>
        </p:txBody>
      </p:sp>
    </p:spTree>
    <p:extLst>
      <p:ext uri="{BB962C8B-B14F-4D97-AF65-F5344CB8AC3E}">
        <p14:creationId xmlns:p14="http://schemas.microsoft.com/office/powerpoint/2010/main" val="4218527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D37B1-14A5-8D40-94E4-FFBCAFECB4D7}" type="datetimeFigureOut">
              <a:rPr lang="fr-FR" smtClean="0"/>
              <a:t>03/06/2013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37520-B42B-EE47-B561-956A39AA3104}" type="slidenum">
              <a:rPr lang="fr-FR" smtClean="0"/>
              <a:t>‹N°›</a:t>
            </a:fld>
            <a:endParaRPr lang="fr-FR"/>
          </a:p>
        </p:txBody>
      </p:sp>
    </p:spTree>
    <p:extLst>
      <p:ext uri="{BB962C8B-B14F-4D97-AF65-F5344CB8AC3E}">
        <p14:creationId xmlns:p14="http://schemas.microsoft.com/office/powerpoint/2010/main" val="19740035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337520-B42B-EE47-B561-956A39AA3104}" type="slidenum">
              <a:rPr lang="fr-FR" smtClean="0"/>
              <a:t>34</a:t>
            </a:fld>
            <a:endParaRPr lang="fr-FR"/>
          </a:p>
        </p:txBody>
      </p:sp>
    </p:spTree>
    <p:extLst>
      <p:ext uri="{BB962C8B-B14F-4D97-AF65-F5344CB8AC3E}">
        <p14:creationId xmlns:p14="http://schemas.microsoft.com/office/powerpoint/2010/main" val="1691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337520-B42B-EE47-B561-956A39AA3104}" type="slidenum">
              <a:rPr lang="fr-FR" smtClean="0"/>
              <a:t>44</a:t>
            </a:fld>
            <a:endParaRPr lang="fr-FR"/>
          </a:p>
        </p:txBody>
      </p:sp>
    </p:spTree>
    <p:extLst>
      <p:ext uri="{BB962C8B-B14F-4D97-AF65-F5344CB8AC3E}">
        <p14:creationId xmlns:p14="http://schemas.microsoft.com/office/powerpoint/2010/main" val="1691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337520-B42B-EE47-B561-956A39AA3104}" type="slidenum">
              <a:rPr lang="fr-FR" smtClean="0"/>
              <a:t>57</a:t>
            </a:fld>
            <a:endParaRPr lang="fr-FR"/>
          </a:p>
        </p:txBody>
      </p:sp>
    </p:spTree>
    <p:extLst>
      <p:ext uri="{BB962C8B-B14F-4D97-AF65-F5344CB8AC3E}">
        <p14:creationId xmlns:p14="http://schemas.microsoft.com/office/powerpoint/2010/main" val="1691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9337520-B42B-EE47-B561-956A39AA3104}" type="slidenum">
              <a:rPr lang="fr-FR" smtClean="0"/>
              <a:t>59</a:t>
            </a:fld>
            <a:endParaRPr lang="fr-FR"/>
          </a:p>
        </p:txBody>
      </p:sp>
    </p:spTree>
    <p:extLst>
      <p:ext uri="{BB962C8B-B14F-4D97-AF65-F5344CB8AC3E}">
        <p14:creationId xmlns:p14="http://schemas.microsoft.com/office/powerpoint/2010/main" val="1691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C24B0106-FB36-8049-B987-5CE466224B46}" type="datetime1">
              <a:rPr lang="fr-FR" smtClean="0"/>
              <a:t>03/06/2013</a:t>
            </a:fld>
            <a:endParaRPr lang="fr-FR"/>
          </a:p>
        </p:txBody>
      </p:sp>
      <p:sp>
        <p:nvSpPr>
          <p:cNvPr id="17" name="Espace réservé du pied de page 16"/>
          <p:cNvSpPr>
            <a:spLocks noGrp="1"/>
          </p:cNvSpPr>
          <p:nvPr>
            <p:ph type="ftr" sz="quarter" idx="11"/>
          </p:nvPr>
        </p:nvSpPr>
        <p:spPr/>
        <p:txBody>
          <a:bodyPr/>
          <a:lstStyle/>
          <a:p>
            <a:r>
              <a:rPr lang="fr-FR" smtClean="0"/>
              <a:t>TES 2012-2013                                                                                                                                RC2C2</a:t>
            </a:r>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FD8A73-BFEE-D747-9DB7-6EF7C1DF2E82}"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et modifiez le titre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3C8ABD8-02D9-DA4F-848F-01230473AFB2}" type="datetime1">
              <a:rPr lang="fr-FR" smtClean="0"/>
              <a:t>03/06/2013</a:t>
            </a:fld>
            <a:endParaRPr lang="fr-FR"/>
          </a:p>
        </p:txBody>
      </p:sp>
      <p:sp>
        <p:nvSpPr>
          <p:cNvPr id="5" name="Espace réservé du pied de page 4"/>
          <p:cNvSpPr>
            <a:spLocks noGrp="1"/>
          </p:cNvSpPr>
          <p:nvPr>
            <p:ph type="ftr" sz="quarter" idx="11"/>
          </p:nvPr>
        </p:nvSpPr>
        <p:spPr/>
        <p:txBody>
          <a:bodyPr/>
          <a:lstStyle/>
          <a:p>
            <a:r>
              <a:rPr lang="fr-FR" smtClean="0"/>
              <a:t>TES 2012-2013                                                                                                                                RC2C2</a:t>
            </a:r>
            <a:endParaRPr lang="fr-FR"/>
          </a:p>
        </p:txBody>
      </p:sp>
      <p:sp>
        <p:nvSpPr>
          <p:cNvPr id="6" name="Espace réservé du numéro de diapositive 5"/>
          <p:cNvSpPr>
            <a:spLocks noGrp="1"/>
          </p:cNvSpPr>
          <p:nvPr>
            <p:ph type="sldNum" sz="quarter" idx="12"/>
          </p:nvPr>
        </p:nvSpPr>
        <p:spPr/>
        <p:txBody>
          <a:bodyPr/>
          <a:lstStyle/>
          <a:p>
            <a:fld id="{F7FD8A73-BFEE-D747-9DB7-6EF7C1DF2E8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F7FD8A73-BFEE-D747-9DB7-6EF7C1DF2E82}"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965F142-A46D-0043-87C2-9D37B5021F06}" type="datetime1">
              <a:rPr lang="fr-FR" smtClean="0"/>
              <a:t>03/06/2013</a:t>
            </a:fld>
            <a:endParaRPr lang="fr-FR"/>
          </a:p>
        </p:txBody>
      </p:sp>
      <p:sp>
        <p:nvSpPr>
          <p:cNvPr id="5" name="Espace réservé du pied de page 4"/>
          <p:cNvSpPr>
            <a:spLocks noGrp="1"/>
          </p:cNvSpPr>
          <p:nvPr>
            <p:ph type="ftr" sz="quarter" idx="11"/>
          </p:nvPr>
        </p:nvSpPr>
        <p:spPr/>
        <p:txBody>
          <a:bodyPr/>
          <a:lstStyle/>
          <a:p>
            <a:r>
              <a:rPr lang="fr-FR" smtClean="0"/>
              <a:t>TES 2012-2013                                                                                                                                RC2C2</a:t>
            </a:r>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et modifiez le titre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et modifiez le titre</a:t>
            </a:r>
            <a:endParaRPr kumimoji="0" lang="en-US"/>
          </a:p>
        </p:txBody>
      </p:sp>
      <p:sp>
        <p:nvSpPr>
          <p:cNvPr id="4" name="Espace réservé de la date 3"/>
          <p:cNvSpPr>
            <a:spLocks noGrp="1"/>
          </p:cNvSpPr>
          <p:nvPr>
            <p:ph type="dt" sz="half" idx="10"/>
          </p:nvPr>
        </p:nvSpPr>
        <p:spPr/>
        <p:txBody>
          <a:bodyPr/>
          <a:lstStyle/>
          <a:p>
            <a:fld id="{07100A19-E840-3A48-945B-F4DA98784DAD}" type="datetime1">
              <a:rPr lang="fr-FR" smtClean="0"/>
              <a:t>03/06/2013</a:t>
            </a:fld>
            <a:endParaRPr lang="fr-FR"/>
          </a:p>
        </p:txBody>
      </p:sp>
      <p:sp>
        <p:nvSpPr>
          <p:cNvPr id="5" name="Espace réservé du pied de page 4"/>
          <p:cNvSpPr>
            <a:spLocks noGrp="1"/>
          </p:cNvSpPr>
          <p:nvPr>
            <p:ph type="ftr" sz="quarter" idx="11"/>
          </p:nvPr>
        </p:nvSpPr>
        <p:spPr/>
        <p:txBody>
          <a:bodyPr/>
          <a:lstStyle/>
          <a:p>
            <a:r>
              <a:rPr lang="fr-FR" smtClean="0"/>
              <a:t>TES 2012-2013                                                                                                                                RC2C2</a:t>
            </a:r>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F7FD8A73-BFEE-D747-9DB7-6EF7C1DF2E82}"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r>
              <a:rPr lang="fr-FR" smtClean="0"/>
              <a:t>TES 2012-2013                                                                                                                                RC2C2</a:t>
            </a:r>
            <a:endParaRPr lang="fr-FR"/>
          </a:p>
        </p:txBody>
      </p:sp>
      <p:sp>
        <p:nvSpPr>
          <p:cNvPr id="4" name="Espace réservé de la date 3"/>
          <p:cNvSpPr>
            <a:spLocks noGrp="1"/>
          </p:cNvSpPr>
          <p:nvPr>
            <p:ph type="dt" sz="half" idx="10"/>
          </p:nvPr>
        </p:nvSpPr>
        <p:spPr/>
        <p:txBody>
          <a:bodyPr/>
          <a:lstStyle/>
          <a:p>
            <a:fld id="{534B6C8F-1366-9446-89A7-9F510F9CBB09}" type="datetime1">
              <a:rPr lang="fr-FR" smtClean="0"/>
              <a:t>03/06/2013</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7FD8A73-BFEE-D747-9DB7-6EF7C1DF2E82}"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et modifiez le titre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et modifiez le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AE1D0740-3207-E141-B79E-5025C18CE1E2}" type="datetime1">
              <a:rPr lang="fr-FR" smtClean="0"/>
              <a:t>03/06/2013</a:t>
            </a:fld>
            <a:endParaRPr lang="fr-FR"/>
          </a:p>
        </p:txBody>
      </p:sp>
      <p:sp>
        <p:nvSpPr>
          <p:cNvPr id="6" name="Espace réservé du pied de page 5"/>
          <p:cNvSpPr>
            <a:spLocks noGrp="1"/>
          </p:cNvSpPr>
          <p:nvPr>
            <p:ph type="ftr" sz="quarter" idx="11"/>
          </p:nvPr>
        </p:nvSpPr>
        <p:spPr/>
        <p:txBody>
          <a:bodyPr/>
          <a:lstStyle/>
          <a:p>
            <a:r>
              <a:rPr lang="fr-FR" smtClean="0"/>
              <a:t>TES 2012-2013                                                                                                                                RC2C2</a:t>
            </a:r>
            <a:endParaRPr lang="fr-FR"/>
          </a:p>
        </p:txBody>
      </p:sp>
      <p:sp>
        <p:nvSpPr>
          <p:cNvPr id="7" name="Espace réservé du numéro de diapositive 6"/>
          <p:cNvSpPr>
            <a:spLocks noGrp="1"/>
          </p:cNvSpPr>
          <p:nvPr>
            <p:ph type="sldNum" sz="quarter" idx="12"/>
          </p:nvPr>
        </p:nvSpPr>
        <p:spPr/>
        <p:txBody>
          <a:bodyPr/>
          <a:lstStyle/>
          <a:p>
            <a:fld id="{F7FD8A73-BFEE-D747-9DB7-6EF7C1DF2E82}"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921C379F-B14E-B34A-A520-326E076BE9D8}" type="datetime1">
              <a:rPr lang="fr-FR" smtClean="0"/>
              <a:t>03/06/2013</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r>
              <a:rPr lang="fr-FR" smtClean="0"/>
              <a:t>TES 2012-2013                                                                                                                                RC2C2</a:t>
            </a:r>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F7FD8A73-BFEE-D747-9DB7-6EF7C1DF2E82}"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et modifiez le titre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9988B352-2450-C544-B5C2-CBE02D43C6D2}" type="datetime1">
              <a:rPr lang="fr-FR" smtClean="0"/>
              <a:t>03/06/2013</a:t>
            </a:fld>
            <a:endParaRPr lang="fr-FR"/>
          </a:p>
        </p:txBody>
      </p:sp>
      <p:sp>
        <p:nvSpPr>
          <p:cNvPr id="4" name="Espace réservé du pied de page 3"/>
          <p:cNvSpPr>
            <a:spLocks noGrp="1"/>
          </p:cNvSpPr>
          <p:nvPr>
            <p:ph type="ftr" sz="quarter" idx="11"/>
          </p:nvPr>
        </p:nvSpPr>
        <p:spPr/>
        <p:txBody>
          <a:bodyPr/>
          <a:lstStyle/>
          <a:p>
            <a:r>
              <a:rPr lang="fr-FR" smtClean="0"/>
              <a:t>TES 2012-2013                                                                                                                                RC2C2</a:t>
            </a:r>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F7FD8A73-BFEE-D747-9DB7-6EF7C1DF2E8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53840178-6338-9F44-B4BC-0ECCBF9EAFD4}" type="datetime1">
              <a:rPr lang="fr-FR" smtClean="0"/>
              <a:t>03/06/2013</a:t>
            </a:fld>
            <a:endParaRPr lang="fr-F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7FD8A73-BFEE-D747-9DB7-6EF7C1DF2E8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7FD8A73-BFEE-D747-9DB7-6EF7C1DF2E82}"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43978E22-432B-EE46-9E36-D53F0EA3265A}" type="datetime1">
              <a:rPr lang="fr-FR" smtClean="0"/>
              <a:t>03/06/2013</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r>
              <a:rPr lang="fr-FR" smtClean="0"/>
              <a:t>TES 2012-2013                                                                                                                                RC2C2</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F7FD8A73-BFEE-D747-9DB7-6EF7C1DF2E82}"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et modifiez le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1AEAF9DB-4A3F-A642-92CE-229BA823D534}" type="datetime1">
              <a:rPr lang="fr-FR" smtClean="0"/>
              <a:t>03/06/2013</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r>
              <a:rPr lang="fr-FR" smtClean="0"/>
              <a:t>TES 2012-2013                                                                                                                                RC2C2</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5195074-0C96-5E4A-855C-79BBEA171905}" type="datetime1">
              <a:rPr lang="fr-FR" smtClean="0"/>
              <a:t>03/06/2013</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fr-FR" smtClean="0"/>
              <a:t>TES 2012-2013                                                                                                                                RC2C2</a:t>
            </a:r>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7FD8A73-BFEE-D747-9DB7-6EF7C1DF2E82}"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et modifiez le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Chapitre 2</a:t>
            </a:r>
          </a:p>
          <a:p>
            <a:endParaRPr lang="fr-FR" dirty="0"/>
          </a:p>
          <a:p>
            <a:r>
              <a:rPr lang="fr-FR" dirty="0" smtClean="0"/>
              <a:t>Quelles politiques pour l’emploi ?</a:t>
            </a:r>
            <a:endParaRPr lang="fr-FR" dirty="0"/>
          </a:p>
        </p:txBody>
      </p:sp>
      <p:sp>
        <p:nvSpPr>
          <p:cNvPr id="3" name="Espace réservé du pied de page 2"/>
          <p:cNvSpPr>
            <a:spLocks noGrp="1"/>
          </p:cNvSpPr>
          <p:nvPr>
            <p:ph type="ftr" sz="quarter" idx="11"/>
          </p:nvPr>
        </p:nvSpPr>
        <p:spPr>
          <a:xfrm>
            <a:off x="304799" y="6410848"/>
            <a:ext cx="8649513"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a:t>
            </a:fld>
            <a:endParaRPr lang="fr-FR"/>
          </a:p>
        </p:txBody>
      </p:sp>
      <p:sp>
        <p:nvSpPr>
          <p:cNvPr id="5" name="Titre 4"/>
          <p:cNvSpPr>
            <a:spLocks noGrp="1"/>
          </p:cNvSpPr>
          <p:nvPr>
            <p:ph type="title"/>
          </p:nvPr>
        </p:nvSpPr>
        <p:spPr/>
        <p:txBody>
          <a:bodyPr>
            <a:normAutofit fontScale="90000"/>
          </a:bodyPr>
          <a:lstStyle/>
          <a:p>
            <a:r>
              <a:rPr lang="fr-FR" b="1" dirty="0"/>
              <a:t>Regards Croisés</a:t>
            </a:r>
            <a:r>
              <a:rPr lang="fr-FR" dirty="0"/>
              <a:t/>
            </a:r>
            <a:br>
              <a:rPr lang="fr-FR" dirty="0"/>
            </a:br>
            <a:r>
              <a:rPr lang="fr-FR" b="1" dirty="0"/>
              <a:t>Thème 2 </a:t>
            </a:r>
            <a:br>
              <a:rPr lang="fr-FR" b="1" dirty="0"/>
            </a:br>
            <a:r>
              <a:rPr lang="fr-FR" b="1" dirty="0"/>
              <a:t>Travail, emploi, chômage</a:t>
            </a:r>
            <a:endParaRPr lang="fr-FR" dirty="0"/>
          </a:p>
        </p:txBody>
      </p:sp>
    </p:spTree>
    <p:extLst>
      <p:ext uri="{BB962C8B-B14F-4D97-AF65-F5344CB8AC3E}">
        <p14:creationId xmlns:p14="http://schemas.microsoft.com/office/powerpoint/2010/main" val="1947658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04799" y="6410848"/>
            <a:ext cx="8292723" cy="355076"/>
          </a:xfrm>
        </p:spPr>
        <p:txBody>
          <a:bodyPr/>
          <a:lstStyle/>
          <a:p>
            <a:r>
              <a:rPr lang="fr-FR" dirty="0"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10</a:t>
            </a:fld>
            <a:endParaRPr lang="fr-FR"/>
          </a:p>
        </p:txBody>
      </p:sp>
      <p:sp>
        <p:nvSpPr>
          <p:cNvPr id="2" name="Titre 1"/>
          <p:cNvSpPr>
            <a:spLocks noGrp="1"/>
          </p:cNvSpPr>
          <p:nvPr>
            <p:ph type="title" idx="4294967295"/>
          </p:nvPr>
        </p:nvSpPr>
        <p:spPr>
          <a:xfrm>
            <a:off x="204485" y="228601"/>
            <a:ext cx="8534400" cy="395588"/>
          </a:xfrm>
        </p:spPr>
        <p:txBody>
          <a:bodyPr>
            <a:normAutofit fontScale="90000"/>
          </a:bodyPr>
          <a:lstStyle/>
          <a:p>
            <a:r>
              <a:rPr lang="fr-FR" sz="2400" b="1" dirty="0">
                <a:solidFill>
                  <a:srgbClr val="1F497D"/>
                </a:solidFill>
              </a:rPr>
              <a:t>Taux d’emploi (2007-2012</a:t>
            </a:r>
            <a:r>
              <a:rPr lang="fr-FR" sz="2400" b="1" dirty="0" smtClean="0">
                <a:solidFill>
                  <a:srgbClr val="1F497D"/>
                </a:solidFill>
              </a:rPr>
              <a:t>)</a:t>
            </a:r>
            <a:endParaRPr lang="fr-FR" dirty="0">
              <a:solidFill>
                <a:srgbClr val="1F497D"/>
              </a:solidFill>
            </a:endParaRPr>
          </a:p>
        </p:txBody>
      </p:sp>
      <p:sp>
        <p:nvSpPr>
          <p:cNvPr id="5" name="Espace réservé du contenu 4"/>
          <p:cNvSpPr>
            <a:spLocks noGrp="1"/>
          </p:cNvSpPr>
          <p:nvPr>
            <p:ph sz="quarter" idx="4294967295"/>
          </p:nvPr>
        </p:nvSpPr>
        <p:spPr>
          <a:xfrm>
            <a:off x="0" y="5584825"/>
            <a:ext cx="8504238" cy="730250"/>
          </a:xfrm>
        </p:spPr>
        <p:txBody>
          <a:bodyPr>
            <a:normAutofit lnSpcReduction="10000"/>
          </a:bodyPr>
          <a:lstStyle/>
          <a:p>
            <a:pPr lvl="0" algn="just"/>
            <a:r>
              <a:rPr lang="fr-FR" sz="2200" b="1" dirty="0" smtClean="0">
                <a:solidFill>
                  <a:srgbClr val="1F497D"/>
                </a:solidFill>
              </a:rPr>
              <a:t>Q5</a:t>
            </a:r>
            <a:r>
              <a:rPr lang="fr-FR" sz="2200" b="1" dirty="0" smtClean="0"/>
              <a:t> : Faites </a:t>
            </a:r>
            <a:r>
              <a:rPr lang="fr-FR" sz="2200" b="1" dirty="0"/>
              <a:t>une phrase avec la donnée soulignée pour l’UE en 2012 (64,2)</a:t>
            </a:r>
            <a:endParaRPr lang="fr-FR" sz="2200" dirty="0"/>
          </a:p>
          <a:p>
            <a:pPr marL="0" indent="0">
              <a:buNone/>
            </a:pP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026395124"/>
              </p:ext>
            </p:extLst>
          </p:nvPr>
        </p:nvGraphicFramePr>
        <p:xfrm>
          <a:off x="204485" y="675955"/>
          <a:ext cx="8652966" cy="4823362"/>
        </p:xfrm>
        <a:graphic>
          <a:graphicData uri="http://schemas.openxmlformats.org/drawingml/2006/table">
            <a:tbl>
              <a:tblPr firstRow="1" bandRow="1">
                <a:tableStyleId>{5C22544A-7EE6-4342-B048-85BDC9FD1C3A}</a:tableStyleId>
              </a:tblPr>
              <a:tblGrid>
                <a:gridCol w="570407"/>
                <a:gridCol w="447589"/>
                <a:gridCol w="508998"/>
                <a:gridCol w="508998"/>
                <a:gridCol w="508998"/>
                <a:gridCol w="508998"/>
                <a:gridCol w="508998"/>
                <a:gridCol w="508998"/>
                <a:gridCol w="508998"/>
                <a:gridCol w="508998"/>
                <a:gridCol w="508998"/>
                <a:gridCol w="508998"/>
                <a:gridCol w="508998"/>
                <a:gridCol w="508998"/>
                <a:gridCol w="508998"/>
                <a:gridCol w="508998"/>
                <a:gridCol w="508998"/>
              </a:tblGrid>
              <a:tr h="432562">
                <a:tc rowSpan="2">
                  <a:txBody>
                    <a:bodyPr/>
                    <a:lstStyle/>
                    <a:p>
                      <a:pPr algn="just"/>
                      <a:endParaRPr lang="fr-FR" sz="1000" dirty="0">
                        <a:effectLst/>
                        <a:latin typeface="Times New Roman"/>
                      </a:endParaRPr>
                    </a:p>
                  </a:txBody>
                  <a:tcPr marL="44450" marR="44450" marT="0" marB="0" anchor="ctr"/>
                </a:tc>
                <a:tc rowSpan="2" gridSpan="2">
                  <a:txBody>
                    <a:bodyPr/>
                    <a:lstStyle/>
                    <a:p>
                      <a:pPr algn="ctr">
                        <a:spcAft>
                          <a:spcPts val="0"/>
                        </a:spcAft>
                      </a:pPr>
                      <a:r>
                        <a:rPr lang="fr-FR" sz="1400" b="1" dirty="0">
                          <a:effectLst/>
                          <a:latin typeface="Times New Roman"/>
                          <a:ea typeface="Times New Roman"/>
                        </a:rPr>
                        <a:t>15-64 ans</a:t>
                      </a:r>
                      <a:endParaRPr lang="fr-FR" sz="1600" dirty="0">
                        <a:effectLst/>
                        <a:latin typeface="Times New Roman"/>
                        <a:ea typeface="Calibri"/>
                      </a:endParaRPr>
                    </a:p>
                  </a:txBody>
                  <a:tcPr marL="44450" marR="44450" marT="0" marB="0" anchor="ctr"/>
                </a:tc>
                <a:tc rowSpan="2" hMerge="1">
                  <a:txBody>
                    <a:bodyPr/>
                    <a:lstStyle/>
                    <a:p>
                      <a:endParaRPr lang="fr-FR"/>
                    </a:p>
                  </a:txBody>
                  <a:tcPr/>
                </a:tc>
                <a:tc rowSpan="2" gridSpan="2">
                  <a:txBody>
                    <a:bodyPr/>
                    <a:lstStyle/>
                    <a:p>
                      <a:pPr algn="ctr">
                        <a:spcAft>
                          <a:spcPts val="0"/>
                        </a:spcAft>
                      </a:pPr>
                      <a:r>
                        <a:rPr lang="fr-FR" sz="1400" b="1">
                          <a:effectLst/>
                          <a:latin typeface="Times New Roman"/>
                          <a:ea typeface="Times New Roman"/>
                        </a:rPr>
                        <a:t>Hommes</a:t>
                      </a:r>
                      <a:endParaRPr lang="fr-FR" sz="1600">
                        <a:effectLst/>
                        <a:latin typeface="Times New Roman"/>
                        <a:ea typeface="Calibri"/>
                      </a:endParaRPr>
                    </a:p>
                  </a:txBody>
                  <a:tcPr marL="44450" marR="44450" marT="0" marB="0" anchor="ctr"/>
                </a:tc>
                <a:tc rowSpan="2" hMerge="1">
                  <a:txBody>
                    <a:bodyPr/>
                    <a:lstStyle/>
                    <a:p>
                      <a:endParaRPr lang="fr-FR"/>
                    </a:p>
                  </a:txBody>
                  <a:tcPr/>
                </a:tc>
                <a:tc rowSpan="2" gridSpan="2">
                  <a:txBody>
                    <a:bodyPr/>
                    <a:lstStyle/>
                    <a:p>
                      <a:pPr algn="ctr">
                        <a:spcAft>
                          <a:spcPts val="0"/>
                        </a:spcAft>
                      </a:pPr>
                      <a:r>
                        <a:rPr lang="fr-FR" sz="1400" b="1" dirty="0">
                          <a:effectLst/>
                          <a:latin typeface="Times New Roman"/>
                          <a:ea typeface="Times New Roman"/>
                        </a:rPr>
                        <a:t>Femmes</a:t>
                      </a:r>
                      <a:endParaRPr lang="fr-FR" sz="1600" dirty="0">
                        <a:effectLst/>
                        <a:latin typeface="Times New Roman"/>
                        <a:ea typeface="Calibri"/>
                      </a:endParaRPr>
                    </a:p>
                  </a:txBody>
                  <a:tcPr marL="44450" marR="44450" marT="0" marB="0" anchor="ctr"/>
                </a:tc>
                <a:tc rowSpan="2" hMerge="1">
                  <a:txBody>
                    <a:bodyPr/>
                    <a:lstStyle/>
                    <a:p>
                      <a:endParaRPr lang="fr-FR"/>
                    </a:p>
                  </a:txBody>
                  <a:tcPr/>
                </a:tc>
                <a:tc rowSpan="2" gridSpan="2">
                  <a:txBody>
                    <a:bodyPr/>
                    <a:lstStyle/>
                    <a:p>
                      <a:pPr algn="ctr">
                        <a:spcAft>
                          <a:spcPts val="0"/>
                        </a:spcAft>
                      </a:pPr>
                      <a:r>
                        <a:rPr lang="fr-FR" sz="1400" b="1" dirty="0">
                          <a:effectLst/>
                          <a:latin typeface="Times New Roman"/>
                          <a:ea typeface="Times New Roman"/>
                        </a:rPr>
                        <a:t>15-24 ans</a:t>
                      </a:r>
                      <a:endParaRPr lang="fr-FR" sz="1600" dirty="0">
                        <a:effectLst/>
                        <a:latin typeface="Times New Roman"/>
                        <a:ea typeface="Calibri"/>
                      </a:endParaRPr>
                    </a:p>
                  </a:txBody>
                  <a:tcPr marL="44450" marR="44450" marT="0" marB="0" anchor="ctr"/>
                </a:tc>
                <a:tc rowSpan="2" hMerge="1">
                  <a:txBody>
                    <a:bodyPr/>
                    <a:lstStyle/>
                    <a:p>
                      <a:endParaRPr lang="fr-FR"/>
                    </a:p>
                  </a:txBody>
                  <a:tcPr/>
                </a:tc>
                <a:tc rowSpan="2" gridSpan="2">
                  <a:txBody>
                    <a:bodyPr/>
                    <a:lstStyle/>
                    <a:p>
                      <a:pPr algn="ctr">
                        <a:spcAft>
                          <a:spcPts val="0"/>
                        </a:spcAft>
                      </a:pPr>
                      <a:r>
                        <a:rPr lang="fr-FR" sz="1400" b="1">
                          <a:effectLst/>
                          <a:latin typeface="Times New Roman"/>
                          <a:ea typeface="Times New Roman"/>
                        </a:rPr>
                        <a:t>55-64 ans</a:t>
                      </a:r>
                      <a:endParaRPr lang="fr-FR" sz="1600">
                        <a:effectLst/>
                        <a:latin typeface="Times New Roman"/>
                        <a:ea typeface="Calibri"/>
                      </a:endParaRPr>
                    </a:p>
                  </a:txBody>
                  <a:tcPr marL="44450" marR="44450" marT="0" marB="0" anchor="ctr"/>
                </a:tc>
                <a:tc rowSpan="2" hMerge="1">
                  <a:txBody>
                    <a:bodyPr/>
                    <a:lstStyle/>
                    <a:p>
                      <a:endParaRPr lang="fr-FR"/>
                    </a:p>
                  </a:txBody>
                  <a:tcPr/>
                </a:tc>
                <a:tc gridSpan="2">
                  <a:txBody>
                    <a:bodyPr/>
                    <a:lstStyle/>
                    <a:p>
                      <a:pPr algn="ctr">
                        <a:spcAft>
                          <a:spcPts val="0"/>
                        </a:spcAft>
                      </a:pPr>
                      <a:r>
                        <a:rPr lang="fr-FR" sz="1400" b="1">
                          <a:effectLst/>
                          <a:latin typeface="Times New Roman"/>
                          <a:ea typeface="Times New Roman"/>
                        </a:rPr>
                        <a:t>niveau</a:t>
                      </a:r>
                      <a:endParaRPr lang="fr-FR" sz="1600">
                        <a:effectLst/>
                        <a:latin typeface="Times New Roman"/>
                        <a:ea typeface="Calibri"/>
                      </a:endParaRPr>
                    </a:p>
                  </a:txBody>
                  <a:tcPr marL="44450" marR="44450" marT="0" marB="0" anchor="ctr"/>
                </a:tc>
                <a:tc hMerge="1">
                  <a:txBody>
                    <a:bodyPr/>
                    <a:lstStyle/>
                    <a:p>
                      <a:endParaRPr lang="fr-FR"/>
                    </a:p>
                  </a:txBody>
                  <a:tcPr/>
                </a:tc>
                <a:tc gridSpan="2">
                  <a:txBody>
                    <a:bodyPr/>
                    <a:lstStyle/>
                    <a:p>
                      <a:pPr algn="ctr">
                        <a:spcAft>
                          <a:spcPts val="0"/>
                        </a:spcAft>
                      </a:pPr>
                      <a:r>
                        <a:rPr lang="fr-FR" sz="1400" b="1">
                          <a:effectLst/>
                          <a:latin typeface="Times New Roman"/>
                          <a:ea typeface="Times New Roman"/>
                        </a:rPr>
                        <a:t>niveau</a:t>
                      </a:r>
                      <a:endParaRPr lang="fr-FR" sz="1600">
                        <a:effectLst/>
                        <a:latin typeface="Times New Roman"/>
                        <a:ea typeface="Calibri"/>
                      </a:endParaRPr>
                    </a:p>
                  </a:txBody>
                  <a:tcPr marL="44450" marR="44450" marT="0" marB="0" anchor="ctr"/>
                </a:tc>
                <a:tc hMerge="1">
                  <a:txBody>
                    <a:bodyPr/>
                    <a:lstStyle/>
                    <a:p>
                      <a:endParaRPr lang="fr-FR"/>
                    </a:p>
                  </a:txBody>
                  <a:tcPr/>
                </a:tc>
                <a:tc gridSpan="2">
                  <a:txBody>
                    <a:bodyPr/>
                    <a:lstStyle/>
                    <a:p>
                      <a:pPr algn="ctr">
                        <a:spcAft>
                          <a:spcPts val="0"/>
                        </a:spcAft>
                      </a:pPr>
                      <a:r>
                        <a:rPr lang="fr-FR" sz="1400" b="1">
                          <a:effectLst/>
                          <a:latin typeface="Times New Roman"/>
                          <a:ea typeface="Times New Roman"/>
                        </a:rPr>
                        <a:t>niveau</a:t>
                      </a:r>
                      <a:endParaRPr lang="fr-FR" sz="1600">
                        <a:effectLst/>
                        <a:latin typeface="Times New Roman"/>
                        <a:ea typeface="Calibri"/>
                      </a:endParaRPr>
                    </a:p>
                  </a:txBody>
                  <a:tcPr marL="44450" marR="44450" marT="0" marB="0" anchor="ctr"/>
                </a:tc>
                <a:tc hMerge="1">
                  <a:txBody>
                    <a:bodyPr/>
                    <a:lstStyle/>
                    <a:p>
                      <a:endParaRPr lang="fr-FR"/>
                    </a:p>
                  </a:txBody>
                  <a:tcPr/>
                </a:tc>
              </a:tr>
              <a:tr h="432562">
                <a:tc vMerge="1">
                  <a:txBody>
                    <a:bodyPr/>
                    <a:lstStyle/>
                    <a:p>
                      <a:endParaRPr lang="fr-FR"/>
                    </a:p>
                  </a:txBody>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gridSpan="2">
                  <a:txBody>
                    <a:bodyPr/>
                    <a:lstStyle/>
                    <a:p>
                      <a:pPr algn="ctr">
                        <a:spcAft>
                          <a:spcPts val="0"/>
                        </a:spcAft>
                      </a:pPr>
                      <a:r>
                        <a:rPr lang="fr-FR" sz="1400" b="1">
                          <a:effectLst/>
                          <a:latin typeface="Times New Roman"/>
                          <a:ea typeface="Times New Roman"/>
                        </a:rPr>
                        <a:t>0-2</a:t>
                      </a:r>
                      <a:endParaRPr lang="fr-FR" sz="1600">
                        <a:effectLst/>
                        <a:latin typeface="Times New Roman"/>
                        <a:ea typeface="Calibri"/>
                      </a:endParaRPr>
                    </a:p>
                  </a:txBody>
                  <a:tcPr marL="44450" marR="44450" marT="0" marB="0" anchor="ctr"/>
                </a:tc>
                <a:tc hMerge="1">
                  <a:txBody>
                    <a:bodyPr/>
                    <a:lstStyle/>
                    <a:p>
                      <a:endParaRPr lang="fr-FR"/>
                    </a:p>
                  </a:txBody>
                  <a:tcPr/>
                </a:tc>
                <a:tc gridSpan="2">
                  <a:txBody>
                    <a:bodyPr/>
                    <a:lstStyle/>
                    <a:p>
                      <a:pPr algn="ctr">
                        <a:spcAft>
                          <a:spcPts val="0"/>
                        </a:spcAft>
                      </a:pPr>
                      <a:r>
                        <a:rPr lang="fr-FR" sz="1400" b="1" dirty="0">
                          <a:effectLst/>
                          <a:latin typeface="Times New Roman"/>
                          <a:ea typeface="Times New Roman"/>
                        </a:rPr>
                        <a:t>3 à 4</a:t>
                      </a:r>
                      <a:endParaRPr lang="fr-FR" sz="1600" dirty="0">
                        <a:effectLst/>
                        <a:latin typeface="Times New Roman"/>
                        <a:ea typeface="Calibri"/>
                      </a:endParaRPr>
                    </a:p>
                  </a:txBody>
                  <a:tcPr marL="44450" marR="44450" marT="0" marB="0" anchor="ctr"/>
                </a:tc>
                <a:tc hMerge="1">
                  <a:txBody>
                    <a:bodyPr/>
                    <a:lstStyle/>
                    <a:p>
                      <a:endParaRPr lang="fr-FR"/>
                    </a:p>
                  </a:txBody>
                  <a:tcPr/>
                </a:tc>
                <a:tc gridSpan="2">
                  <a:txBody>
                    <a:bodyPr/>
                    <a:lstStyle/>
                    <a:p>
                      <a:pPr algn="ctr">
                        <a:spcAft>
                          <a:spcPts val="0"/>
                        </a:spcAft>
                      </a:pPr>
                      <a:r>
                        <a:rPr lang="fr-FR" sz="1400" b="1" dirty="0">
                          <a:effectLst/>
                          <a:latin typeface="Times New Roman"/>
                          <a:ea typeface="Times New Roman"/>
                        </a:rPr>
                        <a:t>5 à 6</a:t>
                      </a:r>
                      <a:endParaRPr lang="fr-FR" sz="1600" dirty="0">
                        <a:effectLst/>
                        <a:latin typeface="Times New Roman"/>
                        <a:ea typeface="Calibri"/>
                      </a:endParaRPr>
                    </a:p>
                  </a:txBody>
                  <a:tcPr marL="44450" marR="44450" marT="0" marB="0" anchor="ctr"/>
                </a:tc>
                <a:tc hMerge="1">
                  <a:txBody>
                    <a:bodyPr/>
                    <a:lstStyle/>
                    <a:p>
                      <a:endParaRPr lang="fr-FR"/>
                    </a:p>
                  </a:txBody>
                  <a:tcPr/>
                </a:tc>
              </a:tr>
              <a:tr h="432562">
                <a:tc>
                  <a:txBody>
                    <a:bodyPr/>
                    <a:lstStyle/>
                    <a:p>
                      <a:pPr algn="l">
                        <a:spcAft>
                          <a:spcPts val="0"/>
                        </a:spcAft>
                      </a:pPr>
                      <a:r>
                        <a:rPr lang="fr-FR" sz="700">
                          <a:effectLst/>
                          <a:latin typeface="Times New Roman"/>
                          <a:ea typeface="Times New Roman"/>
                        </a:rPr>
                        <a:t> </a:t>
                      </a:r>
                      <a:endParaRPr lang="fr-FR" sz="1000">
                        <a:effectLst/>
                        <a:latin typeface="Times New Roman"/>
                        <a:ea typeface="Calibri"/>
                      </a:endParaRPr>
                    </a:p>
                  </a:txBody>
                  <a:tcPr marL="44450" marR="44450" marT="0" marB="0" anchor="b"/>
                </a:tc>
                <a:tc>
                  <a:txBody>
                    <a:bodyPr/>
                    <a:lstStyle/>
                    <a:p>
                      <a:pPr algn="ctr">
                        <a:spcAft>
                          <a:spcPts val="0"/>
                        </a:spcAft>
                      </a:pPr>
                      <a:r>
                        <a:rPr lang="fr-FR" sz="1100" dirty="0">
                          <a:effectLst/>
                          <a:latin typeface="Times New Roman"/>
                          <a:ea typeface="Times New Roman"/>
                        </a:rPr>
                        <a:t>2007</a:t>
                      </a:r>
                      <a:endParaRPr lang="fr-FR" sz="1100" dirty="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2012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2007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2012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2007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2012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2007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2012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2007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2012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2007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2012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2007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2012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2007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2012</a:t>
                      </a:r>
                      <a:endParaRPr lang="fr-FR" sz="1100">
                        <a:effectLst/>
                        <a:latin typeface="Times New Roman"/>
                        <a:ea typeface="Calibri"/>
                      </a:endParaRPr>
                    </a:p>
                  </a:txBody>
                  <a:tcPr marL="44450" marR="44450" marT="0" marB="0" anchor="ctr"/>
                </a:tc>
              </a:tr>
              <a:tr h="432562">
                <a:tc>
                  <a:txBody>
                    <a:bodyPr/>
                    <a:lstStyle/>
                    <a:p>
                      <a:pPr algn="l">
                        <a:spcAft>
                          <a:spcPts val="0"/>
                        </a:spcAft>
                      </a:pPr>
                      <a:r>
                        <a:rPr lang="fr-FR" sz="800" dirty="0">
                          <a:effectLst/>
                          <a:latin typeface="Arial"/>
                          <a:ea typeface="Times New Roman"/>
                        </a:rPr>
                        <a:t>UE  (27 pays)</a:t>
                      </a:r>
                      <a:endParaRPr lang="fr-FR" sz="105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65,6</a:t>
                      </a:r>
                      <a:endParaRPr lang="fr-FR" sz="1100">
                        <a:effectLst/>
                        <a:latin typeface="Times New Roman"/>
                        <a:ea typeface="Calibri"/>
                      </a:endParaRPr>
                    </a:p>
                  </a:txBody>
                  <a:tcPr marL="44450" marR="44450" marT="0" marB="0" anchor="ctr"/>
                </a:tc>
                <a:tc>
                  <a:txBody>
                    <a:bodyPr/>
                    <a:lstStyle/>
                    <a:p>
                      <a:pPr algn="ctr">
                        <a:spcAft>
                          <a:spcPts val="0"/>
                        </a:spcAft>
                      </a:pPr>
                      <a:r>
                        <a:rPr lang="fr-FR" sz="1100" b="1" u="sng" dirty="0">
                          <a:effectLst/>
                          <a:latin typeface="Times New Roman"/>
                          <a:ea typeface="Times New Roman"/>
                        </a:rPr>
                        <a:t>64,2</a:t>
                      </a:r>
                      <a:endParaRPr lang="fr-FR" sz="110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87,5</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85,4</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80,6</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78,5</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37,4</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32,8</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45</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49,5</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48,7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44</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70,2</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67,9</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83,9</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81,8</a:t>
                      </a:r>
                      <a:endParaRPr lang="fr-FR" sz="1100">
                        <a:effectLst/>
                        <a:latin typeface="Times New Roman"/>
                        <a:ea typeface="Calibri"/>
                      </a:endParaRPr>
                    </a:p>
                  </a:txBody>
                  <a:tcPr marL="44450" marR="44450" marT="0" marB="0" anchor="ctr"/>
                </a:tc>
              </a:tr>
              <a:tr h="497742">
                <a:tc>
                  <a:txBody>
                    <a:bodyPr/>
                    <a:lstStyle/>
                    <a:p>
                      <a:pPr algn="l">
                        <a:spcAft>
                          <a:spcPts val="0"/>
                        </a:spcAft>
                      </a:pPr>
                      <a:r>
                        <a:rPr lang="fr-FR" sz="800" dirty="0">
                          <a:effectLst/>
                          <a:latin typeface="Arial"/>
                          <a:ea typeface="Times New Roman"/>
                        </a:rPr>
                        <a:t>Zone euro (17 pays)</a:t>
                      </a:r>
                      <a:endParaRPr lang="fr-FR" sz="105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65,8</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63,7</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86,8</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84,6</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78,8</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77,6</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37,6</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31,6</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43,5</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49,2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50,5</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45</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70,8</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68,4</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82,8</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81</a:t>
                      </a:r>
                      <a:endParaRPr lang="fr-FR" sz="1100">
                        <a:effectLst/>
                        <a:latin typeface="Times New Roman"/>
                        <a:ea typeface="Calibri"/>
                      </a:endParaRPr>
                    </a:p>
                  </a:txBody>
                  <a:tcPr marL="44450" marR="44450" marT="0" marB="0" anchor="ctr"/>
                </a:tc>
              </a:tr>
              <a:tr h="432562">
                <a:tc>
                  <a:txBody>
                    <a:bodyPr/>
                    <a:lstStyle/>
                    <a:p>
                      <a:pPr algn="l">
                        <a:spcAft>
                          <a:spcPts val="0"/>
                        </a:spcAft>
                      </a:pPr>
                      <a:r>
                        <a:rPr lang="fr-FR" sz="800" i="1" dirty="0">
                          <a:solidFill>
                            <a:srgbClr val="C0504D"/>
                          </a:solidFill>
                          <a:effectLst/>
                          <a:latin typeface="Arial"/>
                          <a:ea typeface="Times New Roman"/>
                        </a:rPr>
                        <a:t>Allemagne </a:t>
                      </a:r>
                      <a:endParaRPr lang="fr-FR" sz="1050" dirty="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C0504D"/>
                          </a:solidFill>
                          <a:effectLst/>
                          <a:latin typeface="Times New Roman"/>
                          <a:ea typeface="Times New Roman"/>
                        </a:rPr>
                        <a:t>69,6</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C0504D"/>
                          </a:solidFill>
                          <a:effectLst/>
                          <a:latin typeface="Times New Roman"/>
                          <a:ea typeface="Times New Roman"/>
                        </a:rPr>
                        <a:t>73,3</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C0504D"/>
                          </a:solidFill>
                          <a:effectLst/>
                          <a:latin typeface="Times New Roman"/>
                          <a:ea typeface="Times New Roman"/>
                        </a:rPr>
                        <a:t>89,3</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C0504D"/>
                          </a:solidFill>
                          <a:effectLst/>
                          <a:latin typeface="Times New Roman"/>
                          <a:ea typeface="Times New Roman"/>
                        </a:rPr>
                        <a:t>91</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C0504D"/>
                          </a:solidFill>
                          <a:effectLst/>
                          <a:latin typeface="Times New Roman"/>
                          <a:ea typeface="Times New Roman"/>
                        </a:rPr>
                        <a:t>80,5</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C0504D"/>
                          </a:solidFill>
                          <a:effectLst/>
                          <a:latin typeface="Times New Roman"/>
                          <a:ea typeface="Times New Roman"/>
                        </a:rPr>
                        <a:t>83,8</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C0504D"/>
                          </a:solidFill>
                          <a:effectLst/>
                          <a:latin typeface="Times New Roman"/>
                          <a:ea typeface="Times New Roman"/>
                        </a:rPr>
                        <a:t>46,6</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C0504D"/>
                          </a:solidFill>
                          <a:effectLst/>
                          <a:latin typeface="Times New Roman"/>
                          <a:ea typeface="Times New Roman"/>
                        </a:rPr>
                        <a:t>47,5</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C0504D"/>
                          </a:solidFill>
                          <a:effectLst/>
                          <a:latin typeface="Times New Roman"/>
                          <a:ea typeface="Times New Roman"/>
                        </a:rPr>
                        <a:t>52,3</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C0504D"/>
                          </a:solidFill>
                          <a:effectLst/>
                          <a:latin typeface="Times New Roman"/>
                          <a:ea typeface="Times New Roman"/>
                        </a:rPr>
                        <a:t>62,2</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C0504D"/>
                          </a:solidFill>
                          <a:effectLst/>
                          <a:latin typeface="Times New Roman"/>
                          <a:ea typeface="Times New Roman"/>
                        </a:rPr>
                        <a:t>45,9</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C0504D"/>
                          </a:solidFill>
                          <a:effectLst/>
                          <a:latin typeface="Times New Roman"/>
                          <a:ea typeface="Times New Roman"/>
                        </a:rPr>
                        <a:t>47,3</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C0504D"/>
                          </a:solidFill>
                          <a:effectLst/>
                          <a:latin typeface="Times New Roman"/>
                          <a:ea typeface="Times New Roman"/>
                        </a:rPr>
                        <a:t>73,7</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C0504D"/>
                          </a:solidFill>
                          <a:effectLst/>
                          <a:latin typeface="Times New Roman"/>
                          <a:ea typeface="Times New Roman"/>
                        </a:rPr>
                        <a:t>76,5</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C0504D"/>
                          </a:solidFill>
                          <a:effectLst/>
                          <a:latin typeface="Times New Roman"/>
                          <a:ea typeface="Times New Roman"/>
                        </a:rPr>
                        <a:t>85,5</a:t>
                      </a:r>
                      <a:endParaRPr lang="fr-FR" sz="1100">
                        <a:solidFill>
                          <a:srgbClr val="C0504D"/>
                        </a:solidFill>
                        <a:effectLst/>
                        <a:latin typeface="Times New Roman"/>
                        <a:ea typeface="Calibri"/>
                      </a:endParaRPr>
                    </a:p>
                  </a:txBody>
                  <a:tcPr marL="44450" marR="44450" marT="0" marB="0" anchor="ctr"/>
                </a:tc>
                <a:tc>
                  <a:txBody>
                    <a:bodyPr/>
                    <a:lstStyle/>
                    <a:p>
                      <a:pPr algn="ctr">
                        <a:spcAft>
                          <a:spcPts val="0"/>
                        </a:spcAft>
                      </a:pPr>
                      <a:r>
                        <a:rPr lang="fr-FR" sz="1100" b="1" i="1" dirty="0">
                          <a:solidFill>
                            <a:srgbClr val="C0504D"/>
                          </a:solidFill>
                          <a:effectLst/>
                          <a:latin typeface="Times New Roman"/>
                          <a:ea typeface="Times New Roman"/>
                        </a:rPr>
                        <a:t>87,7</a:t>
                      </a:r>
                      <a:endParaRPr lang="fr-FR" sz="1100" dirty="0">
                        <a:solidFill>
                          <a:srgbClr val="C0504D"/>
                        </a:solidFill>
                        <a:effectLst/>
                        <a:latin typeface="Times New Roman"/>
                        <a:ea typeface="Calibri"/>
                      </a:endParaRPr>
                    </a:p>
                  </a:txBody>
                  <a:tcPr marL="44450" marR="44450" marT="0" marB="0" anchor="ctr"/>
                </a:tc>
              </a:tr>
              <a:tr h="432562">
                <a:tc>
                  <a:txBody>
                    <a:bodyPr/>
                    <a:lstStyle/>
                    <a:p>
                      <a:pPr algn="l">
                        <a:spcAft>
                          <a:spcPts val="0"/>
                        </a:spcAft>
                      </a:pPr>
                      <a:r>
                        <a:rPr lang="fr-FR" sz="800" dirty="0">
                          <a:effectLst/>
                          <a:latin typeface="Arial"/>
                          <a:ea typeface="Times New Roman"/>
                        </a:rPr>
                        <a:t>Grèce</a:t>
                      </a:r>
                      <a:endParaRPr lang="fr-FR" sz="105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61,5</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50,2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86,9</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75,5</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76,3</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64,6</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23,7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12,3</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43</a:t>
                      </a:r>
                      <a:endParaRPr lang="fr-FR" sz="1100">
                        <a:effectLst/>
                        <a:latin typeface="Times New Roman"/>
                        <a:ea typeface="Calibri"/>
                      </a:endParaRPr>
                    </a:p>
                  </a:txBody>
                  <a:tcPr marL="44450" marR="44450" marT="0" marB="0" anchor="ctr"/>
                </a:tc>
                <a:tc>
                  <a:txBody>
                    <a:bodyPr/>
                    <a:lstStyle/>
                    <a:p>
                      <a:pPr algn="ctr">
                        <a:spcAft>
                          <a:spcPts val="0"/>
                        </a:spcAft>
                      </a:pPr>
                      <a:r>
                        <a:rPr lang="fr-FR" sz="1100" b="1" dirty="0">
                          <a:effectLst/>
                          <a:latin typeface="Times New Roman"/>
                          <a:ea typeface="Times New Roman"/>
                        </a:rPr>
                        <a:t>36,2</a:t>
                      </a:r>
                      <a:endParaRPr lang="fr-FR" sz="110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52,3</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39,7</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60,8</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48,2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81,7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70</a:t>
                      </a:r>
                      <a:endParaRPr lang="fr-FR" sz="1100">
                        <a:effectLst/>
                        <a:latin typeface="Times New Roman"/>
                        <a:ea typeface="Calibri"/>
                      </a:endParaRPr>
                    </a:p>
                  </a:txBody>
                  <a:tcPr marL="44450" marR="44450" marT="0" marB="0" anchor="ctr"/>
                </a:tc>
              </a:tr>
              <a:tr h="432562">
                <a:tc>
                  <a:txBody>
                    <a:bodyPr/>
                    <a:lstStyle/>
                    <a:p>
                      <a:pPr algn="l">
                        <a:spcAft>
                          <a:spcPts val="0"/>
                        </a:spcAft>
                      </a:pPr>
                      <a:r>
                        <a:rPr lang="fr-FR" sz="800" dirty="0">
                          <a:effectLst/>
                          <a:latin typeface="Arial"/>
                          <a:ea typeface="Times New Roman"/>
                        </a:rPr>
                        <a:t>Espagne</a:t>
                      </a:r>
                      <a:endParaRPr lang="fr-FR" sz="1050" dirty="0">
                        <a:effectLst/>
                        <a:latin typeface="Times New Roman"/>
                        <a:ea typeface="Calibri"/>
                      </a:endParaRPr>
                    </a:p>
                  </a:txBody>
                  <a:tcPr marL="44450" marR="44450" marT="0" marB="0" anchor="ctr"/>
                </a:tc>
                <a:tc>
                  <a:txBody>
                    <a:bodyPr/>
                    <a:lstStyle/>
                    <a:p>
                      <a:pPr algn="ctr">
                        <a:spcAft>
                          <a:spcPts val="0"/>
                        </a:spcAft>
                      </a:pPr>
                      <a:r>
                        <a:rPr lang="fr-FR" sz="1100" dirty="0">
                          <a:effectLst/>
                          <a:latin typeface="Times New Roman"/>
                          <a:ea typeface="Times New Roman"/>
                        </a:rPr>
                        <a:t>65,5</a:t>
                      </a:r>
                      <a:endParaRPr lang="fr-FR" sz="1100" dirty="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54,6</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87,3</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77,6</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77,6</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70,9</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38</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16,7</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45</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43,5</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57,3</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43,2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68,1</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55,4</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82,4</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74,1</a:t>
                      </a:r>
                      <a:endParaRPr lang="fr-FR" sz="1100">
                        <a:effectLst/>
                        <a:latin typeface="Times New Roman"/>
                        <a:ea typeface="Calibri"/>
                      </a:endParaRPr>
                    </a:p>
                  </a:txBody>
                  <a:tcPr marL="44450" marR="44450" marT="0" marB="0" anchor="ctr"/>
                </a:tc>
              </a:tr>
              <a:tr h="432562">
                <a:tc>
                  <a:txBody>
                    <a:bodyPr/>
                    <a:lstStyle/>
                    <a:p>
                      <a:pPr algn="l">
                        <a:spcAft>
                          <a:spcPts val="0"/>
                        </a:spcAft>
                      </a:pPr>
                      <a:r>
                        <a:rPr lang="fr-FR" sz="800" b="1" dirty="0">
                          <a:solidFill>
                            <a:schemeClr val="tx2"/>
                          </a:solidFill>
                          <a:effectLst/>
                          <a:latin typeface="Arial"/>
                          <a:ea typeface="Times New Roman"/>
                        </a:rPr>
                        <a:t>France</a:t>
                      </a:r>
                      <a:endParaRPr lang="fr-FR" sz="1050" dirty="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a:solidFill>
                            <a:schemeClr val="tx2"/>
                          </a:solidFill>
                          <a:effectLst/>
                          <a:latin typeface="Times New Roman"/>
                          <a:ea typeface="Times New Roman"/>
                        </a:rPr>
                        <a:t>64,4</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b="1">
                          <a:solidFill>
                            <a:schemeClr val="tx2"/>
                          </a:solidFill>
                          <a:effectLst/>
                          <a:latin typeface="Times New Roman"/>
                          <a:ea typeface="Times New Roman"/>
                        </a:rPr>
                        <a:t>63,8</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a:solidFill>
                            <a:schemeClr val="tx2"/>
                          </a:solidFill>
                          <a:effectLst/>
                          <a:latin typeface="Times New Roman"/>
                          <a:ea typeface="Times New Roman"/>
                        </a:rPr>
                        <a:t>81,7</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b="1">
                          <a:solidFill>
                            <a:schemeClr val="tx2"/>
                          </a:solidFill>
                          <a:effectLst/>
                          <a:latin typeface="Times New Roman"/>
                          <a:ea typeface="Times New Roman"/>
                        </a:rPr>
                        <a:t>83,5</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b="1">
                          <a:solidFill>
                            <a:schemeClr val="tx2"/>
                          </a:solidFill>
                          <a:effectLst/>
                          <a:latin typeface="Times New Roman"/>
                          <a:ea typeface="Times New Roman"/>
                        </a:rPr>
                        <a:t>77,3</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b="1">
                          <a:solidFill>
                            <a:schemeClr val="tx2"/>
                          </a:solidFill>
                          <a:effectLst/>
                          <a:latin typeface="Times New Roman"/>
                          <a:ea typeface="Times New Roman"/>
                        </a:rPr>
                        <a:t>78,4</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a:solidFill>
                            <a:schemeClr val="tx2"/>
                          </a:solidFill>
                          <a:effectLst/>
                          <a:latin typeface="Times New Roman"/>
                          <a:ea typeface="Times New Roman"/>
                        </a:rPr>
                        <a:t>31</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b="1">
                          <a:solidFill>
                            <a:schemeClr val="tx2"/>
                          </a:solidFill>
                          <a:effectLst/>
                          <a:latin typeface="Times New Roman"/>
                          <a:ea typeface="Times New Roman"/>
                        </a:rPr>
                        <a:t>27,7</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a:solidFill>
                            <a:schemeClr val="tx2"/>
                          </a:solidFill>
                          <a:effectLst/>
                          <a:latin typeface="Times New Roman"/>
                          <a:ea typeface="Times New Roman"/>
                        </a:rPr>
                        <a:t>37,8</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b="1">
                          <a:solidFill>
                            <a:schemeClr val="tx2"/>
                          </a:solidFill>
                          <a:effectLst/>
                          <a:latin typeface="Times New Roman"/>
                          <a:ea typeface="Times New Roman"/>
                        </a:rPr>
                        <a:t>45,7</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a:solidFill>
                            <a:schemeClr val="tx2"/>
                          </a:solidFill>
                          <a:effectLst/>
                          <a:latin typeface="Times New Roman"/>
                          <a:ea typeface="Times New Roman"/>
                        </a:rPr>
                        <a:t>47,9</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b="1" dirty="0">
                          <a:solidFill>
                            <a:schemeClr val="tx2"/>
                          </a:solidFill>
                          <a:effectLst/>
                          <a:latin typeface="Times New Roman"/>
                          <a:ea typeface="Times New Roman"/>
                        </a:rPr>
                        <a:t>44,4</a:t>
                      </a:r>
                      <a:endParaRPr lang="fr-FR" sz="1100" dirty="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dirty="0">
                          <a:solidFill>
                            <a:schemeClr val="tx2"/>
                          </a:solidFill>
                          <a:effectLst/>
                          <a:latin typeface="Times New Roman"/>
                          <a:ea typeface="Times New Roman"/>
                        </a:rPr>
                        <a:t>68,9</a:t>
                      </a:r>
                      <a:endParaRPr lang="fr-FR" sz="1100" dirty="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b="1">
                          <a:solidFill>
                            <a:schemeClr val="tx2"/>
                          </a:solidFill>
                          <a:effectLst/>
                          <a:latin typeface="Times New Roman"/>
                          <a:ea typeface="Times New Roman"/>
                        </a:rPr>
                        <a:t>66,3</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a:solidFill>
                            <a:schemeClr val="tx2"/>
                          </a:solidFill>
                          <a:effectLst/>
                          <a:latin typeface="Times New Roman"/>
                          <a:ea typeface="Times New Roman"/>
                        </a:rPr>
                        <a:t>79,3</a:t>
                      </a:r>
                      <a:endParaRPr lang="fr-FR" sz="1100">
                        <a:solidFill>
                          <a:schemeClr val="tx2"/>
                        </a:solidFill>
                        <a:effectLst/>
                        <a:latin typeface="Times New Roman"/>
                        <a:ea typeface="Calibri"/>
                      </a:endParaRPr>
                    </a:p>
                  </a:txBody>
                  <a:tcPr marL="44450" marR="44450" marT="0" marB="0" anchor="ctr"/>
                </a:tc>
                <a:tc>
                  <a:txBody>
                    <a:bodyPr/>
                    <a:lstStyle/>
                    <a:p>
                      <a:pPr algn="ctr">
                        <a:spcAft>
                          <a:spcPts val="0"/>
                        </a:spcAft>
                      </a:pPr>
                      <a:r>
                        <a:rPr lang="fr-FR" sz="1100" b="1" dirty="0">
                          <a:solidFill>
                            <a:schemeClr val="tx2"/>
                          </a:solidFill>
                          <a:effectLst/>
                          <a:latin typeface="Times New Roman"/>
                          <a:ea typeface="Times New Roman"/>
                        </a:rPr>
                        <a:t>80,7</a:t>
                      </a:r>
                      <a:endParaRPr lang="fr-FR" sz="1100" dirty="0">
                        <a:solidFill>
                          <a:schemeClr val="tx2"/>
                        </a:solidFill>
                        <a:effectLst/>
                        <a:latin typeface="Times New Roman"/>
                        <a:ea typeface="Calibri"/>
                      </a:endParaRPr>
                    </a:p>
                  </a:txBody>
                  <a:tcPr marL="44450" marR="44450" marT="0" marB="0" anchor="ctr"/>
                </a:tc>
              </a:tr>
              <a:tr h="432562">
                <a:tc>
                  <a:txBody>
                    <a:bodyPr/>
                    <a:lstStyle/>
                    <a:p>
                      <a:pPr algn="l">
                        <a:spcAft>
                          <a:spcPts val="0"/>
                        </a:spcAft>
                      </a:pPr>
                      <a:r>
                        <a:rPr lang="fr-FR" sz="800">
                          <a:effectLst/>
                          <a:latin typeface="Arial"/>
                          <a:ea typeface="Times New Roman"/>
                        </a:rPr>
                        <a:t>Italie</a:t>
                      </a:r>
                      <a:endParaRPr lang="fr-FR" sz="105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58,7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56,5</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84,6</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82,2</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73,3</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72,5</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23,6</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17,5</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33,9</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41,1</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46,5</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43,6</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67,5</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63,3</a:t>
                      </a:r>
                      <a:endParaRPr lang="fr-FR" sz="1100">
                        <a:effectLst/>
                        <a:latin typeface="Times New Roman"/>
                        <a:ea typeface="Calibri"/>
                      </a:endParaRPr>
                    </a:p>
                  </a:txBody>
                  <a:tcPr marL="44450" marR="44450" marT="0" marB="0" anchor="ctr"/>
                </a:tc>
                <a:tc>
                  <a:txBody>
                    <a:bodyPr/>
                    <a:lstStyle/>
                    <a:p>
                      <a:pPr algn="ctr">
                        <a:spcAft>
                          <a:spcPts val="0"/>
                        </a:spcAft>
                      </a:pPr>
                      <a:r>
                        <a:rPr lang="fr-FR" sz="1100" dirty="0">
                          <a:effectLst/>
                          <a:latin typeface="Times New Roman"/>
                          <a:ea typeface="Times New Roman"/>
                        </a:rPr>
                        <a:t>78,4</a:t>
                      </a:r>
                      <a:endParaRPr lang="fr-FR" sz="1100" dirty="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76,7</a:t>
                      </a:r>
                      <a:endParaRPr lang="fr-FR" sz="1100">
                        <a:effectLst/>
                        <a:latin typeface="Times New Roman"/>
                        <a:ea typeface="Calibri"/>
                      </a:endParaRPr>
                    </a:p>
                  </a:txBody>
                  <a:tcPr marL="44450" marR="44450" marT="0" marB="0" anchor="ctr"/>
                </a:tc>
              </a:tr>
              <a:tr h="432562">
                <a:tc>
                  <a:txBody>
                    <a:bodyPr/>
                    <a:lstStyle/>
                    <a:p>
                      <a:pPr algn="l">
                        <a:spcAft>
                          <a:spcPts val="0"/>
                        </a:spcAft>
                      </a:pPr>
                      <a:r>
                        <a:rPr lang="fr-FR" sz="800" dirty="0">
                          <a:effectLst/>
                          <a:latin typeface="Arial"/>
                          <a:ea typeface="Times New Roman"/>
                        </a:rPr>
                        <a:t>Royaume-Uni</a:t>
                      </a:r>
                      <a:endParaRPr lang="fr-FR" sz="105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71,9</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70,8</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89,4</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87,4</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85,5</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80,1</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53,9</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47,9</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58</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58,7</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60,8</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53,8</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76,7</a:t>
                      </a:r>
                      <a:endParaRPr lang="fr-FR" sz="11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71,8</a:t>
                      </a:r>
                      <a:endParaRPr lang="fr-FR" sz="11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87,5</a:t>
                      </a:r>
                      <a:endParaRPr lang="fr-FR" sz="1100">
                        <a:effectLst/>
                        <a:latin typeface="Times New Roman"/>
                        <a:ea typeface="Calibri"/>
                      </a:endParaRPr>
                    </a:p>
                  </a:txBody>
                  <a:tcPr marL="44450" marR="44450" marT="0" marB="0" anchor="ctr"/>
                </a:tc>
                <a:tc>
                  <a:txBody>
                    <a:bodyPr/>
                    <a:lstStyle/>
                    <a:p>
                      <a:pPr algn="ctr">
                        <a:spcAft>
                          <a:spcPts val="0"/>
                        </a:spcAft>
                      </a:pPr>
                      <a:r>
                        <a:rPr lang="fr-FR" sz="1100" b="1" dirty="0">
                          <a:effectLst/>
                          <a:latin typeface="Times New Roman"/>
                          <a:ea typeface="Times New Roman"/>
                        </a:rPr>
                        <a:t>83,6</a:t>
                      </a:r>
                      <a:endParaRPr lang="fr-FR" sz="1100" dirty="0">
                        <a:effectLst/>
                        <a:latin typeface="Times New Roman"/>
                        <a:ea typeface="Calibri"/>
                      </a:endParaRPr>
                    </a:p>
                  </a:txBody>
                  <a:tcPr marL="44450" marR="44450" marT="0" marB="0" anchor="ctr"/>
                </a:tc>
              </a:tr>
            </a:tbl>
          </a:graphicData>
        </a:graphic>
      </p:graphicFrame>
    </p:spTree>
    <p:extLst>
      <p:ext uri="{BB962C8B-B14F-4D97-AF65-F5344CB8AC3E}">
        <p14:creationId xmlns:p14="http://schemas.microsoft.com/office/powerpoint/2010/main" val="17293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1F497D"/>
                </a:solidFill>
              </a:rPr>
              <a:t>Questions 5 et 6</a:t>
            </a:r>
            <a:endParaRPr lang="fr-FR" dirty="0">
              <a:solidFill>
                <a:srgbClr val="1F497D"/>
              </a:solidFill>
            </a:endParaRPr>
          </a:p>
        </p:txBody>
      </p:sp>
      <p:sp>
        <p:nvSpPr>
          <p:cNvPr id="3" name="Espace réservé du pied de page 2"/>
          <p:cNvSpPr>
            <a:spLocks noGrp="1"/>
          </p:cNvSpPr>
          <p:nvPr>
            <p:ph type="ftr" sz="quarter" idx="11"/>
          </p:nvPr>
        </p:nvSpPr>
        <p:spPr>
          <a:xfrm>
            <a:off x="304799" y="6410848"/>
            <a:ext cx="8649513" cy="239986"/>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11</a:t>
            </a:fld>
            <a:endParaRPr lang="fr-FR"/>
          </a:p>
        </p:txBody>
      </p:sp>
      <p:sp>
        <p:nvSpPr>
          <p:cNvPr id="5" name="Espace réservé du contenu 4"/>
          <p:cNvSpPr>
            <a:spLocks noGrp="1"/>
          </p:cNvSpPr>
          <p:nvPr>
            <p:ph sz="quarter" idx="1"/>
          </p:nvPr>
        </p:nvSpPr>
        <p:spPr>
          <a:xfrm>
            <a:off x="301752" y="1527047"/>
            <a:ext cx="8503920" cy="4736359"/>
          </a:xfrm>
        </p:spPr>
        <p:txBody>
          <a:bodyPr>
            <a:normAutofit fontScale="70000" lnSpcReduction="20000"/>
          </a:bodyPr>
          <a:lstStyle/>
          <a:p>
            <a:pPr marL="514350" lvl="0" indent="-514350">
              <a:lnSpc>
                <a:spcPct val="120000"/>
              </a:lnSpc>
              <a:spcBef>
                <a:spcPts val="0"/>
              </a:spcBef>
              <a:spcAft>
                <a:spcPts val="600"/>
              </a:spcAft>
              <a:buFont typeface="+mj-lt"/>
              <a:buAutoNum type="arabicPeriod" startAt="5"/>
            </a:pPr>
            <a:r>
              <a:rPr lang="fr-FR" b="1" dirty="0"/>
              <a:t>Faites une phrase avec la donnée soulignée pour l’UE en 2012 (64,2</a:t>
            </a:r>
            <a:r>
              <a:rPr lang="fr-FR" b="1" dirty="0" smtClean="0"/>
              <a:t>)</a:t>
            </a:r>
            <a:endParaRPr lang="fr-FR" dirty="0"/>
          </a:p>
          <a:p>
            <a:pPr>
              <a:lnSpc>
                <a:spcPct val="120000"/>
              </a:lnSpc>
              <a:spcBef>
                <a:spcPts val="0"/>
              </a:spcBef>
              <a:spcAft>
                <a:spcPts val="600"/>
              </a:spcAft>
            </a:pPr>
            <a:r>
              <a:rPr lang="fr-FR" dirty="0"/>
              <a:t>Le taux d’emploi des 15-65 ans s’élève à 64,2 % en 2012 dans l’UE, c’est-à-dire que sur 100 personnes de 16 à 64 ans, 64,2 en moyenne occupent un emploi.</a:t>
            </a:r>
          </a:p>
          <a:p>
            <a:pPr marL="514350" lvl="0" indent="-514350">
              <a:lnSpc>
                <a:spcPct val="120000"/>
              </a:lnSpc>
              <a:spcBef>
                <a:spcPts val="0"/>
              </a:spcBef>
              <a:spcAft>
                <a:spcPts val="600"/>
              </a:spcAft>
              <a:buFont typeface="+mj-lt"/>
              <a:buAutoNum type="arabicPeriod" startAt="6"/>
            </a:pPr>
            <a:r>
              <a:rPr lang="fr-FR" b="1" dirty="0" smtClean="0"/>
              <a:t>Comparez </a:t>
            </a:r>
            <a:r>
              <a:rPr lang="fr-FR" b="1" dirty="0"/>
              <a:t>le taux d’emploi global, celui des jeunes (15-24 ans) et celui des séniors (55-64 ans) en France en 2012 avec la moyenne de l’UE à 27</a:t>
            </a:r>
            <a:r>
              <a:rPr lang="fr-FR" b="1" dirty="0" smtClean="0"/>
              <a:t>.</a:t>
            </a:r>
            <a:endParaRPr lang="fr-FR" dirty="0"/>
          </a:p>
          <a:p>
            <a:pPr lvl="0">
              <a:lnSpc>
                <a:spcPct val="120000"/>
              </a:lnSpc>
              <a:spcBef>
                <a:spcPts val="0"/>
              </a:spcBef>
              <a:spcAft>
                <a:spcPts val="600"/>
              </a:spcAft>
            </a:pPr>
            <a:r>
              <a:rPr lang="fr-FR" dirty="0"/>
              <a:t>Le taux d’emploi global en France est inférieur de </a:t>
            </a:r>
            <a:r>
              <a:rPr lang="fr-FR" b="1" dirty="0">
                <a:solidFill>
                  <a:schemeClr val="accent2"/>
                </a:solidFill>
              </a:rPr>
              <a:t>0,4 points</a:t>
            </a:r>
            <a:r>
              <a:rPr lang="fr-FR" dirty="0">
                <a:solidFill>
                  <a:schemeClr val="accent2"/>
                </a:solidFill>
              </a:rPr>
              <a:t>  </a:t>
            </a:r>
            <a:r>
              <a:rPr lang="fr-FR" dirty="0"/>
              <a:t>par rapport à celui de l’UE à 27 en 2012.</a:t>
            </a:r>
          </a:p>
          <a:p>
            <a:pPr lvl="0">
              <a:lnSpc>
                <a:spcPct val="120000"/>
              </a:lnSpc>
              <a:spcBef>
                <a:spcPts val="0"/>
              </a:spcBef>
              <a:spcAft>
                <a:spcPts val="600"/>
              </a:spcAft>
            </a:pPr>
            <a:r>
              <a:rPr lang="fr-FR" dirty="0"/>
              <a:t>Le taux d’emploi des jeunes en France est inférieur de </a:t>
            </a:r>
            <a:r>
              <a:rPr lang="fr-FR" b="1" dirty="0">
                <a:solidFill>
                  <a:srgbClr val="C0504D"/>
                </a:solidFill>
              </a:rPr>
              <a:t>5,1 points</a:t>
            </a:r>
            <a:r>
              <a:rPr lang="fr-FR" dirty="0"/>
              <a:t> par rapport à celui de l’UE à 27 en 2012.</a:t>
            </a:r>
          </a:p>
          <a:p>
            <a:pPr lvl="0">
              <a:lnSpc>
                <a:spcPct val="120000"/>
              </a:lnSpc>
            </a:pPr>
            <a:r>
              <a:rPr lang="fr-FR" dirty="0"/>
              <a:t>Le taux d’emploi des seniors en France est inférieur de</a:t>
            </a:r>
            <a:r>
              <a:rPr lang="fr-FR" b="1" dirty="0"/>
              <a:t> </a:t>
            </a:r>
            <a:r>
              <a:rPr lang="fr-FR" b="1" dirty="0">
                <a:solidFill>
                  <a:srgbClr val="C0504D"/>
                </a:solidFill>
              </a:rPr>
              <a:t>3,8 points</a:t>
            </a:r>
            <a:r>
              <a:rPr lang="fr-FR" dirty="0"/>
              <a:t> par rapport à celui de l’UE à 27 en 2012.</a:t>
            </a:r>
          </a:p>
          <a:p>
            <a:pPr marL="0" indent="0">
              <a:buNone/>
            </a:pPr>
            <a:endParaRPr lang="fr-FR" dirty="0"/>
          </a:p>
          <a:p>
            <a:endParaRPr lang="fr-FR" dirty="0"/>
          </a:p>
        </p:txBody>
      </p:sp>
    </p:spTree>
    <p:extLst>
      <p:ext uri="{BB962C8B-B14F-4D97-AF65-F5344CB8AC3E}">
        <p14:creationId xmlns:p14="http://schemas.microsoft.com/office/powerpoint/2010/main" val="15630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solidFill>
                  <a:schemeClr val="tx2"/>
                </a:solidFill>
              </a:rPr>
              <a:t>Q7 Quel </a:t>
            </a:r>
            <a:r>
              <a:rPr lang="fr-FR" sz="2400" dirty="0">
                <a:solidFill>
                  <a:schemeClr val="tx2"/>
                </a:solidFill>
              </a:rPr>
              <a:t>est l’impact de la crise sur le taux d’emploi dans les différents pays ? </a:t>
            </a:r>
            <a:endParaRPr lang="fr-FR" sz="3200" dirty="0">
              <a:solidFill>
                <a:schemeClr val="tx2"/>
              </a:solidFill>
            </a:endParaRPr>
          </a:p>
        </p:txBody>
      </p:sp>
      <p:sp>
        <p:nvSpPr>
          <p:cNvPr id="3" name="Espace réservé du pied de page 2"/>
          <p:cNvSpPr>
            <a:spLocks noGrp="1"/>
          </p:cNvSpPr>
          <p:nvPr>
            <p:ph type="ftr" sz="quarter" idx="11"/>
          </p:nvPr>
        </p:nvSpPr>
        <p:spPr>
          <a:xfrm>
            <a:off x="304800" y="6410848"/>
            <a:ext cx="8617226" cy="272272"/>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12</a:t>
            </a:fld>
            <a:endParaRPr lang="fr-FR"/>
          </a:p>
        </p:txBody>
      </p:sp>
      <p:sp>
        <p:nvSpPr>
          <p:cNvPr id="5" name="Espace réservé du contenu 4"/>
          <p:cNvSpPr>
            <a:spLocks noGrp="1"/>
          </p:cNvSpPr>
          <p:nvPr>
            <p:ph sz="quarter" idx="1"/>
          </p:nvPr>
        </p:nvSpPr>
        <p:spPr>
          <a:xfrm>
            <a:off x="301752" y="1527048"/>
            <a:ext cx="8503920" cy="4883800"/>
          </a:xfrm>
        </p:spPr>
        <p:txBody>
          <a:bodyPr>
            <a:normAutofit fontScale="92500" lnSpcReduction="20000"/>
          </a:bodyPr>
          <a:lstStyle/>
          <a:p>
            <a:pPr algn="just">
              <a:lnSpc>
                <a:spcPct val="120000"/>
              </a:lnSpc>
              <a:spcBef>
                <a:spcPts val="0"/>
              </a:spcBef>
            </a:pPr>
            <a:r>
              <a:rPr lang="fr-FR" dirty="0"/>
              <a:t>Globalement la crise se traduit par une </a:t>
            </a:r>
            <a:r>
              <a:rPr lang="fr-FR" dirty="0">
                <a:solidFill>
                  <a:srgbClr val="1F497D"/>
                </a:solidFill>
              </a:rPr>
              <a:t>baisse du taux d’emploi des 15-64 ans</a:t>
            </a:r>
            <a:r>
              <a:rPr lang="fr-FR" dirty="0"/>
              <a:t> (phénomène lié à la hausse du chômage, mais aussi au retrait du marché du travail d’un certain nombre d’actifs, jeune et femmes, exemple RU).</a:t>
            </a:r>
          </a:p>
          <a:p>
            <a:pPr marL="0" indent="0">
              <a:lnSpc>
                <a:spcPct val="120000"/>
              </a:lnSpc>
              <a:spcBef>
                <a:spcPts val="0"/>
              </a:spcBef>
              <a:buNone/>
            </a:pPr>
            <a:endParaRPr lang="fr-FR" dirty="0"/>
          </a:p>
          <a:p>
            <a:pPr>
              <a:lnSpc>
                <a:spcPct val="120000"/>
              </a:lnSpc>
              <a:spcBef>
                <a:spcPts val="0"/>
              </a:spcBef>
            </a:pPr>
            <a:r>
              <a:rPr lang="fr-FR" dirty="0"/>
              <a:t>Cela implique :</a:t>
            </a:r>
          </a:p>
          <a:p>
            <a:pPr lvl="1">
              <a:lnSpc>
                <a:spcPct val="120000"/>
              </a:lnSpc>
              <a:spcBef>
                <a:spcPts val="0"/>
              </a:spcBef>
            </a:pPr>
            <a:r>
              <a:rPr lang="fr-FR" dirty="0"/>
              <a:t>un recul des capacités productives</a:t>
            </a:r>
          </a:p>
          <a:p>
            <a:pPr lvl="1">
              <a:lnSpc>
                <a:spcPct val="120000"/>
              </a:lnSpc>
              <a:spcBef>
                <a:spcPts val="0"/>
              </a:spcBef>
            </a:pPr>
            <a:r>
              <a:rPr lang="fr-FR" dirty="0"/>
              <a:t>des difficultés croissantes de financement de la protection sociale</a:t>
            </a:r>
          </a:p>
          <a:p>
            <a:pPr marL="0" indent="0">
              <a:lnSpc>
                <a:spcPct val="120000"/>
              </a:lnSpc>
              <a:spcBef>
                <a:spcPts val="0"/>
              </a:spcBef>
              <a:buNone/>
            </a:pPr>
            <a:endParaRPr lang="fr-FR" dirty="0"/>
          </a:p>
          <a:p>
            <a:pPr>
              <a:lnSpc>
                <a:spcPct val="120000"/>
              </a:lnSpc>
              <a:spcBef>
                <a:spcPts val="0"/>
              </a:spcBef>
            </a:pPr>
            <a:r>
              <a:rPr lang="fr-FR" dirty="0"/>
              <a:t>Néanmoins on remarque </a:t>
            </a:r>
            <a:r>
              <a:rPr lang="fr-FR" dirty="0" smtClean="0"/>
              <a:t>des effets différenciés :</a:t>
            </a:r>
            <a:endParaRPr lang="fr-FR" dirty="0"/>
          </a:p>
          <a:p>
            <a:pPr lvl="1">
              <a:lnSpc>
                <a:spcPct val="120000"/>
              </a:lnSpc>
              <a:spcBef>
                <a:spcPts val="0"/>
              </a:spcBef>
            </a:pPr>
            <a:r>
              <a:rPr lang="fr-FR" dirty="0"/>
              <a:t>une hausse des taux d’emploi en Allemagne </a:t>
            </a:r>
            <a:r>
              <a:rPr lang="fr-FR" dirty="0" smtClean="0"/>
              <a:t>(due en grande partie aux temps partiels subis, notamment par les femmes)</a:t>
            </a:r>
            <a:endParaRPr lang="fr-FR" dirty="0"/>
          </a:p>
          <a:p>
            <a:pPr lvl="1">
              <a:lnSpc>
                <a:spcPct val="120000"/>
              </a:lnSpc>
              <a:spcBef>
                <a:spcPts val="0"/>
              </a:spcBef>
            </a:pPr>
            <a:r>
              <a:rPr lang="fr-FR" dirty="0"/>
              <a:t>et une hausse des taux d’emploi des diplômés (niveau 5-6) en France</a:t>
            </a:r>
          </a:p>
          <a:p>
            <a:endParaRPr lang="fr-FR" dirty="0"/>
          </a:p>
        </p:txBody>
      </p:sp>
    </p:spTree>
    <p:extLst>
      <p:ext uri="{BB962C8B-B14F-4D97-AF65-F5344CB8AC3E}">
        <p14:creationId xmlns:p14="http://schemas.microsoft.com/office/powerpoint/2010/main" val="108225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05833" y="2743200"/>
            <a:ext cx="8179420" cy="1673225"/>
          </a:xfrm>
        </p:spPr>
        <p:txBody>
          <a:bodyPr/>
          <a:lstStyle/>
          <a:p>
            <a:pPr marL="400050" lvl="0" indent="-400050" algn="just">
              <a:buAutoNum type="romanUcPeriod"/>
            </a:pPr>
            <a:r>
              <a:rPr lang="fr-FR" dirty="0" smtClean="0"/>
              <a:t>De </a:t>
            </a:r>
            <a:r>
              <a:rPr lang="fr-FR" dirty="0"/>
              <a:t>la dynamique du marché du travail au chômage</a:t>
            </a:r>
            <a:r>
              <a:rPr lang="fr-FR" dirty="0" smtClean="0"/>
              <a:t>.</a:t>
            </a:r>
          </a:p>
          <a:p>
            <a:pPr marL="342900" lvl="0" indent="-342900">
              <a:buAutoNum type="arabicPeriod"/>
            </a:pPr>
            <a:endParaRPr lang="fr-FR" dirty="0"/>
          </a:p>
          <a:p>
            <a:r>
              <a:rPr lang="fr-FR" dirty="0">
                <a:solidFill>
                  <a:srgbClr val="C0504D"/>
                </a:solidFill>
              </a:rPr>
              <a:t>A</a:t>
            </a:r>
            <a:r>
              <a:rPr lang="fr-FR" dirty="0" smtClean="0">
                <a:solidFill>
                  <a:srgbClr val="C0504D"/>
                </a:solidFill>
              </a:rPr>
              <a:t>. </a:t>
            </a:r>
            <a:r>
              <a:rPr lang="fr-FR" dirty="0">
                <a:solidFill>
                  <a:srgbClr val="C0504D"/>
                </a:solidFill>
              </a:rPr>
              <a:t>Destructions et créations d’emploi</a:t>
            </a:r>
          </a:p>
          <a:p>
            <a:endParaRPr lang="fr-FR" dirty="0"/>
          </a:p>
        </p:txBody>
      </p:sp>
      <p:sp>
        <p:nvSpPr>
          <p:cNvPr id="3" name="Espace réservé du pied de page 2"/>
          <p:cNvSpPr>
            <a:spLocks noGrp="1"/>
          </p:cNvSpPr>
          <p:nvPr>
            <p:ph type="ftr" sz="quarter" idx="11"/>
          </p:nvPr>
        </p:nvSpPr>
        <p:spPr>
          <a:xfrm>
            <a:off x="304800" y="6410848"/>
            <a:ext cx="867103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13</a:t>
            </a:fld>
            <a:endParaRPr lang="fr-FR"/>
          </a:p>
        </p:txBody>
      </p:sp>
      <p:sp>
        <p:nvSpPr>
          <p:cNvPr id="5" name="Titre 4"/>
          <p:cNvSpPr>
            <a:spLocks noGrp="1"/>
          </p:cNvSpPr>
          <p:nvPr>
            <p:ph type="title"/>
          </p:nvPr>
        </p:nvSpPr>
        <p:spPr>
          <a:xfrm>
            <a:off x="722313" y="193714"/>
            <a:ext cx="7772400" cy="1614280"/>
          </a:xfrm>
        </p:spPr>
        <p:txBody>
          <a:bodyPr>
            <a:normAutofit fontScale="90000"/>
          </a:bodyPr>
          <a:lstStyle/>
          <a:p>
            <a:r>
              <a:rPr lang="fr-FR" dirty="0"/>
              <a:t>Chapitre 2</a:t>
            </a:r>
            <a:br>
              <a:rPr lang="fr-FR" dirty="0"/>
            </a:br>
            <a:r>
              <a:rPr lang="fr-FR" dirty="0" smtClean="0"/>
              <a:t>Quelles </a:t>
            </a:r>
            <a:r>
              <a:rPr lang="fr-FR" dirty="0"/>
              <a:t>politiques pour l’emploi </a:t>
            </a:r>
            <a:r>
              <a:rPr lang="fr-FR" dirty="0" smtClean="0"/>
              <a:t>?</a:t>
            </a:r>
            <a:endParaRPr lang="fr-FR" dirty="0"/>
          </a:p>
        </p:txBody>
      </p:sp>
    </p:spTree>
    <p:extLst>
      <p:ext uri="{BB962C8B-B14F-4D97-AF65-F5344CB8AC3E}">
        <p14:creationId xmlns:p14="http://schemas.microsoft.com/office/powerpoint/2010/main" val="33922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546254"/>
          </a:xfrm>
        </p:spPr>
        <p:txBody>
          <a:bodyPr>
            <a:normAutofit fontScale="90000"/>
          </a:bodyPr>
          <a:lstStyle/>
          <a:p>
            <a:pPr lvl="0"/>
            <a:r>
              <a:rPr lang="fr-FR" sz="2200" dirty="0" smtClean="0">
                <a:solidFill>
                  <a:schemeClr val="tx2"/>
                </a:solidFill>
              </a:rPr>
              <a:t>Doc. 2 : Q8 : </a:t>
            </a:r>
            <a:r>
              <a:rPr lang="fr-FR" sz="2700" dirty="0">
                <a:solidFill>
                  <a:schemeClr val="tx2"/>
                </a:solidFill>
              </a:rPr>
              <a:t>A quelle condition le chômage augmente-t-il </a:t>
            </a:r>
            <a:r>
              <a:rPr lang="fr-FR" sz="2700" dirty="0" smtClean="0">
                <a:solidFill>
                  <a:schemeClr val="tx2"/>
                </a:solidFill>
              </a:rPr>
              <a:t>?</a:t>
            </a:r>
            <a:endParaRPr lang="fr-FR" dirty="0">
              <a:solidFill>
                <a:schemeClr val="tx2"/>
              </a:solidFill>
            </a:endParaRPr>
          </a:p>
        </p:txBody>
      </p:sp>
      <p:sp>
        <p:nvSpPr>
          <p:cNvPr id="3" name="Espace réservé du pied de page 2"/>
          <p:cNvSpPr>
            <a:spLocks noGrp="1"/>
          </p:cNvSpPr>
          <p:nvPr>
            <p:ph type="ftr" sz="quarter" idx="11"/>
          </p:nvPr>
        </p:nvSpPr>
        <p:spPr>
          <a:xfrm>
            <a:off x="304800" y="6410848"/>
            <a:ext cx="8692562"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14</a:t>
            </a:fld>
            <a:endParaRPr lang="fr-FR"/>
          </a:p>
        </p:txBody>
      </p:sp>
      <p:sp>
        <p:nvSpPr>
          <p:cNvPr id="5" name="Espace réservé du contenu 4"/>
          <p:cNvSpPr>
            <a:spLocks noGrp="1"/>
          </p:cNvSpPr>
          <p:nvPr>
            <p:ph sz="quarter" idx="1"/>
          </p:nvPr>
        </p:nvSpPr>
        <p:spPr>
          <a:xfrm>
            <a:off x="301752" y="1527048"/>
            <a:ext cx="8503920" cy="4693311"/>
          </a:xfrm>
        </p:spPr>
        <p:txBody>
          <a:bodyPr>
            <a:normAutofit fontScale="47500" lnSpcReduction="20000"/>
          </a:bodyPr>
          <a:lstStyle/>
          <a:p>
            <a:pPr marL="514350" indent="-514350" algn="just">
              <a:lnSpc>
                <a:spcPct val="120000"/>
              </a:lnSpc>
              <a:spcBef>
                <a:spcPts val="0"/>
              </a:spcBef>
              <a:spcAft>
                <a:spcPts val="600"/>
              </a:spcAft>
              <a:buFont typeface="+mj-lt"/>
              <a:buAutoNum type="arabicPeriod"/>
            </a:pPr>
            <a:r>
              <a:rPr lang="fr-FR" sz="3300" b="1" dirty="0" smtClean="0"/>
              <a:t>Le </a:t>
            </a:r>
            <a:r>
              <a:rPr lang="fr-FR" sz="3300" b="1" dirty="0"/>
              <a:t>stock de chômeurs est alimenté par des flux de créations et de destructions d'emplois </a:t>
            </a:r>
            <a:r>
              <a:rPr lang="fr-FR" sz="3300" dirty="0"/>
              <a:t>: </a:t>
            </a:r>
            <a:r>
              <a:rPr lang="fr-FR" sz="3300" dirty="0" smtClean="0"/>
              <a:t>le </a:t>
            </a:r>
            <a:r>
              <a:rPr lang="fr-FR" sz="3300" dirty="0"/>
              <a:t>nombre de chômeurs augmente </a:t>
            </a:r>
            <a:r>
              <a:rPr lang="fr-FR" sz="3300" dirty="0" err="1" smtClean="0"/>
              <a:t>ssi</a:t>
            </a:r>
            <a:r>
              <a:rPr lang="fr-FR" sz="3300" dirty="0" smtClean="0"/>
              <a:t> </a:t>
            </a:r>
          </a:p>
          <a:p>
            <a:pPr marL="0" indent="0" algn="ctr">
              <a:lnSpc>
                <a:spcPct val="120000"/>
              </a:lnSpc>
              <a:spcBef>
                <a:spcPts val="0"/>
              </a:spcBef>
              <a:spcAft>
                <a:spcPts val="600"/>
              </a:spcAft>
              <a:buNone/>
            </a:pPr>
            <a:r>
              <a:rPr lang="fr-FR" sz="3300" b="1" dirty="0" smtClean="0">
                <a:solidFill>
                  <a:srgbClr val="1F497D"/>
                </a:solidFill>
              </a:rPr>
              <a:t>les </a:t>
            </a:r>
            <a:r>
              <a:rPr lang="fr-FR" sz="3300" b="1" dirty="0">
                <a:solidFill>
                  <a:srgbClr val="1F497D"/>
                </a:solidFill>
              </a:rPr>
              <a:t>destructions d'emplois </a:t>
            </a:r>
            <a:r>
              <a:rPr lang="fr-FR" sz="3300" b="1" dirty="0" smtClean="0">
                <a:solidFill>
                  <a:srgbClr val="1F497D"/>
                </a:solidFill>
              </a:rPr>
              <a:t>&gt; aux </a:t>
            </a:r>
            <a:r>
              <a:rPr lang="fr-FR" sz="3300" b="1" dirty="0">
                <a:solidFill>
                  <a:srgbClr val="1F497D"/>
                </a:solidFill>
              </a:rPr>
              <a:t>créations d'emplois</a:t>
            </a:r>
            <a:r>
              <a:rPr lang="fr-FR" sz="3300" dirty="0" smtClean="0"/>
              <a:t>.</a:t>
            </a:r>
            <a:endParaRPr lang="fr-FR" sz="3300" dirty="0"/>
          </a:p>
          <a:p>
            <a:pPr algn="just">
              <a:lnSpc>
                <a:spcPct val="120000"/>
              </a:lnSpc>
              <a:spcBef>
                <a:spcPts val="0"/>
              </a:spcBef>
              <a:spcAft>
                <a:spcPts val="600"/>
              </a:spcAft>
            </a:pPr>
            <a:r>
              <a:rPr lang="fr-FR" sz="3300" dirty="0"/>
              <a:t>Ainsi, un taux de chômage élevé peut coïncider avec un rythme élevé de créations d'emploi, si les destructions d'emploi sont encore plus élevées</a:t>
            </a:r>
            <a:r>
              <a:rPr lang="fr-FR" sz="3300" dirty="0" smtClean="0"/>
              <a:t>.</a:t>
            </a:r>
          </a:p>
          <a:p>
            <a:pPr algn="just">
              <a:lnSpc>
                <a:spcPct val="120000"/>
              </a:lnSpc>
              <a:spcBef>
                <a:spcPts val="0"/>
              </a:spcBef>
              <a:spcAft>
                <a:spcPts val="600"/>
              </a:spcAft>
            </a:pPr>
            <a:r>
              <a:rPr lang="fr-FR" sz="3300" dirty="0" smtClean="0"/>
              <a:t>Inversement</a:t>
            </a:r>
            <a:r>
              <a:rPr lang="fr-FR" sz="3300" dirty="0"/>
              <a:t>, on peut constater un faible taux de chômage dans un marché du travail avec peu d'embauches mais peu de licenciements</a:t>
            </a:r>
            <a:r>
              <a:rPr lang="fr-FR" sz="3300" dirty="0" smtClean="0"/>
              <a:t>.</a:t>
            </a:r>
            <a:endParaRPr lang="fr-FR" sz="3300" dirty="0"/>
          </a:p>
          <a:p>
            <a:pPr marL="514350" indent="-514350" algn="just">
              <a:lnSpc>
                <a:spcPct val="120000"/>
              </a:lnSpc>
              <a:spcBef>
                <a:spcPts val="600"/>
              </a:spcBef>
              <a:spcAft>
                <a:spcPts val="600"/>
              </a:spcAft>
              <a:buFont typeface="+mj-lt"/>
              <a:buAutoNum type="arabicPeriod" startAt="2"/>
            </a:pPr>
            <a:r>
              <a:rPr lang="fr-FR" sz="3300" b="1" dirty="0"/>
              <a:t>Mais dans le même temps il y a des entrées et des sorties sur le marché du travail.</a:t>
            </a:r>
          </a:p>
          <a:p>
            <a:pPr algn="just">
              <a:lnSpc>
                <a:spcPct val="120000"/>
              </a:lnSpc>
              <a:spcBef>
                <a:spcPts val="0"/>
              </a:spcBef>
              <a:spcAft>
                <a:spcPts val="600"/>
              </a:spcAft>
            </a:pPr>
            <a:r>
              <a:rPr lang="fr-FR" sz="3300" dirty="0"/>
              <a:t>L'évolution du chômage dépend donc également des évolutions de la population active</a:t>
            </a:r>
          </a:p>
          <a:p>
            <a:pPr marL="0" indent="0" algn="just">
              <a:lnSpc>
                <a:spcPct val="120000"/>
              </a:lnSpc>
              <a:spcBef>
                <a:spcPts val="0"/>
              </a:spcBef>
              <a:spcAft>
                <a:spcPts val="600"/>
              </a:spcAft>
              <a:buNone/>
            </a:pPr>
            <a:r>
              <a:rPr lang="fr-FR" sz="3300" dirty="0"/>
              <a:t>(rappel </a:t>
            </a:r>
            <a:r>
              <a:rPr lang="fr-FR" sz="3300" dirty="0" smtClean="0"/>
              <a:t>PA : </a:t>
            </a:r>
            <a:r>
              <a:rPr lang="fr-FR" sz="3300" dirty="0"/>
              <a:t>personnes ayant un emploi ou en cherchant un).</a:t>
            </a:r>
          </a:p>
          <a:p>
            <a:pPr algn="just">
              <a:lnSpc>
                <a:spcPct val="120000"/>
              </a:lnSpc>
              <a:spcBef>
                <a:spcPts val="0"/>
              </a:spcBef>
              <a:spcAft>
                <a:spcPts val="600"/>
              </a:spcAft>
            </a:pPr>
            <a:r>
              <a:rPr lang="fr-FR" sz="3300" dirty="0"/>
              <a:t> </a:t>
            </a:r>
            <a:r>
              <a:rPr lang="fr-FR" sz="3300" dirty="0" smtClean="0"/>
              <a:t>Il </a:t>
            </a:r>
            <a:r>
              <a:rPr lang="fr-FR" sz="3300" dirty="0"/>
              <a:t>faut donc étudier à la fois </a:t>
            </a:r>
            <a:r>
              <a:rPr lang="fr-FR" sz="3300" dirty="0" smtClean="0"/>
              <a:t>:</a:t>
            </a:r>
          </a:p>
          <a:p>
            <a:pPr lvl="1" algn="just">
              <a:lnSpc>
                <a:spcPct val="120000"/>
              </a:lnSpc>
              <a:spcBef>
                <a:spcPts val="0"/>
              </a:spcBef>
              <a:spcAft>
                <a:spcPts val="600"/>
              </a:spcAft>
            </a:pPr>
            <a:r>
              <a:rPr lang="fr-FR" sz="2900" dirty="0" smtClean="0"/>
              <a:t>les </a:t>
            </a:r>
            <a:r>
              <a:rPr lang="fr-FR" sz="2900" dirty="0"/>
              <a:t>entrées d'actifs (évolutions démographiques, durée </a:t>
            </a:r>
            <a:r>
              <a:rPr lang="fr-FR" sz="2900" dirty="0" smtClean="0"/>
              <a:t>des études</a:t>
            </a:r>
            <a:r>
              <a:rPr lang="fr-FR" sz="2900" dirty="0"/>
              <a:t>, incitations à entrer sur le marché du travail) </a:t>
            </a:r>
            <a:endParaRPr lang="fr-FR" sz="2900" dirty="0" smtClean="0"/>
          </a:p>
          <a:p>
            <a:pPr lvl="1" algn="just">
              <a:lnSpc>
                <a:spcPct val="120000"/>
              </a:lnSpc>
              <a:spcBef>
                <a:spcPts val="0"/>
              </a:spcBef>
            </a:pPr>
            <a:r>
              <a:rPr lang="fr-FR" sz="2900" dirty="0" smtClean="0"/>
              <a:t>Et </a:t>
            </a:r>
            <a:r>
              <a:rPr lang="fr-FR" sz="2900" dirty="0"/>
              <a:t>l</a:t>
            </a:r>
            <a:r>
              <a:rPr lang="fr-FR" sz="2900" dirty="0" smtClean="0"/>
              <a:t>es </a:t>
            </a:r>
            <a:r>
              <a:rPr lang="fr-FR" sz="2900" dirty="0"/>
              <a:t>sorties d'actifs (âge de départ à la retraite</a:t>
            </a:r>
            <a:r>
              <a:rPr lang="fr-FR" sz="2900" dirty="0" smtClean="0"/>
              <a:t>)</a:t>
            </a:r>
            <a:r>
              <a:rPr lang="fr-FR" sz="2900" dirty="0"/>
              <a:t>.</a:t>
            </a:r>
          </a:p>
          <a:p>
            <a:endParaRPr lang="fr-FR" dirty="0"/>
          </a:p>
        </p:txBody>
      </p:sp>
      <p:sp>
        <p:nvSpPr>
          <p:cNvPr id="6" name="Flèche vers la droite 5"/>
          <p:cNvSpPr/>
          <p:nvPr/>
        </p:nvSpPr>
        <p:spPr>
          <a:xfrm>
            <a:off x="877135" y="2173897"/>
            <a:ext cx="764130" cy="150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351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1F497D"/>
                </a:solidFill>
              </a:rPr>
              <a:t>Schéma de synthèse</a:t>
            </a:r>
            <a:endParaRPr lang="fr-FR" b="1" dirty="0">
              <a:solidFill>
                <a:srgbClr val="1F497D"/>
              </a:solidFill>
            </a:endParaRPr>
          </a:p>
        </p:txBody>
      </p:sp>
      <p:sp>
        <p:nvSpPr>
          <p:cNvPr id="3" name="Espace réservé du pied de page 2"/>
          <p:cNvSpPr>
            <a:spLocks noGrp="1"/>
          </p:cNvSpPr>
          <p:nvPr>
            <p:ph type="ftr" sz="quarter" idx="11"/>
          </p:nvPr>
        </p:nvSpPr>
        <p:spPr>
          <a:xfrm>
            <a:off x="304800" y="6410848"/>
            <a:ext cx="8617226"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15</a:t>
            </a:fld>
            <a:endParaRPr lang="fr-FR"/>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4263344482"/>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072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Doc. 2 : Lecture du graphique</a:t>
            </a:r>
            <a:endParaRPr lang="fr-FR" b="1" dirty="0">
              <a:solidFill>
                <a:schemeClr val="tx2"/>
              </a:solidFill>
            </a:endParaRPr>
          </a:p>
        </p:txBody>
      </p:sp>
      <p:sp>
        <p:nvSpPr>
          <p:cNvPr id="3" name="Espace réservé du pied de page 2"/>
          <p:cNvSpPr>
            <a:spLocks noGrp="1"/>
          </p:cNvSpPr>
          <p:nvPr>
            <p:ph type="ftr" sz="quarter" idx="11"/>
          </p:nvPr>
        </p:nvSpPr>
        <p:spPr>
          <a:xfrm>
            <a:off x="304799" y="6410848"/>
            <a:ext cx="8660275"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16</a:t>
            </a:fld>
            <a:endParaRPr lang="fr-FR"/>
          </a:p>
        </p:txBody>
      </p:sp>
      <p:pic>
        <p:nvPicPr>
          <p:cNvPr id="6" name="Espace réservé du contenu 5"/>
          <p:cNvPicPr>
            <a:picLocks noGrp="1"/>
          </p:cNvPicPr>
          <p:nvPr>
            <p:ph sz="quarter" idx="1"/>
          </p:nvPr>
        </p:nvPicPr>
        <p:blipFill>
          <a:blip r:embed="rId2">
            <a:extLst>
              <a:ext uri="{28A0092B-C50C-407E-A947-70E740481C1C}">
                <a14:useLocalDpi xmlns:a14="http://schemas.microsoft.com/office/drawing/2010/main" val="0"/>
              </a:ext>
            </a:extLst>
          </a:blip>
          <a:srcRect t="12267" b="12267"/>
          <a:stretch>
            <a:fillRect/>
          </a:stretch>
        </p:blipFill>
        <p:spPr bwMode="auto">
          <a:prstGeom prst="rect">
            <a:avLst/>
          </a:prstGeom>
          <a:noFill/>
          <a:ln>
            <a:noFill/>
          </a:ln>
        </p:spPr>
      </p:pic>
    </p:spTree>
    <p:extLst>
      <p:ext uri="{BB962C8B-B14F-4D97-AF65-F5344CB8AC3E}">
        <p14:creationId xmlns:p14="http://schemas.microsoft.com/office/powerpoint/2010/main" val="3892144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400" b="1" dirty="0" smtClean="0">
                <a:solidFill>
                  <a:srgbClr val="1F497D"/>
                </a:solidFill>
              </a:rPr>
              <a:t>Q9 Quelle </a:t>
            </a:r>
            <a:r>
              <a:rPr lang="fr-FR" sz="2400" b="1" dirty="0">
                <a:solidFill>
                  <a:srgbClr val="1F497D"/>
                </a:solidFill>
              </a:rPr>
              <a:t>a été l’évolution en Europe </a:t>
            </a:r>
            <a:r>
              <a:rPr lang="fr-FR" sz="2400" b="1" dirty="0" smtClean="0">
                <a:solidFill>
                  <a:srgbClr val="1F497D"/>
                </a:solidFill>
              </a:rPr>
              <a:t/>
            </a:r>
            <a:br>
              <a:rPr lang="fr-FR" sz="2400" b="1" dirty="0" smtClean="0">
                <a:solidFill>
                  <a:srgbClr val="1F497D"/>
                </a:solidFill>
              </a:rPr>
            </a:br>
            <a:r>
              <a:rPr lang="fr-FR" sz="2400" b="1" dirty="0" smtClean="0">
                <a:solidFill>
                  <a:srgbClr val="1F497D"/>
                </a:solidFill>
              </a:rPr>
              <a:t>de </a:t>
            </a:r>
            <a:r>
              <a:rPr lang="fr-FR" sz="2400" b="1" dirty="0">
                <a:solidFill>
                  <a:srgbClr val="1F497D"/>
                </a:solidFill>
              </a:rPr>
              <a:t>2008 à 2010 </a:t>
            </a:r>
            <a:r>
              <a:rPr lang="fr-FR" sz="2400" b="1" dirty="0" smtClean="0">
                <a:solidFill>
                  <a:srgbClr val="1F497D"/>
                </a:solidFill>
              </a:rPr>
              <a:t>?</a:t>
            </a:r>
            <a:endParaRPr lang="fr-FR" sz="2800" dirty="0">
              <a:solidFill>
                <a:srgbClr val="1F497D"/>
              </a:solidFill>
            </a:endParaRPr>
          </a:p>
        </p:txBody>
      </p:sp>
      <p:sp>
        <p:nvSpPr>
          <p:cNvPr id="3" name="Espace réservé du pied de page 2"/>
          <p:cNvSpPr>
            <a:spLocks noGrp="1"/>
          </p:cNvSpPr>
          <p:nvPr>
            <p:ph type="ftr" sz="quarter" idx="11"/>
          </p:nvPr>
        </p:nvSpPr>
        <p:spPr>
          <a:xfrm>
            <a:off x="304800" y="6410848"/>
            <a:ext cx="8681800"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17</a:t>
            </a:fld>
            <a:endParaRPr lang="fr-FR"/>
          </a:p>
        </p:txBody>
      </p:sp>
      <p:sp>
        <p:nvSpPr>
          <p:cNvPr id="5" name="Espace réservé du contenu 4"/>
          <p:cNvSpPr>
            <a:spLocks noGrp="1"/>
          </p:cNvSpPr>
          <p:nvPr>
            <p:ph sz="quarter" idx="1"/>
          </p:nvPr>
        </p:nvSpPr>
        <p:spPr>
          <a:xfrm>
            <a:off x="301752" y="1527047"/>
            <a:ext cx="8503920" cy="4725597"/>
          </a:xfrm>
        </p:spPr>
        <p:txBody>
          <a:bodyPr>
            <a:noAutofit/>
          </a:bodyPr>
          <a:lstStyle/>
          <a:p>
            <a:pPr algn="just">
              <a:lnSpc>
                <a:spcPct val="120000"/>
              </a:lnSpc>
              <a:spcBef>
                <a:spcPts val="0"/>
              </a:spcBef>
              <a:spcAft>
                <a:spcPts val="600"/>
              </a:spcAft>
            </a:pPr>
            <a:r>
              <a:rPr lang="fr-FR" sz="2000" b="1" dirty="0" smtClean="0">
                <a:solidFill>
                  <a:srgbClr val="1F497D"/>
                </a:solidFill>
              </a:rPr>
              <a:t>Les </a:t>
            </a:r>
            <a:r>
              <a:rPr lang="fr-FR" sz="2000" b="1" dirty="0">
                <a:solidFill>
                  <a:srgbClr val="1F497D"/>
                </a:solidFill>
              </a:rPr>
              <a:t>destructions d’emploi fluctuent assez fortement</a:t>
            </a:r>
            <a:r>
              <a:rPr lang="fr-FR" sz="2000" dirty="0"/>
              <a:t> : </a:t>
            </a:r>
            <a:endParaRPr lang="fr-FR" sz="2000" dirty="0" smtClean="0"/>
          </a:p>
          <a:p>
            <a:pPr lvl="1" algn="just">
              <a:lnSpc>
                <a:spcPct val="120000"/>
              </a:lnSpc>
              <a:spcBef>
                <a:spcPts val="0"/>
              </a:spcBef>
              <a:spcAft>
                <a:spcPts val="600"/>
              </a:spcAft>
            </a:pPr>
            <a:r>
              <a:rPr lang="fr-FR" sz="1500" dirty="0" smtClean="0"/>
              <a:t>elles </a:t>
            </a:r>
            <a:r>
              <a:rPr lang="fr-FR" sz="1500" dirty="0"/>
              <a:t>augmentent rapidement de la fin 2008 à la fin 2009, </a:t>
            </a:r>
            <a:endParaRPr lang="fr-FR" sz="1500" dirty="0" smtClean="0"/>
          </a:p>
          <a:p>
            <a:pPr lvl="1" algn="just">
              <a:lnSpc>
                <a:spcPct val="120000"/>
              </a:lnSpc>
              <a:spcBef>
                <a:spcPts val="0"/>
              </a:spcBef>
              <a:spcAft>
                <a:spcPts val="600"/>
              </a:spcAft>
            </a:pPr>
            <a:r>
              <a:rPr lang="fr-FR" sz="1500" dirty="0" smtClean="0"/>
              <a:t>avant </a:t>
            </a:r>
            <a:r>
              <a:rPr lang="fr-FR" sz="1500" dirty="0"/>
              <a:t>de diminuer en tendance jusqu’à juin 2010. </a:t>
            </a:r>
          </a:p>
          <a:p>
            <a:pPr algn="just">
              <a:lnSpc>
                <a:spcPct val="120000"/>
              </a:lnSpc>
              <a:spcBef>
                <a:spcPts val="0"/>
              </a:spcBef>
              <a:spcAft>
                <a:spcPts val="600"/>
              </a:spcAft>
            </a:pPr>
            <a:r>
              <a:rPr lang="fr-FR" sz="2000" b="1" dirty="0">
                <a:solidFill>
                  <a:srgbClr val="1F497D"/>
                </a:solidFill>
              </a:rPr>
              <a:t>Les créations d’emplois fluctuent elles aussi mais à un niveau moins élevé que les  </a:t>
            </a:r>
            <a:r>
              <a:rPr lang="fr-FR" sz="2000" b="1" dirty="0" smtClean="0">
                <a:solidFill>
                  <a:srgbClr val="1F497D"/>
                </a:solidFill>
              </a:rPr>
              <a:t>destructions</a:t>
            </a:r>
            <a:r>
              <a:rPr lang="fr-FR" sz="2000" dirty="0" smtClean="0"/>
              <a:t> </a:t>
            </a:r>
            <a:r>
              <a:rPr lang="fr-FR" sz="2000" dirty="0"/>
              <a:t>avant de rester stables à un niveau très bas.</a:t>
            </a:r>
          </a:p>
          <a:p>
            <a:pPr lvl="1" algn="just">
              <a:lnSpc>
                <a:spcPct val="120000"/>
              </a:lnSpc>
              <a:spcBef>
                <a:spcPts val="0"/>
              </a:spcBef>
              <a:spcAft>
                <a:spcPts val="600"/>
              </a:spcAft>
            </a:pPr>
            <a:r>
              <a:rPr lang="fr-FR" sz="1600" dirty="0"/>
              <a:t>Attention ces statistiques ne sont pas corrigées des variations saisonnières.</a:t>
            </a:r>
          </a:p>
          <a:p>
            <a:pPr algn="just">
              <a:lnSpc>
                <a:spcPct val="120000"/>
              </a:lnSpc>
              <a:spcBef>
                <a:spcPts val="600"/>
              </a:spcBef>
            </a:pPr>
            <a:r>
              <a:rPr lang="fr-FR" sz="2000" b="1" dirty="0" smtClean="0">
                <a:solidFill>
                  <a:srgbClr val="1F497D"/>
                </a:solidFill>
              </a:rPr>
              <a:t>Le ralentissement des flux de créations et les destructions d’emploi s’expliquent </a:t>
            </a:r>
            <a:r>
              <a:rPr lang="fr-FR" sz="2000" b="1" dirty="0">
                <a:solidFill>
                  <a:srgbClr val="1F497D"/>
                </a:solidFill>
              </a:rPr>
              <a:t>par la récession de 2009</a:t>
            </a:r>
            <a:r>
              <a:rPr lang="fr-FR" sz="2000" dirty="0"/>
              <a:t>. L’essentiel des </a:t>
            </a:r>
            <a:r>
              <a:rPr lang="fr-FR" sz="2000" dirty="0" smtClean="0"/>
              <a:t>destructions </a:t>
            </a:r>
            <a:r>
              <a:rPr lang="fr-FR" sz="2000" dirty="0"/>
              <a:t>a eu lieu à la fin de 2008. Les créations sont à un niveau très faible en raison de la conjoncture qui n’incite pas les entreprises à créer des emplois</a:t>
            </a:r>
            <a:r>
              <a:rPr lang="fr-FR" sz="2000" dirty="0" smtClean="0"/>
              <a:t>.</a:t>
            </a:r>
            <a:endParaRPr lang="fr-FR" sz="2000" dirty="0"/>
          </a:p>
        </p:txBody>
      </p:sp>
    </p:spTree>
    <p:extLst>
      <p:ext uri="{BB962C8B-B14F-4D97-AF65-F5344CB8AC3E}">
        <p14:creationId xmlns:p14="http://schemas.microsoft.com/office/powerpoint/2010/main" val="142560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dirty="0" smtClean="0">
                <a:solidFill>
                  <a:srgbClr val="1F497D"/>
                </a:solidFill>
              </a:rPr>
              <a:t>Q10 : Pourquoi </a:t>
            </a:r>
            <a:r>
              <a:rPr lang="fr-FR" sz="2700" dirty="0">
                <a:solidFill>
                  <a:srgbClr val="1F497D"/>
                </a:solidFill>
              </a:rPr>
              <a:t>peut-on parler de "destruction créatrice" pour expliquer le dynamisme du marché du travail ?</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8617226" cy="22922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18</a:t>
            </a:fld>
            <a:endParaRPr lang="fr-FR"/>
          </a:p>
        </p:txBody>
      </p:sp>
      <p:sp>
        <p:nvSpPr>
          <p:cNvPr id="5" name="Espace réservé du contenu 4"/>
          <p:cNvSpPr>
            <a:spLocks noGrp="1"/>
          </p:cNvSpPr>
          <p:nvPr>
            <p:ph sz="quarter" idx="1"/>
          </p:nvPr>
        </p:nvSpPr>
        <p:spPr>
          <a:xfrm>
            <a:off x="301752" y="1527048"/>
            <a:ext cx="8503920" cy="4800930"/>
          </a:xfrm>
        </p:spPr>
        <p:txBody>
          <a:bodyPr>
            <a:normAutofit fontScale="62500" lnSpcReduction="20000"/>
          </a:bodyPr>
          <a:lstStyle/>
          <a:p>
            <a:pPr algn="just">
              <a:lnSpc>
                <a:spcPct val="120000"/>
              </a:lnSpc>
              <a:spcBef>
                <a:spcPts val="0"/>
              </a:spcBef>
              <a:spcAft>
                <a:spcPts val="1200"/>
              </a:spcAft>
            </a:pPr>
            <a:r>
              <a:rPr lang="fr-FR" sz="2900" dirty="0"/>
              <a:t>Le dynamisme du marché du travail peut s'expliquer par le processus de destruction créatrice, mis en évidence par Joseph Schumpeter (</a:t>
            </a:r>
            <a:r>
              <a:rPr lang="fr-FR" sz="2900" dirty="0" err="1"/>
              <a:t>chap</a:t>
            </a:r>
            <a:r>
              <a:rPr lang="fr-FR" sz="2900" dirty="0"/>
              <a:t> 1.1)</a:t>
            </a:r>
            <a:r>
              <a:rPr lang="fr-FR" sz="2900" dirty="0" smtClean="0"/>
              <a:t>.</a:t>
            </a:r>
            <a:endParaRPr lang="fr-FR" sz="2900" dirty="0"/>
          </a:p>
          <a:p>
            <a:pPr algn="just">
              <a:lnSpc>
                <a:spcPct val="120000"/>
              </a:lnSpc>
              <a:spcBef>
                <a:spcPts val="0"/>
              </a:spcBef>
              <a:spcAft>
                <a:spcPts val="1200"/>
              </a:spcAft>
            </a:pPr>
            <a:r>
              <a:rPr lang="fr-FR" sz="2900" b="1" dirty="0"/>
              <a:t>Des activités disparaissent </a:t>
            </a:r>
            <a:r>
              <a:rPr lang="fr-FR" sz="2900" dirty="0"/>
              <a:t>tandis que </a:t>
            </a:r>
            <a:r>
              <a:rPr lang="fr-FR" sz="2900" b="1" dirty="0"/>
              <a:t>d’autres se développent</a:t>
            </a:r>
            <a:r>
              <a:rPr lang="fr-FR" sz="2900" dirty="0"/>
              <a:t> en permanence, ce qui engendre nécessairement des destructions d’emplois dans certaines branches et des créations d’emplois dans d’autres</a:t>
            </a:r>
            <a:r>
              <a:rPr lang="fr-FR" sz="2900" dirty="0" smtClean="0"/>
              <a:t>.</a:t>
            </a:r>
            <a:endParaRPr lang="fr-FR" sz="2900" dirty="0"/>
          </a:p>
          <a:p>
            <a:pPr algn="just">
              <a:lnSpc>
                <a:spcPct val="120000"/>
              </a:lnSpc>
              <a:spcBef>
                <a:spcPts val="0"/>
              </a:spcBef>
              <a:spcAft>
                <a:spcPts val="1200"/>
              </a:spcAft>
            </a:pPr>
            <a:r>
              <a:rPr lang="fr-FR" sz="2900" dirty="0"/>
              <a:t>De ce fait, </a:t>
            </a:r>
            <a:r>
              <a:rPr lang="fr-FR" sz="2900" b="1" dirty="0"/>
              <a:t>la structure de l'emploi </a:t>
            </a:r>
            <a:r>
              <a:rPr lang="fr-FR" sz="2900" dirty="0"/>
              <a:t>ne cesse de se modifier :</a:t>
            </a:r>
          </a:p>
          <a:p>
            <a:pPr lvl="1" algn="just">
              <a:lnSpc>
                <a:spcPct val="120000"/>
              </a:lnSpc>
              <a:spcBef>
                <a:spcPts val="0"/>
              </a:spcBef>
              <a:spcAft>
                <a:spcPts val="1200"/>
              </a:spcAft>
            </a:pPr>
            <a:r>
              <a:rPr lang="fr-FR" sz="2600" b="1" dirty="0"/>
              <a:t>par secteurs</a:t>
            </a:r>
            <a:r>
              <a:rPr lang="fr-FR" sz="2600" dirty="0"/>
              <a:t> (destructions d'emplois dans l'agriculture et l'industrie </a:t>
            </a:r>
            <a:r>
              <a:rPr lang="fr-FR" sz="2600" dirty="0" smtClean="0"/>
              <a:t>/ création </a:t>
            </a:r>
            <a:r>
              <a:rPr lang="fr-FR" sz="2600" dirty="0"/>
              <a:t>dans les services</a:t>
            </a:r>
            <a:r>
              <a:rPr lang="fr-FR" sz="2600" dirty="0" smtClean="0"/>
              <a:t>)</a:t>
            </a:r>
            <a:r>
              <a:rPr lang="fr-FR" sz="2600" dirty="0"/>
              <a:t> </a:t>
            </a:r>
            <a:r>
              <a:rPr lang="fr-FR" sz="2600" dirty="0" smtClean="0"/>
              <a:t>(exemple </a:t>
            </a:r>
            <a:r>
              <a:rPr lang="fr-FR" sz="2600" dirty="0"/>
              <a:t>doc. 3 ci-</a:t>
            </a:r>
            <a:r>
              <a:rPr lang="fr-FR" sz="2600" dirty="0" smtClean="0"/>
              <a:t>dessous)</a:t>
            </a:r>
            <a:endParaRPr lang="fr-FR" sz="2600" dirty="0"/>
          </a:p>
          <a:p>
            <a:pPr lvl="1" algn="just">
              <a:lnSpc>
                <a:spcPct val="120000"/>
              </a:lnSpc>
              <a:spcBef>
                <a:spcPts val="0"/>
              </a:spcBef>
              <a:spcAft>
                <a:spcPts val="1200"/>
              </a:spcAft>
            </a:pPr>
            <a:r>
              <a:rPr lang="fr-FR" sz="2600" b="1" dirty="0"/>
              <a:t>par qualifications </a:t>
            </a:r>
            <a:r>
              <a:rPr lang="fr-FR" sz="2600" dirty="0"/>
              <a:t>(destructions d'emplois non qualifiés / hausse des emplois qualifiés</a:t>
            </a:r>
            <a:r>
              <a:rPr lang="fr-FR" sz="2600" dirty="0" smtClean="0"/>
              <a:t>) </a:t>
            </a:r>
          </a:p>
          <a:p>
            <a:pPr lvl="1" algn="just">
              <a:lnSpc>
                <a:spcPct val="120000"/>
              </a:lnSpc>
              <a:spcBef>
                <a:spcPts val="0"/>
              </a:spcBef>
              <a:spcAft>
                <a:spcPts val="1200"/>
              </a:spcAft>
            </a:pPr>
            <a:r>
              <a:rPr lang="fr-FR" sz="2600" dirty="0" smtClean="0"/>
              <a:t>par </a:t>
            </a:r>
            <a:r>
              <a:rPr lang="fr-FR" sz="2600" dirty="0"/>
              <a:t>sexe, par </a:t>
            </a:r>
            <a:r>
              <a:rPr lang="fr-FR" sz="2600" dirty="0" smtClean="0"/>
              <a:t>régions…</a:t>
            </a:r>
            <a:endParaRPr lang="fr-FR" sz="2600" dirty="0"/>
          </a:p>
          <a:p>
            <a:pPr algn="just">
              <a:lnSpc>
                <a:spcPct val="120000"/>
              </a:lnSpc>
              <a:spcBef>
                <a:spcPts val="0"/>
              </a:spcBef>
            </a:pPr>
            <a:r>
              <a:rPr lang="fr-FR" sz="2900" dirty="0"/>
              <a:t>Il est donc "normal" que des entreprises ferment et des emplois soient détruits en permanence, il faut raisonner en terme de flux et </a:t>
            </a:r>
            <a:r>
              <a:rPr lang="fr-FR" sz="2900" b="1" dirty="0"/>
              <a:t>se demander si les créations d'emplois sont supérieures aux créations</a:t>
            </a:r>
            <a:r>
              <a:rPr lang="fr-FR" sz="2900" dirty="0"/>
              <a:t>.</a:t>
            </a:r>
          </a:p>
          <a:p>
            <a:endParaRPr lang="fr-FR" dirty="0"/>
          </a:p>
        </p:txBody>
      </p:sp>
    </p:spTree>
    <p:extLst>
      <p:ext uri="{BB962C8B-B14F-4D97-AF65-F5344CB8AC3E}">
        <p14:creationId xmlns:p14="http://schemas.microsoft.com/office/powerpoint/2010/main" val="404838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b="1" dirty="0">
                <a:solidFill>
                  <a:srgbClr val="1F497D"/>
                </a:solidFill>
              </a:rPr>
              <a:t>Doc. 3 : Un marché du travail dynamique, variations de l’emploi par grands secteurs </a:t>
            </a:r>
            <a:r>
              <a:rPr lang="fr-FR" sz="2700" b="1" dirty="0" smtClean="0">
                <a:solidFill>
                  <a:srgbClr val="1F497D"/>
                </a:solidFill>
              </a:rPr>
              <a:t>d’activité</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8627988"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19</a:t>
            </a:fld>
            <a:endParaRPr lang="fr-FR"/>
          </a:p>
        </p:txBody>
      </p:sp>
      <p:sp>
        <p:nvSpPr>
          <p:cNvPr id="5" name="Espace réservé du contenu 4"/>
          <p:cNvSpPr>
            <a:spLocks noGrp="1"/>
          </p:cNvSpPr>
          <p:nvPr>
            <p:ph sz="quarter" idx="1"/>
          </p:nvPr>
        </p:nvSpPr>
        <p:spPr>
          <a:xfrm>
            <a:off x="332232" y="4682876"/>
            <a:ext cx="8503920" cy="1451387"/>
          </a:xfrm>
        </p:spPr>
        <p:txBody>
          <a:bodyPr>
            <a:normAutofit fontScale="92500" lnSpcReduction="20000"/>
          </a:bodyPr>
          <a:lstStyle/>
          <a:p>
            <a:pPr marL="514350" lvl="0" indent="-514350">
              <a:buFont typeface="+mj-lt"/>
              <a:buAutoNum type="arabicPeriod" startAt="11"/>
            </a:pPr>
            <a:r>
              <a:rPr lang="fr-FR" dirty="0">
                <a:solidFill>
                  <a:srgbClr val="1F497D"/>
                </a:solidFill>
              </a:rPr>
              <a:t>Faites une phrase avec la donnée </a:t>
            </a:r>
            <a:r>
              <a:rPr lang="fr-FR" dirty="0" smtClean="0">
                <a:solidFill>
                  <a:srgbClr val="1F497D"/>
                </a:solidFill>
              </a:rPr>
              <a:t>soulignée</a:t>
            </a:r>
          </a:p>
          <a:p>
            <a:pPr marL="0" lvl="0" indent="0" algn="just">
              <a:buNone/>
            </a:pPr>
            <a:r>
              <a:rPr lang="fr-FR" dirty="0"/>
              <a:t>De 2008 à 2012, l’emploi dans l’industrie manufacturière a diminué de 4.176.300 emploi soit une baisse de 11,9 % dans l’ensemble de l’UE </a:t>
            </a:r>
            <a:endParaRPr lang="fr-FR" dirty="0">
              <a:solidFill>
                <a:srgbClr val="1F497D"/>
              </a:solidFill>
            </a:endParaRPr>
          </a:p>
          <a:p>
            <a:pPr marL="0" indent="0">
              <a:buNone/>
            </a:pPr>
            <a:endParaRPr lang="fr-FR" dirty="0"/>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538120" y="1467698"/>
            <a:ext cx="8190182" cy="3063048"/>
          </a:xfrm>
          <a:prstGeom prst="rect">
            <a:avLst/>
          </a:prstGeom>
          <a:noFill/>
          <a:ln>
            <a:noFill/>
          </a:ln>
        </p:spPr>
      </p:pic>
    </p:spTree>
    <p:extLst>
      <p:ext uri="{BB962C8B-B14F-4D97-AF65-F5344CB8AC3E}">
        <p14:creationId xmlns:p14="http://schemas.microsoft.com/office/powerpoint/2010/main" val="1445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1" dirty="0" smtClean="0"/>
              <a:t>Programme</a:t>
            </a:r>
            <a:endParaRPr lang="fr-FR" b="1" dirty="0"/>
          </a:p>
        </p:txBody>
      </p:sp>
      <p:sp>
        <p:nvSpPr>
          <p:cNvPr id="2" name="Espace réservé du pied de page 1"/>
          <p:cNvSpPr>
            <a:spLocks noGrp="1"/>
          </p:cNvSpPr>
          <p:nvPr>
            <p:ph type="ftr" sz="quarter" idx="11"/>
          </p:nvPr>
        </p:nvSpPr>
        <p:spPr>
          <a:xfrm>
            <a:off x="304799" y="6410848"/>
            <a:ext cx="8742267" cy="365760"/>
          </a:xfrm>
        </p:spPr>
        <p:txBody>
          <a:bodyPr/>
          <a:lstStyle/>
          <a:p>
            <a:r>
              <a:rPr lang="fr-FR" dirty="0" smtClean="0"/>
              <a:t>TES 2012-2013                                                                                                                                RC2C2</a:t>
            </a:r>
            <a:endParaRPr lang="fr-FR" dirty="0"/>
          </a:p>
        </p:txBody>
      </p:sp>
      <p:sp>
        <p:nvSpPr>
          <p:cNvPr id="3" name="Espace réservé du numéro de diapositive 2"/>
          <p:cNvSpPr>
            <a:spLocks noGrp="1"/>
          </p:cNvSpPr>
          <p:nvPr>
            <p:ph type="sldNum" sz="quarter" idx="12"/>
          </p:nvPr>
        </p:nvSpPr>
        <p:spPr/>
        <p:txBody>
          <a:bodyPr/>
          <a:lstStyle/>
          <a:p>
            <a:fld id="{F7FD8A73-BFEE-D747-9DB7-6EF7C1DF2E82}" type="slidenum">
              <a:rPr lang="fr-FR" smtClean="0"/>
              <a:pPr/>
              <a:t>2</a:t>
            </a:fld>
            <a:endParaRPr lang="fr-FR"/>
          </a:p>
        </p:txBody>
      </p:sp>
      <p:sp>
        <p:nvSpPr>
          <p:cNvPr id="6" name="Espace réservé du contenu 5"/>
          <p:cNvSpPr>
            <a:spLocks noGrp="1"/>
          </p:cNvSpPr>
          <p:nvPr>
            <p:ph sz="quarter"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404589" y="1527048"/>
            <a:ext cx="8401083" cy="4485291"/>
          </a:xfrm>
          <a:prstGeom prst="rect">
            <a:avLst/>
          </a:prstGeom>
          <a:noFill/>
          <a:ln>
            <a:noFill/>
          </a:ln>
        </p:spPr>
      </p:pic>
    </p:spTree>
    <p:extLst>
      <p:ext uri="{BB962C8B-B14F-4D97-AF65-F5344CB8AC3E}">
        <p14:creationId xmlns:p14="http://schemas.microsoft.com/office/powerpoint/2010/main" val="2918076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b="1" dirty="0" smtClean="0">
                <a:solidFill>
                  <a:srgbClr val="1F497D"/>
                </a:solidFill>
              </a:rPr>
              <a:t>Q12 : Commentez </a:t>
            </a:r>
            <a:r>
              <a:rPr lang="fr-FR" sz="2700" b="1" dirty="0">
                <a:solidFill>
                  <a:srgbClr val="1F497D"/>
                </a:solidFill>
              </a:rPr>
              <a:t>la position de la France par rapport à l’Allemagne dans </a:t>
            </a:r>
            <a:r>
              <a:rPr lang="fr-FR" sz="2700" b="1" dirty="0" smtClean="0">
                <a:solidFill>
                  <a:srgbClr val="1F497D"/>
                </a:solidFill>
              </a:rPr>
              <a:t>l’UE</a:t>
            </a:r>
            <a:endParaRPr lang="fr-FR" b="1" dirty="0">
              <a:solidFill>
                <a:srgbClr val="1F497D"/>
              </a:solidFill>
            </a:endParaRPr>
          </a:p>
        </p:txBody>
      </p:sp>
      <p:sp>
        <p:nvSpPr>
          <p:cNvPr id="3" name="Espace réservé du pied de page 2"/>
          <p:cNvSpPr>
            <a:spLocks noGrp="1"/>
          </p:cNvSpPr>
          <p:nvPr>
            <p:ph type="ftr" sz="quarter" idx="11"/>
          </p:nvPr>
        </p:nvSpPr>
        <p:spPr>
          <a:xfrm>
            <a:off x="304800" y="6410848"/>
            <a:ext cx="8627988"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20</a:t>
            </a:fld>
            <a:endParaRPr lang="fr-FR"/>
          </a:p>
        </p:txBody>
      </p:sp>
      <p:sp>
        <p:nvSpPr>
          <p:cNvPr id="5" name="Espace réservé du contenu 4"/>
          <p:cNvSpPr>
            <a:spLocks noGrp="1"/>
          </p:cNvSpPr>
          <p:nvPr>
            <p:ph sz="quarter" idx="1"/>
          </p:nvPr>
        </p:nvSpPr>
        <p:spPr>
          <a:xfrm>
            <a:off x="301752" y="1527048"/>
            <a:ext cx="8503920" cy="4883800"/>
          </a:xfrm>
        </p:spPr>
        <p:txBody>
          <a:bodyPr>
            <a:noAutofit/>
          </a:bodyPr>
          <a:lstStyle/>
          <a:p>
            <a:pPr algn="just">
              <a:spcBef>
                <a:spcPts val="0"/>
              </a:spcBef>
              <a:spcAft>
                <a:spcPts val="1000"/>
              </a:spcAft>
            </a:pPr>
            <a:r>
              <a:rPr lang="fr-FR" sz="1800" dirty="0"/>
              <a:t>La France connaît une </a:t>
            </a:r>
            <a:r>
              <a:rPr lang="fr-FR" sz="1800" b="1" dirty="0"/>
              <a:t>tendance similaire à celle de l’UE</a:t>
            </a:r>
            <a:r>
              <a:rPr lang="fr-FR" sz="1800" dirty="0"/>
              <a:t> </a:t>
            </a:r>
            <a:endParaRPr lang="fr-FR" sz="1800" dirty="0" smtClean="0"/>
          </a:p>
          <a:p>
            <a:pPr lvl="1" algn="just">
              <a:spcBef>
                <a:spcPts val="0"/>
              </a:spcBef>
              <a:spcAft>
                <a:spcPts val="1000"/>
              </a:spcAft>
            </a:pPr>
            <a:r>
              <a:rPr lang="fr-FR" sz="1600" b="1" dirty="0" smtClean="0"/>
              <a:t>baisse </a:t>
            </a:r>
            <a:r>
              <a:rPr lang="fr-FR" sz="1600" b="1" dirty="0"/>
              <a:t>de l’emploi</a:t>
            </a:r>
            <a:r>
              <a:rPr lang="fr-FR" sz="1600" dirty="0"/>
              <a:t> dans l’industrie manufacturière, </a:t>
            </a:r>
            <a:endParaRPr lang="fr-FR" sz="1600" dirty="0" smtClean="0"/>
          </a:p>
          <a:p>
            <a:pPr lvl="1" algn="just">
              <a:spcBef>
                <a:spcPts val="0"/>
              </a:spcBef>
              <a:spcAft>
                <a:spcPts val="1000"/>
              </a:spcAft>
            </a:pPr>
            <a:r>
              <a:rPr lang="fr-FR" sz="1600" b="1" dirty="0" smtClean="0"/>
              <a:t>Baisse de l’emploi</a:t>
            </a:r>
            <a:r>
              <a:rPr lang="fr-FR" sz="1600" dirty="0" smtClean="0"/>
              <a:t> dans </a:t>
            </a:r>
            <a:r>
              <a:rPr lang="fr-FR" sz="1600" dirty="0"/>
              <a:t>la construction </a:t>
            </a:r>
            <a:endParaRPr lang="fr-FR" sz="1600" dirty="0" smtClean="0"/>
          </a:p>
          <a:p>
            <a:pPr lvl="1" algn="just">
              <a:spcBef>
                <a:spcPts val="0"/>
              </a:spcBef>
              <a:spcAft>
                <a:spcPts val="1000"/>
              </a:spcAft>
            </a:pPr>
            <a:r>
              <a:rPr lang="fr-FR" sz="1600" dirty="0" smtClean="0"/>
              <a:t>et </a:t>
            </a:r>
            <a:r>
              <a:rPr lang="fr-FR" sz="1600" b="1" dirty="0"/>
              <a:t>une hausse </a:t>
            </a:r>
            <a:r>
              <a:rPr lang="fr-FR" sz="1600" b="1" dirty="0" smtClean="0"/>
              <a:t>de l’emploi </a:t>
            </a:r>
            <a:r>
              <a:rPr lang="fr-FR" sz="1600" dirty="0" smtClean="0"/>
              <a:t>dans </a:t>
            </a:r>
            <a:r>
              <a:rPr lang="fr-FR" sz="1600" dirty="0"/>
              <a:t>les </a:t>
            </a:r>
            <a:r>
              <a:rPr lang="fr-FR" sz="1600" dirty="0" smtClean="0"/>
              <a:t>services. </a:t>
            </a:r>
          </a:p>
          <a:p>
            <a:pPr algn="just">
              <a:spcBef>
                <a:spcPts val="0"/>
              </a:spcBef>
              <a:spcAft>
                <a:spcPts val="1000"/>
              </a:spcAft>
            </a:pPr>
            <a:r>
              <a:rPr lang="fr-FR" sz="1800" dirty="0" smtClean="0"/>
              <a:t>Cela </a:t>
            </a:r>
            <a:r>
              <a:rPr lang="fr-FR" sz="1800" dirty="0"/>
              <a:t>correspond :</a:t>
            </a:r>
          </a:p>
          <a:p>
            <a:pPr lvl="1" algn="just">
              <a:spcBef>
                <a:spcPts val="0"/>
              </a:spcBef>
              <a:spcAft>
                <a:spcPts val="1000"/>
              </a:spcAft>
            </a:pPr>
            <a:r>
              <a:rPr lang="fr-FR" sz="1600" b="1" dirty="0"/>
              <a:t>pour </a:t>
            </a:r>
            <a:r>
              <a:rPr lang="fr-FR" sz="1600" b="1" dirty="0" smtClean="0"/>
              <a:t>l’industrie manufacturière</a:t>
            </a:r>
            <a:r>
              <a:rPr lang="fr-FR" sz="1600" dirty="0"/>
              <a:t> : au phénomène de désindustrialisation liée à la mondialisation, à la concurrence mondiale et à un moindre investissement (en K fixe et en R&amp;D)</a:t>
            </a:r>
          </a:p>
          <a:p>
            <a:pPr lvl="1" algn="just">
              <a:spcBef>
                <a:spcPts val="0"/>
              </a:spcBef>
              <a:spcAft>
                <a:spcPts val="1000"/>
              </a:spcAft>
            </a:pPr>
            <a:r>
              <a:rPr lang="fr-FR" sz="1600" b="1" dirty="0"/>
              <a:t>pour le bâtiment</a:t>
            </a:r>
            <a:r>
              <a:rPr lang="fr-FR" sz="1600" dirty="0"/>
              <a:t> : aux conséquences de la crise</a:t>
            </a:r>
          </a:p>
          <a:p>
            <a:pPr lvl="1" algn="just">
              <a:spcBef>
                <a:spcPts val="0"/>
              </a:spcBef>
              <a:spcAft>
                <a:spcPts val="1000"/>
              </a:spcAft>
            </a:pPr>
            <a:r>
              <a:rPr lang="fr-FR" sz="1600" b="1" dirty="0"/>
              <a:t>pour les services</a:t>
            </a:r>
            <a:r>
              <a:rPr lang="fr-FR" sz="1600" dirty="0"/>
              <a:t> : à la poursuite de la tertiairisation de </a:t>
            </a:r>
            <a:r>
              <a:rPr lang="fr-FR" sz="1600" dirty="0" smtClean="0"/>
              <a:t>l’économie</a:t>
            </a:r>
            <a:endParaRPr lang="fr-FR" sz="1600" dirty="0"/>
          </a:p>
          <a:p>
            <a:pPr algn="just">
              <a:lnSpc>
                <a:spcPct val="120000"/>
              </a:lnSpc>
              <a:spcBef>
                <a:spcPts val="0"/>
              </a:spcBef>
            </a:pPr>
            <a:r>
              <a:rPr lang="fr-FR" sz="1800" dirty="0"/>
              <a:t>Si l’on compare la situation française avec celle de l’Allemagne, on constate que la </a:t>
            </a:r>
            <a:r>
              <a:rPr lang="fr-FR" sz="1800" b="1" dirty="0"/>
              <a:t>France perd davantage d’emplois dans l’industrie et la construction et qu’elle en crée moins dans les services</a:t>
            </a:r>
            <a:r>
              <a:rPr lang="fr-FR" sz="1800" dirty="0"/>
              <a:t> (en valeur absolue et relative)</a:t>
            </a:r>
            <a:r>
              <a:rPr lang="fr-FR" sz="1800" dirty="0" smtClean="0"/>
              <a:t>.</a:t>
            </a:r>
            <a:endParaRPr lang="fr-FR" sz="1800" dirty="0"/>
          </a:p>
        </p:txBody>
      </p:sp>
    </p:spTree>
    <p:extLst>
      <p:ext uri="{BB962C8B-B14F-4D97-AF65-F5344CB8AC3E}">
        <p14:creationId xmlns:p14="http://schemas.microsoft.com/office/powerpoint/2010/main" val="230216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05833" y="2743200"/>
            <a:ext cx="8179420" cy="1673225"/>
          </a:xfrm>
        </p:spPr>
        <p:txBody>
          <a:bodyPr>
            <a:normAutofit lnSpcReduction="10000"/>
          </a:bodyPr>
          <a:lstStyle/>
          <a:p>
            <a:pPr marL="400050" lvl="0" indent="-400050" algn="just">
              <a:buAutoNum type="romanUcPeriod"/>
            </a:pPr>
            <a:r>
              <a:rPr lang="fr-FR" dirty="0" smtClean="0"/>
              <a:t>De </a:t>
            </a:r>
            <a:r>
              <a:rPr lang="fr-FR" dirty="0"/>
              <a:t>la dynamique du marché du travail au chômage</a:t>
            </a:r>
            <a:r>
              <a:rPr lang="fr-FR" dirty="0" smtClean="0"/>
              <a:t>.</a:t>
            </a:r>
          </a:p>
          <a:p>
            <a:pPr marL="342900" lvl="0" indent="-342900">
              <a:buAutoNum type="arabicPeriod"/>
            </a:pPr>
            <a:endParaRPr lang="fr-FR" dirty="0"/>
          </a:p>
          <a:p>
            <a:r>
              <a:rPr lang="fr-FR" dirty="0"/>
              <a:t>A</a:t>
            </a:r>
            <a:r>
              <a:rPr lang="fr-FR" dirty="0" smtClean="0"/>
              <a:t>. </a:t>
            </a:r>
            <a:r>
              <a:rPr lang="fr-FR" dirty="0"/>
              <a:t>Destructions et créations </a:t>
            </a:r>
            <a:r>
              <a:rPr lang="fr-FR" dirty="0" smtClean="0"/>
              <a:t>d’emploi</a:t>
            </a:r>
          </a:p>
          <a:p>
            <a:endParaRPr lang="fr-FR" dirty="0">
              <a:solidFill>
                <a:srgbClr val="C0504D"/>
              </a:solidFill>
            </a:endParaRPr>
          </a:p>
          <a:p>
            <a:r>
              <a:rPr lang="fr-FR" dirty="0">
                <a:solidFill>
                  <a:srgbClr val="C0504D"/>
                </a:solidFill>
              </a:rPr>
              <a:t>B</a:t>
            </a:r>
            <a:r>
              <a:rPr lang="fr-FR" dirty="0" smtClean="0">
                <a:solidFill>
                  <a:srgbClr val="C0504D"/>
                </a:solidFill>
              </a:rPr>
              <a:t>. </a:t>
            </a:r>
            <a:r>
              <a:rPr lang="fr-FR" dirty="0">
                <a:solidFill>
                  <a:srgbClr val="C0504D"/>
                </a:solidFill>
              </a:rPr>
              <a:t>Croissance et évolution de l’emploi</a:t>
            </a:r>
          </a:p>
          <a:p>
            <a:endParaRPr lang="fr-FR" dirty="0"/>
          </a:p>
          <a:p>
            <a:endParaRPr lang="fr-FR" dirty="0"/>
          </a:p>
        </p:txBody>
      </p:sp>
      <p:sp>
        <p:nvSpPr>
          <p:cNvPr id="3" name="Espace réservé du pied de page 2"/>
          <p:cNvSpPr>
            <a:spLocks noGrp="1"/>
          </p:cNvSpPr>
          <p:nvPr>
            <p:ph type="ftr" sz="quarter" idx="11"/>
          </p:nvPr>
        </p:nvSpPr>
        <p:spPr>
          <a:xfrm>
            <a:off x="304800" y="6410848"/>
            <a:ext cx="867103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21</a:t>
            </a:fld>
            <a:endParaRPr lang="fr-FR"/>
          </a:p>
        </p:txBody>
      </p:sp>
      <p:sp>
        <p:nvSpPr>
          <p:cNvPr id="5" name="Titre 4"/>
          <p:cNvSpPr>
            <a:spLocks noGrp="1"/>
          </p:cNvSpPr>
          <p:nvPr>
            <p:ph type="title"/>
          </p:nvPr>
        </p:nvSpPr>
        <p:spPr>
          <a:xfrm>
            <a:off x="722313" y="193714"/>
            <a:ext cx="7772400" cy="1614280"/>
          </a:xfrm>
        </p:spPr>
        <p:txBody>
          <a:bodyPr>
            <a:normAutofit fontScale="90000"/>
          </a:bodyPr>
          <a:lstStyle/>
          <a:p>
            <a:r>
              <a:rPr lang="fr-FR" dirty="0"/>
              <a:t>Chapitre 2</a:t>
            </a:r>
            <a:br>
              <a:rPr lang="fr-FR" dirty="0"/>
            </a:br>
            <a:r>
              <a:rPr lang="fr-FR" dirty="0" smtClean="0"/>
              <a:t>Quelles </a:t>
            </a:r>
            <a:r>
              <a:rPr lang="fr-FR" dirty="0"/>
              <a:t>politiques pour l’emploi </a:t>
            </a:r>
            <a:r>
              <a:rPr lang="fr-FR" dirty="0" smtClean="0"/>
              <a:t>?</a:t>
            </a:r>
            <a:endParaRPr lang="fr-FR" dirty="0"/>
          </a:p>
        </p:txBody>
      </p:sp>
    </p:spTree>
    <p:extLst>
      <p:ext uri="{BB962C8B-B14F-4D97-AF65-F5344CB8AC3E}">
        <p14:creationId xmlns:p14="http://schemas.microsoft.com/office/powerpoint/2010/main" val="36246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3100" dirty="0" smtClean="0">
                <a:solidFill>
                  <a:srgbClr val="1F497D"/>
                </a:solidFill>
              </a:rPr>
              <a:t>Doc. 4 Q13 : </a:t>
            </a:r>
            <a:r>
              <a:rPr lang="fr-FR" sz="3100" dirty="0">
                <a:solidFill>
                  <a:srgbClr val="1F497D"/>
                </a:solidFill>
              </a:rPr>
              <a:t>Faites une phrase permettant de comprendre le sens des données pour 2009</a:t>
            </a:r>
            <a:r>
              <a:rPr lang="fr-FR" sz="3100" dirty="0" smtClean="0">
                <a:solidFill>
                  <a:srgbClr val="1F497D"/>
                </a:solidFill>
              </a:rPr>
              <a:t>.</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8692562" cy="272272"/>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22</a:t>
            </a:fld>
            <a:endParaRPr lang="fr-FR"/>
          </a:p>
        </p:txBody>
      </p:sp>
      <p:sp>
        <p:nvSpPr>
          <p:cNvPr id="5" name="Espace réservé du contenu 4"/>
          <p:cNvSpPr>
            <a:spLocks noGrp="1"/>
          </p:cNvSpPr>
          <p:nvPr>
            <p:ph sz="quarter" idx="1"/>
          </p:nvPr>
        </p:nvSpPr>
        <p:spPr>
          <a:xfrm>
            <a:off x="301752" y="5574647"/>
            <a:ext cx="8503920" cy="710283"/>
          </a:xfrm>
        </p:spPr>
        <p:txBody>
          <a:bodyPr>
            <a:normAutofit fontScale="92500" lnSpcReduction="20000"/>
          </a:bodyPr>
          <a:lstStyle/>
          <a:p>
            <a:pPr algn="just"/>
            <a:r>
              <a:rPr lang="fr-FR" dirty="0"/>
              <a:t>En 2009, selon l'INSEE, en France, le PIB a diminué de 2% et le nombre d'emplois a baissé de 200 000.</a:t>
            </a:r>
          </a:p>
          <a:p>
            <a:pPr marL="0" indent="0">
              <a:buNone/>
            </a:pPr>
            <a:endParaRPr lang="fr-FR" dirty="0"/>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1358006" y="1467697"/>
            <a:ext cx="6251008" cy="3828577"/>
          </a:xfrm>
          <a:prstGeom prst="rect">
            <a:avLst/>
          </a:prstGeom>
          <a:noFill/>
          <a:ln>
            <a:noFill/>
          </a:ln>
        </p:spPr>
      </p:pic>
    </p:spTree>
    <p:extLst>
      <p:ext uri="{BB962C8B-B14F-4D97-AF65-F5344CB8AC3E}">
        <p14:creationId xmlns:p14="http://schemas.microsoft.com/office/powerpoint/2010/main" val="35691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b="1" dirty="0" smtClean="0">
                <a:solidFill>
                  <a:srgbClr val="1F497D"/>
                </a:solidFill>
              </a:rPr>
              <a:t>Q14 : Quelle </a:t>
            </a:r>
            <a:r>
              <a:rPr lang="fr-FR" sz="2700" b="1" dirty="0">
                <a:solidFill>
                  <a:srgbClr val="1F497D"/>
                </a:solidFill>
              </a:rPr>
              <a:t>corrélation peut-on établir entre l'évolution du PIB et celle de l'emploi depuis 2000 </a:t>
            </a:r>
            <a:r>
              <a:rPr lang="fr-FR" sz="2700" b="1" dirty="0" smtClean="0">
                <a:solidFill>
                  <a:srgbClr val="1F497D"/>
                </a:solidFill>
              </a:rPr>
              <a:t>?</a:t>
            </a:r>
            <a:endParaRPr lang="fr-FR" b="1" dirty="0">
              <a:solidFill>
                <a:srgbClr val="1F497D"/>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23</a:t>
            </a:fld>
            <a:endParaRPr lang="fr-FR"/>
          </a:p>
        </p:txBody>
      </p:sp>
      <p:sp>
        <p:nvSpPr>
          <p:cNvPr id="5" name="Espace réservé du contenu 4"/>
          <p:cNvSpPr>
            <a:spLocks noGrp="1"/>
          </p:cNvSpPr>
          <p:nvPr>
            <p:ph sz="quarter" idx="1"/>
          </p:nvPr>
        </p:nvSpPr>
        <p:spPr>
          <a:xfrm>
            <a:off x="301752" y="1527047"/>
            <a:ext cx="8503920" cy="4757883"/>
          </a:xfrm>
        </p:spPr>
        <p:txBody>
          <a:bodyPr>
            <a:normAutofit fontScale="92500" lnSpcReduction="20000"/>
          </a:bodyPr>
          <a:lstStyle/>
          <a:p>
            <a:r>
              <a:rPr lang="fr-FR" b="1" dirty="0">
                <a:solidFill>
                  <a:srgbClr val="1F497D"/>
                </a:solidFill>
              </a:rPr>
              <a:t>Dans les périodes de forte </a:t>
            </a:r>
            <a:r>
              <a:rPr lang="fr-FR" b="1" dirty="0" smtClean="0">
                <a:solidFill>
                  <a:srgbClr val="1F497D"/>
                </a:solidFill>
              </a:rPr>
              <a:t>croissance</a:t>
            </a:r>
            <a:endParaRPr lang="fr-FR" b="1" dirty="0">
              <a:solidFill>
                <a:srgbClr val="1F497D"/>
              </a:solidFill>
            </a:endParaRPr>
          </a:p>
          <a:p>
            <a:pPr marL="0" indent="0">
              <a:buNone/>
            </a:pPr>
            <a:r>
              <a:rPr lang="fr-FR" dirty="0" smtClean="0"/>
              <a:t>	</a:t>
            </a:r>
            <a:r>
              <a:rPr lang="fr-FR" dirty="0" smtClean="0">
                <a:solidFill>
                  <a:srgbClr val="1F497D"/>
                </a:solidFill>
                <a:latin typeface="Wingdings"/>
                <a:ea typeface="Wingdings"/>
                <a:cs typeface="Wingdings"/>
                <a:sym typeface="Wingdings"/>
              </a:rPr>
              <a:t> </a:t>
            </a:r>
            <a:r>
              <a:rPr lang="fr-FR" dirty="0" smtClean="0"/>
              <a:t>créations </a:t>
            </a:r>
            <a:r>
              <a:rPr lang="fr-FR" dirty="0"/>
              <a:t>d'emplois </a:t>
            </a:r>
            <a:r>
              <a:rPr lang="fr-FR" sz="3600" b="1" dirty="0" smtClean="0">
                <a:solidFill>
                  <a:srgbClr val="1F497D"/>
                </a:solidFill>
              </a:rPr>
              <a:t>&gt; </a:t>
            </a:r>
            <a:r>
              <a:rPr lang="fr-FR" dirty="0" smtClean="0"/>
              <a:t>destructions d’emplois </a:t>
            </a:r>
          </a:p>
          <a:p>
            <a:pPr marL="0" indent="0">
              <a:buNone/>
            </a:pPr>
            <a:r>
              <a:rPr lang="fr-FR" dirty="0"/>
              <a:t>	</a:t>
            </a:r>
            <a:r>
              <a:rPr lang="fr-FR" dirty="0" smtClean="0">
                <a:solidFill>
                  <a:srgbClr val="1F497D"/>
                </a:solidFill>
                <a:latin typeface="Wingdings"/>
                <a:ea typeface="Wingdings"/>
                <a:cs typeface="Wingdings"/>
                <a:sym typeface="Wingdings"/>
              </a:rPr>
              <a:t> </a:t>
            </a:r>
            <a:r>
              <a:rPr lang="fr-FR" dirty="0" smtClean="0"/>
              <a:t>le chômage </a:t>
            </a:r>
            <a:r>
              <a:rPr lang="fr-FR" dirty="0" smtClean="0">
                <a:solidFill>
                  <a:srgbClr val="1F497D"/>
                </a:solidFill>
                <a:latin typeface="Wingdings"/>
                <a:ea typeface="Wingdings"/>
                <a:cs typeface="Wingdings"/>
                <a:sym typeface="Wingdings"/>
              </a:rPr>
              <a:t></a:t>
            </a:r>
          </a:p>
          <a:p>
            <a:pPr marL="0" indent="0">
              <a:buNone/>
            </a:pPr>
            <a:endParaRPr lang="fr-FR" dirty="0" smtClean="0">
              <a:solidFill>
                <a:srgbClr val="1F497D"/>
              </a:solidFill>
            </a:endParaRPr>
          </a:p>
          <a:p>
            <a:r>
              <a:rPr lang="fr-FR" dirty="0" smtClean="0"/>
              <a:t>A </a:t>
            </a:r>
            <a:r>
              <a:rPr lang="fr-FR" dirty="0"/>
              <a:t>l'inverse, en période de </a:t>
            </a:r>
            <a:r>
              <a:rPr lang="fr-FR" dirty="0" smtClean="0"/>
              <a:t>récession</a:t>
            </a:r>
          </a:p>
          <a:p>
            <a:pPr marL="0" indent="0">
              <a:buNone/>
            </a:pPr>
            <a:r>
              <a:rPr lang="fr-FR" dirty="0" smtClean="0">
                <a:solidFill>
                  <a:srgbClr val="1F497D"/>
                </a:solidFill>
                <a:latin typeface="Wingdings"/>
                <a:ea typeface="Wingdings"/>
                <a:cs typeface="Wingdings"/>
                <a:sym typeface="Wingdings"/>
              </a:rPr>
              <a:t>	 </a:t>
            </a:r>
            <a:r>
              <a:rPr lang="fr-FR" dirty="0"/>
              <a:t>créations d'emplois </a:t>
            </a:r>
            <a:r>
              <a:rPr lang="fr-FR" sz="3600" b="1" dirty="0" smtClean="0">
                <a:solidFill>
                  <a:srgbClr val="1F497D"/>
                </a:solidFill>
              </a:rPr>
              <a:t>&lt; </a:t>
            </a:r>
            <a:r>
              <a:rPr lang="fr-FR" dirty="0"/>
              <a:t>destructions d’emplois </a:t>
            </a:r>
          </a:p>
          <a:p>
            <a:pPr marL="0" indent="0">
              <a:buNone/>
            </a:pPr>
            <a:r>
              <a:rPr lang="fr-FR" dirty="0"/>
              <a:t>	</a:t>
            </a:r>
            <a:r>
              <a:rPr lang="fr-FR" dirty="0">
                <a:solidFill>
                  <a:srgbClr val="1F497D"/>
                </a:solidFill>
                <a:latin typeface="Wingdings"/>
                <a:ea typeface="Wingdings"/>
                <a:cs typeface="Wingdings"/>
                <a:sym typeface="Wingdings"/>
              </a:rPr>
              <a:t> </a:t>
            </a:r>
            <a:r>
              <a:rPr lang="fr-FR" dirty="0"/>
              <a:t>le </a:t>
            </a:r>
            <a:r>
              <a:rPr lang="fr-FR" dirty="0" smtClean="0"/>
              <a:t>chômage </a:t>
            </a:r>
            <a:r>
              <a:rPr lang="fr-FR" dirty="0" smtClean="0">
                <a:solidFill>
                  <a:srgbClr val="1F497D"/>
                </a:solidFill>
                <a:latin typeface="Wingdings"/>
                <a:ea typeface="Wingdings"/>
                <a:cs typeface="Wingdings"/>
                <a:sym typeface="Wingdings"/>
              </a:rPr>
              <a:t></a:t>
            </a:r>
            <a:endParaRPr lang="fr-FR" dirty="0">
              <a:solidFill>
                <a:srgbClr val="1F497D"/>
              </a:solidFill>
            </a:endParaRPr>
          </a:p>
          <a:p>
            <a:pPr marL="0" indent="0">
              <a:buNone/>
            </a:pPr>
            <a:r>
              <a:rPr lang="fr-FR" dirty="0" smtClean="0"/>
              <a:t> </a:t>
            </a:r>
          </a:p>
          <a:p>
            <a:pPr algn="just"/>
            <a:r>
              <a:rPr lang="fr-FR" dirty="0" smtClean="0"/>
              <a:t>Ainsi</a:t>
            </a:r>
            <a:r>
              <a:rPr lang="fr-FR" dirty="0"/>
              <a:t>, les flux de création et de destruction d’emplois sont indissociablement liés au  </a:t>
            </a:r>
            <a:r>
              <a:rPr lang="fr-FR" b="1" dirty="0"/>
              <a:t>processus de croissance et aux fluctuations de la croissance économique </a:t>
            </a:r>
            <a:r>
              <a:rPr lang="fr-FR" dirty="0"/>
              <a:t>(</a:t>
            </a:r>
            <a:r>
              <a:rPr lang="fr-FR" dirty="0" err="1"/>
              <a:t>cf</a:t>
            </a:r>
            <a:r>
              <a:rPr lang="fr-FR" dirty="0"/>
              <a:t> </a:t>
            </a:r>
            <a:r>
              <a:rPr lang="fr-FR" dirty="0" err="1"/>
              <a:t>chap</a:t>
            </a:r>
            <a:r>
              <a:rPr lang="fr-FR" dirty="0"/>
              <a:t> 1.2).</a:t>
            </a:r>
          </a:p>
        </p:txBody>
      </p:sp>
    </p:spTree>
    <p:extLst>
      <p:ext uri="{BB962C8B-B14F-4D97-AF65-F5344CB8AC3E}">
        <p14:creationId xmlns:p14="http://schemas.microsoft.com/office/powerpoint/2010/main" val="158606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400" b="1" dirty="0" smtClean="0">
                <a:solidFill>
                  <a:srgbClr val="1F497D"/>
                </a:solidFill>
              </a:rPr>
              <a:t>Q15 : Synthétisez </a:t>
            </a:r>
            <a:r>
              <a:rPr lang="fr-FR" sz="2400" b="1" dirty="0">
                <a:solidFill>
                  <a:srgbClr val="1F497D"/>
                </a:solidFill>
              </a:rPr>
              <a:t>les éléments de réponse aux questions 4, 7 et 9</a:t>
            </a:r>
            <a:r>
              <a:rPr lang="fr-FR" sz="2400" b="1" dirty="0" smtClean="0">
                <a:solidFill>
                  <a:srgbClr val="1F497D"/>
                </a:solidFill>
              </a:rPr>
              <a:t>.</a:t>
            </a:r>
            <a:endParaRPr lang="fr-FR" sz="2800" b="1" dirty="0">
              <a:solidFill>
                <a:srgbClr val="1F497D"/>
              </a:solidFill>
            </a:endParaRPr>
          </a:p>
        </p:txBody>
      </p:sp>
      <p:sp>
        <p:nvSpPr>
          <p:cNvPr id="3" name="Espace réservé du pied de page 2"/>
          <p:cNvSpPr>
            <a:spLocks noGrp="1"/>
          </p:cNvSpPr>
          <p:nvPr>
            <p:ph type="ftr" sz="quarter" idx="11"/>
          </p:nvPr>
        </p:nvSpPr>
        <p:spPr>
          <a:xfrm>
            <a:off x="304800" y="6410848"/>
            <a:ext cx="8531352"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24</a:t>
            </a:fld>
            <a:endParaRPr lang="fr-FR"/>
          </a:p>
        </p:txBody>
      </p:sp>
      <p:sp>
        <p:nvSpPr>
          <p:cNvPr id="5" name="Espace réservé du contenu 4"/>
          <p:cNvSpPr>
            <a:spLocks noGrp="1"/>
          </p:cNvSpPr>
          <p:nvPr>
            <p:ph sz="quarter" idx="1"/>
          </p:nvPr>
        </p:nvSpPr>
        <p:spPr>
          <a:xfrm>
            <a:off x="301752" y="1527048"/>
            <a:ext cx="8503920" cy="4768644"/>
          </a:xfrm>
        </p:spPr>
        <p:txBody>
          <a:bodyPr>
            <a:normAutofit fontScale="85000" lnSpcReduction="20000"/>
          </a:bodyPr>
          <a:lstStyle/>
          <a:p>
            <a:pPr marL="0" indent="0">
              <a:lnSpc>
                <a:spcPct val="110000"/>
              </a:lnSpc>
              <a:spcBef>
                <a:spcPts val="0"/>
              </a:spcBef>
              <a:spcAft>
                <a:spcPts val="1200"/>
              </a:spcAft>
              <a:buNone/>
            </a:pPr>
            <a:r>
              <a:rPr lang="fr-FR" dirty="0"/>
              <a:t>La crise s’est traduite par :</a:t>
            </a:r>
          </a:p>
          <a:p>
            <a:pPr lvl="0">
              <a:lnSpc>
                <a:spcPct val="110000"/>
              </a:lnSpc>
              <a:spcBef>
                <a:spcPts val="0"/>
              </a:spcBef>
              <a:spcAft>
                <a:spcPts val="1200"/>
              </a:spcAft>
            </a:pPr>
            <a:r>
              <a:rPr lang="fr-FR" dirty="0" smtClean="0">
                <a:solidFill>
                  <a:srgbClr val="1F497D"/>
                </a:solidFill>
                <a:latin typeface="Wingdings"/>
                <a:ea typeface="Wingdings"/>
                <a:cs typeface="Wingdings"/>
                <a:sym typeface="Wingdings"/>
              </a:rPr>
              <a:t></a:t>
            </a:r>
            <a:r>
              <a:rPr lang="fr-FR" dirty="0">
                <a:solidFill>
                  <a:srgbClr val="1F497D"/>
                </a:solidFill>
                <a:sym typeface="Wingdings"/>
              </a:rPr>
              <a:t> </a:t>
            </a:r>
            <a:r>
              <a:rPr lang="fr-FR" dirty="0" smtClean="0"/>
              <a:t>du chômage</a:t>
            </a:r>
            <a:endParaRPr lang="fr-FR" dirty="0"/>
          </a:p>
          <a:p>
            <a:pPr lvl="1">
              <a:lnSpc>
                <a:spcPct val="110000"/>
              </a:lnSpc>
              <a:spcBef>
                <a:spcPts val="0"/>
              </a:spcBef>
              <a:spcAft>
                <a:spcPts val="1200"/>
              </a:spcAft>
            </a:pPr>
            <a:r>
              <a:rPr lang="fr-FR" dirty="0" smtClean="0"/>
              <a:t>en </a:t>
            </a:r>
            <a:r>
              <a:rPr lang="fr-FR" dirty="0"/>
              <a:t>particulier pour les plus fragiles : femmes, jeunes, peu ou pas diplômés</a:t>
            </a:r>
          </a:p>
          <a:p>
            <a:pPr lvl="0">
              <a:lnSpc>
                <a:spcPct val="110000"/>
              </a:lnSpc>
              <a:spcBef>
                <a:spcPts val="0"/>
              </a:spcBef>
              <a:spcAft>
                <a:spcPts val="1200"/>
              </a:spcAft>
            </a:pPr>
            <a:r>
              <a:rPr lang="fr-FR" dirty="0" smtClean="0">
                <a:solidFill>
                  <a:srgbClr val="1F497D"/>
                </a:solidFill>
                <a:latin typeface="Wingdings"/>
                <a:ea typeface="Wingdings"/>
                <a:cs typeface="Wingdings"/>
                <a:sym typeface="Wingdings"/>
              </a:rPr>
              <a:t></a:t>
            </a:r>
            <a:r>
              <a:rPr lang="fr-FR" dirty="0">
                <a:solidFill>
                  <a:srgbClr val="1F497D"/>
                </a:solidFill>
                <a:sym typeface="Wingdings"/>
              </a:rPr>
              <a:t> </a:t>
            </a:r>
            <a:r>
              <a:rPr lang="fr-FR" dirty="0" smtClean="0"/>
              <a:t>des </a:t>
            </a:r>
            <a:r>
              <a:rPr lang="fr-FR" dirty="0"/>
              <a:t>taux d’emploi </a:t>
            </a:r>
            <a:endParaRPr lang="fr-FR" dirty="0" smtClean="0"/>
          </a:p>
          <a:p>
            <a:pPr lvl="1">
              <a:lnSpc>
                <a:spcPct val="110000"/>
              </a:lnSpc>
              <a:spcBef>
                <a:spcPts val="0"/>
              </a:spcBef>
              <a:spcAft>
                <a:spcPts val="1200"/>
              </a:spcAft>
            </a:pPr>
            <a:r>
              <a:rPr lang="fr-FR" dirty="0" smtClean="0"/>
              <a:t>(</a:t>
            </a:r>
            <a:r>
              <a:rPr lang="fr-FR" dirty="0"/>
              <a:t>en particulier pour ces catégories), </a:t>
            </a:r>
            <a:endParaRPr lang="fr-FR" dirty="0" smtClean="0"/>
          </a:p>
          <a:p>
            <a:pPr lvl="1">
              <a:lnSpc>
                <a:spcPct val="110000"/>
              </a:lnSpc>
              <a:spcBef>
                <a:spcPts val="0"/>
              </a:spcBef>
              <a:spcAft>
                <a:spcPts val="1200"/>
              </a:spcAft>
            </a:pPr>
            <a:r>
              <a:rPr lang="fr-FR" dirty="0" smtClean="0"/>
              <a:t>à </a:t>
            </a:r>
            <a:r>
              <a:rPr lang="fr-FR" dirty="0"/>
              <a:t>noter qu’en France les diplômés du supérieur ont vu leur taux d’emploi augmenter. </a:t>
            </a:r>
          </a:p>
          <a:p>
            <a:pPr lvl="0">
              <a:lnSpc>
                <a:spcPct val="110000"/>
              </a:lnSpc>
              <a:spcBef>
                <a:spcPts val="0"/>
              </a:spcBef>
              <a:spcAft>
                <a:spcPts val="1200"/>
              </a:spcAft>
            </a:pPr>
            <a:r>
              <a:rPr lang="fr-FR" dirty="0" smtClean="0">
                <a:solidFill>
                  <a:srgbClr val="1F497D"/>
                </a:solidFill>
                <a:latin typeface="Wingdings"/>
                <a:ea typeface="Wingdings"/>
                <a:cs typeface="Wingdings"/>
                <a:sym typeface="Wingdings"/>
              </a:rPr>
              <a:t></a:t>
            </a:r>
            <a:r>
              <a:rPr lang="fr-FR" dirty="0">
                <a:solidFill>
                  <a:srgbClr val="1F497D"/>
                </a:solidFill>
                <a:sym typeface="Wingdings"/>
              </a:rPr>
              <a:t> </a:t>
            </a:r>
            <a:r>
              <a:rPr lang="fr-FR" dirty="0" smtClean="0"/>
              <a:t>des </a:t>
            </a:r>
            <a:r>
              <a:rPr lang="fr-FR" dirty="0"/>
              <a:t>destructions d’emplois supérieure aux créations </a:t>
            </a:r>
            <a:r>
              <a:rPr lang="fr-FR" dirty="0" smtClean="0"/>
              <a:t>:</a:t>
            </a:r>
          </a:p>
          <a:p>
            <a:pPr marL="0" lvl="0" indent="0">
              <a:lnSpc>
                <a:spcPct val="110000"/>
              </a:lnSpc>
              <a:spcBef>
                <a:spcPts val="0"/>
              </a:spcBef>
              <a:spcAft>
                <a:spcPts val="1200"/>
              </a:spcAft>
              <a:buNone/>
            </a:pPr>
            <a:r>
              <a:rPr lang="fr-FR" dirty="0" smtClean="0">
                <a:solidFill>
                  <a:srgbClr val="1F497D"/>
                </a:solidFill>
                <a:latin typeface="Wingdings"/>
                <a:ea typeface="Wingdings"/>
                <a:cs typeface="Wingdings"/>
                <a:sym typeface="Wingdings"/>
              </a:rPr>
              <a:t> </a:t>
            </a:r>
            <a:r>
              <a:rPr lang="fr-FR" dirty="0" smtClean="0">
                <a:solidFill>
                  <a:srgbClr val="1F497D"/>
                </a:solidFill>
              </a:rPr>
              <a:t> </a:t>
            </a:r>
            <a:r>
              <a:rPr lang="fr-FR" dirty="0" smtClean="0"/>
              <a:t>du chômage</a:t>
            </a:r>
            <a:endParaRPr lang="fr-FR" dirty="0"/>
          </a:p>
          <a:p>
            <a:r>
              <a:rPr lang="fr-FR" dirty="0"/>
              <a:t>A noter, la situation particulière de l’Allemagne </a:t>
            </a:r>
          </a:p>
        </p:txBody>
      </p:sp>
    </p:spTree>
    <p:extLst>
      <p:ext uri="{BB962C8B-B14F-4D97-AF65-F5344CB8AC3E}">
        <p14:creationId xmlns:p14="http://schemas.microsoft.com/office/powerpoint/2010/main" val="5756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05833" y="2743200"/>
            <a:ext cx="8179420" cy="3132780"/>
          </a:xfrm>
        </p:spPr>
        <p:txBody>
          <a:bodyPr>
            <a:normAutofit/>
          </a:bodyPr>
          <a:lstStyle/>
          <a:p>
            <a:pPr marL="400050" lvl="0" indent="-400050" algn="just">
              <a:buAutoNum type="romanUcPeriod"/>
            </a:pPr>
            <a:r>
              <a:rPr lang="fr-FR" dirty="0" smtClean="0"/>
              <a:t>De </a:t>
            </a:r>
            <a:r>
              <a:rPr lang="fr-FR" dirty="0"/>
              <a:t>la dynamique du marché du travail au chômage</a:t>
            </a:r>
            <a:r>
              <a:rPr lang="fr-FR" dirty="0" smtClean="0"/>
              <a:t>.</a:t>
            </a:r>
          </a:p>
          <a:p>
            <a:pPr marL="342900" lvl="0" indent="-342900">
              <a:buAutoNum type="arabicPeriod"/>
            </a:pPr>
            <a:endParaRPr lang="fr-FR" dirty="0" smtClean="0"/>
          </a:p>
          <a:p>
            <a:pPr lvl="0"/>
            <a:endParaRPr lang="fr-FR" dirty="0"/>
          </a:p>
          <a:p>
            <a:pPr lvl="0" algn="l"/>
            <a:r>
              <a:rPr lang="fr-FR" dirty="0" smtClean="0">
                <a:solidFill>
                  <a:srgbClr val="C0504D"/>
                </a:solidFill>
              </a:rPr>
              <a:t>II. Comment </a:t>
            </a:r>
            <a:r>
              <a:rPr lang="fr-FR" dirty="0">
                <a:solidFill>
                  <a:srgbClr val="C0504D"/>
                </a:solidFill>
              </a:rPr>
              <a:t>lutter contre le chômage ?</a:t>
            </a:r>
          </a:p>
          <a:p>
            <a:endParaRPr lang="fr-FR" dirty="0"/>
          </a:p>
          <a:p>
            <a:endParaRPr lang="fr-FR" dirty="0"/>
          </a:p>
        </p:txBody>
      </p:sp>
      <p:sp>
        <p:nvSpPr>
          <p:cNvPr id="3" name="Espace réservé du pied de page 2"/>
          <p:cNvSpPr>
            <a:spLocks noGrp="1"/>
          </p:cNvSpPr>
          <p:nvPr>
            <p:ph type="ftr" sz="quarter" idx="11"/>
          </p:nvPr>
        </p:nvSpPr>
        <p:spPr>
          <a:xfrm>
            <a:off x="304800" y="6410848"/>
            <a:ext cx="867103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25</a:t>
            </a:fld>
            <a:endParaRPr lang="fr-FR"/>
          </a:p>
        </p:txBody>
      </p:sp>
      <p:sp>
        <p:nvSpPr>
          <p:cNvPr id="5" name="Titre 4"/>
          <p:cNvSpPr>
            <a:spLocks noGrp="1"/>
          </p:cNvSpPr>
          <p:nvPr>
            <p:ph type="title"/>
          </p:nvPr>
        </p:nvSpPr>
        <p:spPr>
          <a:xfrm>
            <a:off x="722313" y="193714"/>
            <a:ext cx="7772400" cy="1614280"/>
          </a:xfrm>
        </p:spPr>
        <p:txBody>
          <a:bodyPr>
            <a:normAutofit fontScale="90000"/>
          </a:bodyPr>
          <a:lstStyle/>
          <a:p>
            <a:r>
              <a:rPr lang="fr-FR" dirty="0"/>
              <a:t>Chapitre 2</a:t>
            </a:r>
            <a:br>
              <a:rPr lang="fr-FR" dirty="0"/>
            </a:br>
            <a:r>
              <a:rPr lang="fr-FR" dirty="0" smtClean="0"/>
              <a:t>Quelles </a:t>
            </a:r>
            <a:r>
              <a:rPr lang="fr-FR" dirty="0"/>
              <a:t>politiques pour l’emploi </a:t>
            </a:r>
            <a:r>
              <a:rPr lang="fr-FR" dirty="0" smtClean="0"/>
              <a:t>?</a:t>
            </a:r>
            <a:endParaRPr lang="fr-FR" dirty="0"/>
          </a:p>
        </p:txBody>
      </p:sp>
    </p:spTree>
    <p:extLst>
      <p:ext uri="{BB962C8B-B14F-4D97-AF65-F5344CB8AC3E}">
        <p14:creationId xmlns:p14="http://schemas.microsoft.com/office/powerpoint/2010/main" val="301089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01752" y="228600"/>
            <a:ext cx="8534400" cy="589302"/>
          </a:xfrm>
        </p:spPr>
        <p:txBody>
          <a:bodyPr>
            <a:normAutofit/>
          </a:bodyPr>
          <a:lstStyle/>
          <a:p>
            <a:r>
              <a:rPr lang="fr-FR" sz="2200" b="1" dirty="0" smtClean="0">
                <a:solidFill>
                  <a:srgbClr val="1F497D"/>
                </a:solidFill>
              </a:rPr>
              <a:t>Doc. 5 Chômage «classique» </a:t>
            </a:r>
            <a:r>
              <a:rPr lang="fr-FR" sz="2200" b="1" dirty="0">
                <a:solidFill>
                  <a:srgbClr val="1F497D"/>
                </a:solidFill>
              </a:rPr>
              <a:t>et chômage </a:t>
            </a:r>
            <a:r>
              <a:rPr lang="fr-FR" sz="2200" b="1" dirty="0" smtClean="0">
                <a:solidFill>
                  <a:srgbClr val="1F497D"/>
                </a:solidFill>
              </a:rPr>
              <a:t>«keynésien»</a:t>
            </a:r>
            <a:r>
              <a:rPr lang="fr-FR" sz="2200" b="1" dirty="0">
                <a:solidFill>
                  <a:srgbClr val="1F497D"/>
                </a:solidFill>
              </a:rPr>
              <a:t>.</a:t>
            </a:r>
            <a:r>
              <a:rPr lang="fr-FR" sz="2200" dirty="0">
                <a:solidFill>
                  <a:srgbClr val="1F497D"/>
                </a:solidFill>
              </a:rPr>
              <a:t> </a:t>
            </a:r>
          </a:p>
        </p:txBody>
      </p:sp>
      <p:sp>
        <p:nvSpPr>
          <p:cNvPr id="3" name="Espace réservé du pied de page 2"/>
          <p:cNvSpPr>
            <a:spLocks noGrp="1"/>
          </p:cNvSpPr>
          <p:nvPr>
            <p:ph type="ftr" sz="quarter" idx="11"/>
          </p:nvPr>
        </p:nvSpPr>
        <p:spPr>
          <a:xfrm>
            <a:off x="304800" y="6410848"/>
            <a:ext cx="867103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26</a:t>
            </a:fld>
            <a:endParaRPr lang="fr-FR"/>
          </a:p>
        </p:txBody>
      </p:sp>
      <p:sp>
        <p:nvSpPr>
          <p:cNvPr id="7" name="Espace réservé du contenu 6"/>
          <p:cNvSpPr>
            <a:spLocks noGrp="1"/>
          </p:cNvSpPr>
          <p:nvPr>
            <p:ph sz="quarter" idx="1"/>
          </p:nvPr>
        </p:nvSpPr>
        <p:spPr>
          <a:xfrm>
            <a:off x="301752" y="1527048"/>
            <a:ext cx="8503920" cy="4790168"/>
          </a:xfrm>
        </p:spPr>
        <p:txBody>
          <a:bodyPr>
            <a:normAutofit/>
          </a:bodyPr>
          <a:lstStyle/>
          <a:p>
            <a:pPr marL="514350" lvl="0" indent="-514350" algn="just">
              <a:spcBef>
                <a:spcPts val="0"/>
              </a:spcBef>
              <a:spcAft>
                <a:spcPts val="600"/>
              </a:spcAft>
              <a:buFont typeface="+mj-lt"/>
              <a:buAutoNum type="arabicPeriod" startAt="16"/>
            </a:pPr>
            <a:r>
              <a:rPr lang="fr-FR" sz="2200" b="1" dirty="0" smtClean="0">
                <a:solidFill>
                  <a:srgbClr val="1F497D"/>
                </a:solidFill>
              </a:rPr>
              <a:t>Résumez </a:t>
            </a:r>
            <a:r>
              <a:rPr lang="fr-FR" sz="2200" b="1" dirty="0">
                <a:solidFill>
                  <a:srgbClr val="1F497D"/>
                </a:solidFill>
              </a:rPr>
              <a:t>l’intérêt de cette théorie pour l’explication du chômage de masse.</a:t>
            </a:r>
          </a:p>
          <a:p>
            <a:pPr algn="just">
              <a:spcBef>
                <a:spcPts val="0"/>
              </a:spcBef>
              <a:spcAft>
                <a:spcPts val="600"/>
              </a:spcAft>
            </a:pPr>
            <a:r>
              <a:rPr lang="fr-FR" dirty="0"/>
              <a:t>Cette analyse permet de ne pas considérer le chômage comme un phénomène uniforme, aux causes et donc aux solutions uniques</a:t>
            </a:r>
            <a:r>
              <a:rPr lang="fr-FR" dirty="0" smtClean="0"/>
              <a:t>.</a:t>
            </a:r>
          </a:p>
          <a:p>
            <a:pPr lvl="1" algn="just">
              <a:spcBef>
                <a:spcPts val="0"/>
              </a:spcBef>
              <a:spcAft>
                <a:spcPts val="600"/>
              </a:spcAft>
            </a:pPr>
            <a:r>
              <a:rPr lang="fr-FR" dirty="0" smtClean="0"/>
              <a:t>Le chômage </a:t>
            </a:r>
            <a:r>
              <a:rPr lang="fr-FR" b="1" dirty="0" smtClean="0"/>
              <a:t>keynésien</a:t>
            </a:r>
            <a:r>
              <a:rPr lang="fr-FR" dirty="0" smtClean="0"/>
              <a:t> : lié à une insuffisance de la demande</a:t>
            </a:r>
          </a:p>
          <a:p>
            <a:pPr lvl="1" algn="just">
              <a:spcBef>
                <a:spcPts val="0"/>
              </a:spcBef>
              <a:spcAft>
                <a:spcPts val="600"/>
              </a:spcAft>
            </a:pPr>
            <a:r>
              <a:rPr lang="fr-FR" dirty="0" smtClean="0"/>
              <a:t>Le chômage </a:t>
            </a:r>
            <a:r>
              <a:rPr lang="fr-FR" b="1" dirty="0" smtClean="0"/>
              <a:t>classique</a:t>
            </a:r>
            <a:r>
              <a:rPr lang="fr-FR" dirty="0" smtClean="0"/>
              <a:t> : lié à des coûts de production élevé et à des perspectives de profit trop faibles (lié à l’offre)</a:t>
            </a:r>
            <a:endParaRPr lang="fr-FR" dirty="0"/>
          </a:p>
          <a:p>
            <a:pPr algn="just">
              <a:spcBef>
                <a:spcPts val="600"/>
              </a:spcBef>
            </a:pPr>
            <a:r>
              <a:rPr lang="fr-FR" dirty="0"/>
              <a:t>Le choix des politique de lutte contre le chômage nécessite néanmoins de faire le </a:t>
            </a:r>
            <a:r>
              <a:rPr lang="fr-FR" b="1" dirty="0"/>
              <a:t>bon diagnostic</a:t>
            </a:r>
            <a:r>
              <a:rPr lang="fr-FR" dirty="0"/>
              <a:t> concernant les causes du chômage.</a:t>
            </a:r>
          </a:p>
          <a:p>
            <a:pPr marL="0" indent="0">
              <a:buNone/>
            </a:pPr>
            <a:endParaRPr lang="fr-FR" dirty="0"/>
          </a:p>
        </p:txBody>
      </p:sp>
    </p:spTree>
    <p:extLst>
      <p:ext uri="{BB962C8B-B14F-4D97-AF65-F5344CB8AC3E}">
        <p14:creationId xmlns:p14="http://schemas.microsoft.com/office/powerpoint/2010/main" val="923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05833" y="2743200"/>
            <a:ext cx="8179420" cy="3132780"/>
          </a:xfrm>
        </p:spPr>
        <p:txBody>
          <a:bodyPr>
            <a:normAutofit/>
          </a:bodyPr>
          <a:lstStyle/>
          <a:p>
            <a:pPr marL="400050" lvl="0" indent="-400050" algn="just">
              <a:buFont typeface="+mj-lt"/>
              <a:buAutoNum type="romanUcPeriod"/>
            </a:pPr>
            <a:r>
              <a:rPr lang="fr-FR" dirty="0" smtClean="0"/>
              <a:t>De </a:t>
            </a:r>
            <a:r>
              <a:rPr lang="fr-FR" dirty="0"/>
              <a:t>la dynamique du marché du travail au chômage</a:t>
            </a:r>
            <a:r>
              <a:rPr lang="fr-FR" dirty="0" smtClean="0"/>
              <a:t>.</a:t>
            </a:r>
          </a:p>
          <a:p>
            <a:pPr marL="342900" lvl="0" indent="-342900">
              <a:buAutoNum type="romanUcPeriod"/>
            </a:pPr>
            <a:endParaRPr lang="fr-FR" dirty="0" smtClean="0"/>
          </a:p>
          <a:p>
            <a:pPr lvl="0"/>
            <a:endParaRPr lang="fr-FR" dirty="0"/>
          </a:p>
          <a:p>
            <a:pPr lvl="0" algn="l"/>
            <a:r>
              <a:rPr lang="fr-FR" dirty="0" smtClean="0"/>
              <a:t>II. Comment </a:t>
            </a:r>
            <a:r>
              <a:rPr lang="fr-FR" dirty="0"/>
              <a:t>lutter contre le chômage </a:t>
            </a:r>
            <a:r>
              <a:rPr lang="fr-FR" dirty="0" smtClean="0"/>
              <a:t>?</a:t>
            </a:r>
          </a:p>
          <a:p>
            <a:pPr lvl="0" algn="l"/>
            <a:endParaRPr lang="fr-FR" dirty="0"/>
          </a:p>
          <a:p>
            <a:pPr marL="731520" lvl="1" indent="-457200">
              <a:buFont typeface="+mj-lt"/>
              <a:buAutoNum type="alphaUcPeriod"/>
            </a:pPr>
            <a:r>
              <a:rPr lang="fr-FR" sz="2000" b="1" dirty="0" smtClean="0">
                <a:solidFill>
                  <a:srgbClr val="C0504D"/>
                </a:solidFill>
              </a:rPr>
              <a:t>Les </a:t>
            </a:r>
            <a:r>
              <a:rPr lang="fr-FR" sz="2000" b="1" dirty="0">
                <a:solidFill>
                  <a:srgbClr val="C0504D"/>
                </a:solidFill>
              </a:rPr>
              <a:t>politiques d’allègement du coût du travail pour lutter contre le chômage classique</a:t>
            </a:r>
          </a:p>
          <a:p>
            <a:pPr lvl="0" algn="l"/>
            <a:endParaRPr lang="fr-FR" dirty="0"/>
          </a:p>
          <a:p>
            <a:endParaRPr lang="fr-FR" dirty="0"/>
          </a:p>
          <a:p>
            <a:endParaRPr lang="fr-FR" dirty="0"/>
          </a:p>
        </p:txBody>
      </p:sp>
      <p:sp>
        <p:nvSpPr>
          <p:cNvPr id="3" name="Espace réservé du pied de page 2"/>
          <p:cNvSpPr>
            <a:spLocks noGrp="1"/>
          </p:cNvSpPr>
          <p:nvPr>
            <p:ph type="ftr" sz="quarter" idx="11"/>
          </p:nvPr>
        </p:nvSpPr>
        <p:spPr>
          <a:xfrm>
            <a:off x="304800" y="6410848"/>
            <a:ext cx="867103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27</a:t>
            </a:fld>
            <a:endParaRPr lang="fr-FR"/>
          </a:p>
        </p:txBody>
      </p:sp>
      <p:sp>
        <p:nvSpPr>
          <p:cNvPr id="5" name="Titre 4"/>
          <p:cNvSpPr>
            <a:spLocks noGrp="1"/>
          </p:cNvSpPr>
          <p:nvPr>
            <p:ph type="title"/>
          </p:nvPr>
        </p:nvSpPr>
        <p:spPr>
          <a:xfrm>
            <a:off x="722313" y="193714"/>
            <a:ext cx="7772400" cy="1614280"/>
          </a:xfrm>
        </p:spPr>
        <p:txBody>
          <a:bodyPr>
            <a:normAutofit fontScale="90000"/>
          </a:bodyPr>
          <a:lstStyle/>
          <a:p>
            <a:r>
              <a:rPr lang="fr-FR" dirty="0"/>
              <a:t>Chapitre 2</a:t>
            </a:r>
            <a:br>
              <a:rPr lang="fr-FR" dirty="0"/>
            </a:br>
            <a:r>
              <a:rPr lang="fr-FR" dirty="0" smtClean="0"/>
              <a:t>Quelles </a:t>
            </a:r>
            <a:r>
              <a:rPr lang="fr-FR" dirty="0"/>
              <a:t>politiques pour l’emploi </a:t>
            </a:r>
            <a:r>
              <a:rPr lang="fr-FR" dirty="0" smtClean="0"/>
              <a:t>?</a:t>
            </a:r>
            <a:endParaRPr lang="fr-FR" dirty="0"/>
          </a:p>
        </p:txBody>
      </p:sp>
    </p:spTree>
    <p:extLst>
      <p:ext uri="{BB962C8B-B14F-4D97-AF65-F5344CB8AC3E}">
        <p14:creationId xmlns:p14="http://schemas.microsoft.com/office/powerpoint/2010/main" val="3902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000" b="1" dirty="0" smtClean="0">
                <a:solidFill>
                  <a:srgbClr val="1F497D"/>
                </a:solidFill>
              </a:rPr>
              <a:t>Q17 : Quels </a:t>
            </a:r>
            <a:r>
              <a:rPr lang="fr-FR" sz="2000" b="1" dirty="0">
                <a:solidFill>
                  <a:srgbClr val="1F497D"/>
                </a:solidFill>
              </a:rPr>
              <a:t>sont les effets négatifs du SMIC selon l’étude du Conseil d’Analyse économique (CAE) ?</a:t>
            </a:r>
            <a:endParaRPr lang="fr-FR" sz="2000" dirty="0">
              <a:solidFill>
                <a:srgbClr val="1F497D"/>
              </a:solidFill>
            </a:endParaRPr>
          </a:p>
        </p:txBody>
      </p:sp>
      <p:sp>
        <p:nvSpPr>
          <p:cNvPr id="3" name="Espace réservé du pied de page 2"/>
          <p:cNvSpPr>
            <a:spLocks noGrp="1"/>
          </p:cNvSpPr>
          <p:nvPr>
            <p:ph type="ftr" sz="quarter" idx="11"/>
          </p:nvPr>
        </p:nvSpPr>
        <p:spPr>
          <a:xfrm>
            <a:off x="304800" y="6410848"/>
            <a:ext cx="8531352"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28</a:t>
            </a:fld>
            <a:endParaRPr lang="fr-FR"/>
          </a:p>
        </p:txBody>
      </p:sp>
      <p:sp>
        <p:nvSpPr>
          <p:cNvPr id="5" name="Espace réservé du contenu 4"/>
          <p:cNvSpPr>
            <a:spLocks noGrp="1"/>
          </p:cNvSpPr>
          <p:nvPr>
            <p:ph sz="quarter" idx="1"/>
          </p:nvPr>
        </p:nvSpPr>
        <p:spPr/>
        <p:txBody>
          <a:bodyPr/>
          <a:lstStyle/>
          <a:p>
            <a:pPr algn="just">
              <a:spcBef>
                <a:spcPts val="0"/>
              </a:spcBef>
              <a:spcAft>
                <a:spcPts val="600"/>
              </a:spcAft>
            </a:pPr>
            <a:r>
              <a:rPr lang="fr-FR" dirty="0"/>
              <a:t>Le Smic </a:t>
            </a:r>
            <a:r>
              <a:rPr lang="fr-FR" dirty="0" smtClean="0">
                <a:latin typeface="Wingdings"/>
                <a:ea typeface="Wingdings"/>
                <a:cs typeface="Wingdings"/>
                <a:sym typeface="Wingdings"/>
              </a:rPr>
              <a:t> </a:t>
            </a:r>
            <a:r>
              <a:rPr lang="fr-FR" dirty="0" smtClean="0"/>
              <a:t>le </a:t>
            </a:r>
            <a:r>
              <a:rPr lang="fr-FR" dirty="0"/>
              <a:t>coût du travail. </a:t>
            </a:r>
            <a:endParaRPr lang="fr-FR" dirty="0" smtClean="0"/>
          </a:p>
          <a:p>
            <a:pPr algn="just">
              <a:spcBef>
                <a:spcPts val="0"/>
              </a:spcBef>
              <a:spcAft>
                <a:spcPts val="600"/>
              </a:spcAft>
            </a:pPr>
            <a:r>
              <a:rPr lang="fr-FR" dirty="0" smtClean="0">
                <a:latin typeface="Wingdings"/>
                <a:ea typeface="Wingdings"/>
                <a:cs typeface="Wingdings"/>
                <a:sym typeface="Wingdings"/>
              </a:rPr>
              <a:t></a:t>
            </a:r>
            <a:r>
              <a:rPr lang="fr-FR" dirty="0" smtClean="0">
                <a:sym typeface="Wingdings"/>
              </a:rPr>
              <a:t> SMIC &gt; </a:t>
            </a:r>
            <a:r>
              <a:rPr lang="fr-FR" dirty="0" smtClean="0">
                <a:latin typeface="Wingdings"/>
                <a:ea typeface="Wingdings"/>
                <a:cs typeface="Wingdings"/>
                <a:sym typeface="Wingdings"/>
              </a:rPr>
              <a:t></a:t>
            </a:r>
            <a:r>
              <a:rPr lang="fr-FR" dirty="0">
                <a:sym typeface="Wingdings"/>
              </a:rPr>
              <a:t> </a:t>
            </a:r>
            <a:r>
              <a:rPr lang="fr-FR" dirty="0" smtClean="0"/>
              <a:t>salaire </a:t>
            </a:r>
            <a:r>
              <a:rPr lang="fr-FR" dirty="0"/>
              <a:t>médian</a:t>
            </a:r>
          </a:p>
          <a:p>
            <a:pPr algn="just">
              <a:spcBef>
                <a:spcPts val="0"/>
              </a:spcBef>
              <a:spcAft>
                <a:spcPts val="600"/>
              </a:spcAft>
            </a:pPr>
            <a:r>
              <a:rPr lang="fr-FR" dirty="0"/>
              <a:t>Or le SMIC concerne davantage les jeunes et les travailleurs peu qualifiés dont la productivité est faible. </a:t>
            </a:r>
            <a:endParaRPr lang="fr-FR" dirty="0" smtClean="0"/>
          </a:p>
          <a:p>
            <a:pPr algn="just">
              <a:spcBef>
                <a:spcPts val="0"/>
              </a:spcBef>
              <a:spcAft>
                <a:spcPts val="600"/>
              </a:spcAft>
            </a:pPr>
            <a:r>
              <a:rPr lang="fr-FR" dirty="0" smtClean="0"/>
              <a:t>Les </a:t>
            </a:r>
            <a:r>
              <a:rPr lang="fr-FR" dirty="0"/>
              <a:t>employeurs risquent donc de renoncer à embaucher si les perspectives de profit sont nulles (ou insuffisantes).</a:t>
            </a:r>
          </a:p>
          <a:p>
            <a:pPr algn="just">
              <a:spcBef>
                <a:spcPts val="0"/>
              </a:spcBef>
            </a:pPr>
            <a:r>
              <a:rPr lang="fr-FR" dirty="0"/>
              <a:t>L’existence d’un Smic élevé nuit à l’embauche des jeunes et des peu qualifiés.</a:t>
            </a:r>
          </a:p>
          <a:p>
            <a:endParaRPr lang="fr-FR" dirty="0"/>
          </a:p>
        </p:txBody>
      </p:sp>
    </p:spTree>
    <p:extLst>
      <p:ext uri="{BB962C8B-B14F-4D97-AF65-F5344CB8AC3E}">
        <p14:creationId xmlns:p14="http://schemas.microsoft.com/office/powerpoint/2010/main" val="37036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b="1" dirty="0" smtClean="0">
                <a:solidFill>
                  <a:srgbClr val="1F497D"/>
                </a:solidFill>
              </a:rPr>
              <a:t>Q18 : Comment </a:t>
            </a:r>
            <a:r>
              <a:rPr lang="fr-FR" sz="2700" b="1" dirty="0">
                <a:solidFill>
                  <a:srgbClr val="1F497D"/>
                </a:solidFill>
              </a:rPr>
              <a:t>le poids des cotisations sociales peut-il pénaliser les entreprises et le volume de l’emploi </a:t>
            </a:r>
            <a:r>
              <a:rPr lang="fr-FR" sz="2700" b="1" dirty="0" smtClean="0">
                <a:solidFill>
                  <a:srgbClr val="1F497D"/>
                </a:solidFill>
              </a:rPr>
              <a:t>?</a:t>
            </a:r>
            <a:endParaRPr lang="fr-FR" dirty="0">
              <a:solidFill>
                <a:srgbClr val="1F497D"/>
              </a:solidFill>
            </a:endParaRPr>
          </a:p>
        </p:txBody>
      </p:sp>
      <p:sp>
        <p:nvSpPr>
          <p:cNvPr id="3" name="Espace réservé du pied de page 2"/>
          <p:cNvSpPr>
            <a:spLocks noGrp="1"/>
          </p:cNvSpPr>
          <p:nvPr>
            <p:ph type="ftr" sz="quarter" idx="11"/>
          </p:nvPr>
        </p:nvSpPr>
        <p:spPr>
          <a:xfrm>
            <a:off x="304799" y="6410848"/>
            <a:ext cx="8649513"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29</a:t>
            </a:fld>
            <a:endParaRPr lang="fr-FR"/>
          </a:p>
        </p:txBody>
      </p:sp>
      <p:sp>
        <p:nvSpPr>
          <p:cNvPr id="5" name="Espace réservé du contenu 4"/>
          <p:cNvSpPr>
            <a:spLocks noGrp="1"/>
          </p:cNvSpPr>
          <p:nvPr>
            <p:ph sz="quarter" idx="1"/>
          </p:nvPr>
        </p:nvSpPr>
        <p:spPr/>
        <p:txBody>
          <a:bodyPr>
            <a:normAutofit/>
          </a:bodyPr>
          <a:lstStyle/>
          <a:p>
            <a:pPr>
              <a:lnSpc>
                <a:spcPct val="110000"/>
              </a:lnSpc>
            </a:pPr>
            <a:r>
              <a:rPr lang="fr-FR" dirty="0"/>
              <a:t>Les cotisations sociales pèsent sur </a:t>
            </a:r>
            <a:r>
              <a:rPr lang="fr-FR" dirty="0" smtClean="0"/>
              <a:t>:</a:t>
            </a:r>
          </a:p>
          <a:p>
            <a:pPr lvl="1">
              <a:lnSpc>
                <a:spcPct val="110000"/>
              </a:lnSpc>
            </a:pPr>
            <a:r>
              <a:rPr lang="fr-FR" dirty="0" smtClean="0"/>
              <a:t>le </a:t>
            </a:r>
            <a:r>
              <a:rPr lang="fr-FR" dirty="0"/>
              <a:t>coût du travail </a:t>
            </a:r>
            <a:endParaRPr lang="fr-FR" dirty="0" smtClean="0"/>
          </a:p>
          <a:p>
            <a:pPr lvl="1">
              <a:lnSpc>
                <a:spcPct val="110000"/>
              </a:lnSpc>
            </a:pPr>
            <a:r>
              <a:rPr lang="fr-FR" dirty="0" smtClean="0"/>
              <a:t>et </a:t>
            </a:r>
            <a:r>
              <a:rPr lang="fr-FR" dirty="0"/>
              <a:t>donc sur la compétitivité des entreprises, </a:t>
            </a:r>
            <a:endParaRPr lang="fr-FR" dirty="0" smtClean="0"/>
          </a:p>
          <a:p>
            <a:pPr algn="just">
              <a:spcBef>
                <a:spcPts val="1824"/>
              </a:spcBef>
            </a:pPr>
            <a:r>
              <a:rPr lang="fr-FR" dirty="0" smtClean="0"/>
              <a:t>« Poids » des cotisations sociales d’autant </a:t>
            </a:r>
            <a:r>
              <a:rPr lang="fr-FR" dirty="0"/>
              <a:t>plus </a:t>
            </a:r>
            <a:r>
              <a:rPr lang="fr-FR" dirty="0" smtClean="0"/>
              <a:t>important qu’il </a:t>
            </a:r>
            <a:r>
              <a:rPr lang="fr-FR" dirty="0"/>
              <a:t>inclut de nombreux prélèvements comme </a:t>
            </a:r>
            <a:r>
              <a:rPr lang="fr-FR" dirty="0" smtClean="0"/>
              <a:t>:</a:t>
            </a:r>
          </a:p>
          <a:p>
            <a:pPr lvl="1">
              <a:lnSpc>
                <a:spcPct val="110000"/>
              </a:lnSpc>
            </a:pPr>
            <a:r>
              <a:rPr lang="fr-FR" dirty="0" smtClean="0"/>
              <a:t>la </a:t>
            </a:r>
            <a:r>
              <a:rPr lang="fr-FR" dirty="0"/>
              <a:t>protection sociale, </a:t>
            </a:r>
            <a:endParaRPr lang="fr-FR" dirty="0" smtClean="0"/>
          </a:p>
          <a:p>
            <a:pPr lvl="1">
              <a:lnSpc>
                <a:spcPct val="110000"/>
              </a:lnSpc>
            </a:pPr>
            <a:r>
              <a:rPr lang="fr-FR" dirty="0" smtClean="0"/>
              <a:t>les </a:t>
            </a:r>
            <a:r>
              <a:rPr lang="fr-FR" dirty="0"/>
              <a:t>allocations familiales </a:t>
            </a:r>
            <a:endParaRPr lang="fr-FR" dirty="0" smtClean="0"/>
          </a:p>
          <a:p>
            <a:pPr lvl="1">
              <a:lnSpc>
                <a:spcPct val="110000"/>
              </a:lnSpc>
            </a:pPr>
            <a:r>
              <a:rPr lang="fr-FR" dirty="0" smtClean="0"/>
              <a:t>et </a:t>
            </a:r>
            <a:r>
              <a:rPr lang="fr-FR" dirty="0"/>
              <a:t>les frais de formation (qui pourraient être fiscalisés)</a:t>
            </a:r>
            <a:r>
              <a:rPr lang="fr-FR" dirty="0" smtClean="0"/>
              <a:t>.</a:t>
            </a:r>
            <a:endParaRPr lang="fr-FR" dirty="0"/>
          </a:p>
        </p:txBody>
      </p:sp>
    </p:spTree>
    <p:extLst>
      <p:ext uri="{BB962C8B-B14F-4D97-AF65-F5344CB8AC3E}">
        <p14:creationId xmlns:p14="http://schemas.microsoft.com/office/powerpoint/2010/main" val="8444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365921" y="2819400"/>
            <a:ext cx="8092279" cy="1752600"/>
          </a:xfrm>
        </p:spPr>
        <p:txBody>
          <a:bodyPr>
            <a:normAutofit fontScale="92500" lnSpcReduction="20000"/>
          </a:bodyPr>
          <a:lstStyle/>
          <a:p>
            <a:r>
              <a:rPr lang="fr-FR" sz="2800" dirty="0" smtClean="0"/>
              <a:t>Taux </a:t>
            </a:r>
            <a:r>
              <a:rPr lang="fr-FR" sz="2800" dirty="0"/>
              <a:t>d’emploi, </a:t>
            </a:r>
            <a:endParaRPr lang="fr-FR" sz="2800" dirty="0" smtClean="0"/>
          </a:p>
          <a:p>
            <a:r>
              <a:rPr lang="fr-FR" sz="2800" dirty="0" smtClean="0"/>
              <a:t>taux </a:t>
            </a:r>
            <a:r>
              <a:rPr lang="fr-FR" sz="2800" dirty="0"/>
              <a:t>d’activité, </a:t>
            </a:r>
            <a:endParaRPr lang="fr-FR" sz="2800" dirty="0" smtClean="0"/>
          </a:p>
          <a:p>
            <a:r>
              <a:rPr lang="fr-FR" sz="2800" dirty="0" smtClean="0"/>
              <a:t>taux </a:t>
            </a:r>
            <a:r>
              <a:rPr lang="fr-FR" sz="2800" dirty="0"/>
              <a:t>de chômage : </a:t>
            </a:r>
            <a:endParaRPr lang="fr-FR" sz="2800" dirty="0" smtClean="0"/>
          </a:p>
          <a:p>
            <a:r>
              <a:rPr lang="fr-FR" sz="2800" dirty="0" smtClean="0"/>
              <a:t>de </a:t>
            </a:r>
            <a:r>
              <a:rPr lang="fr-FR" sz="2800" dirty="0"/>
              <a:t>quoi parle-t-on ? </a:t>
            </a:r>
            <a:endParaRPr lang="fr-FR" dirty="0"/>
          </a:p>
        </p:txBody>
      </p:sp>
      <p:sp>
        <p:nvSpPr>
          <p:cNvPr id="6" name="Titre 5"/>
          <p:cNvSpPr>
            <a:spLocks noGrp="1"/>
          </p:cNvSpPr>
          <p:nvPr>
            <p:ph type="ctrTitle"/>
          </p:nvPr>
        </p:nvSpPr>
        <p:spPr/>
        <p:txBody>
          <a:bodyPr>
            <a:normAutofit/>
          </a:bodyPr>
          <a:lstStyle/>
          <a:p>
            <a:r>
              <a:rPr lang="fr-FR" b="1" dirty="0"/>
              <a:t>Introduction </a:t>
            </a:r>
            <a:endParaRPr lang="fr-FR" dirty="0"/>
          </a:p>
        </p:txBody>
      </p:sp>
    </p:spTree>
    <p:extLst>
      <p:ext uri="{BB962C8B-B14F-4D97-AF65-F5344CB8AC3E}">
        <p14:creationId xmlns:p14="http://schemas.microsoft.com/office/powerpoint/2010/main" val="3973986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1F497D"/>
                </a:solidFill>
              </a:rPr>
              <a:t>Synthèse question 17 et 18 </a:t>
            </a:r>
            <a:r>
              <a:rPr lang="fr-FR" dirty="0">
                <a:solidFill>
                  <a:srgbClr val="1F497D"/>
                </a:solidFill>
              </a:rPr>
              <a:t> </a:t>
            </a:r>
          </a:p>
        </p:txBody>
      </p:sp>
      <p:sp>
        <p:nvSpPr>
          <p:cNvPr id="3" name="Espace réservé du pied de page 2"/>
          <p:cNvSpPr>
            <a:spLocks noGrp="1"/>
          </p:cNvSpPr>
          <p:nvPr>
            <p:ph type="ftr" sz="quarter" idx="11"/>
          </p:nvPr>
        </p:nvSpPr>
        <p:spPr>
          <a:xfrm>
            <a:off x="304800" y="6410848"/>
            <a:ext cx="8627988"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30</a:t>
            </a:fld>
            <a:endParaRPr lang="fr-FR"/>
          </a:p>
        </p:txBody>
      </p:sp>
      <p:sp>
        <p:nvSpPr>
          <p:cNvPr id="5" name="Espace réservé du contenu 4"/>
          <p:cNvSpPr>
            <a:spLocks noGrp="1"/>
          </p:cNvSpPr>
          <p:nvPr>
            <p:ph sz="quarter" idx="1"/>
          </p:nvPr>
        </p:nvSpPr>
        <p:spPr/>
        <p:txBody>
          <a:bodyPr>
            <a:normAutofit fontScale="85000" lnSpcReduction="20000"/>
          </a:bodyPr>
          <a:lstStyle/>
          <a:p>
            <a:pPr algn="just">
              <a:lnSpc>
                <a:spcPct val="120000"/>
              </a:lnSpc>
              <a:spcBef>
                <a:spcPts val="0"/>
              </a:spcBef>
              <a:spcAft>
                <a:spcPts val="600"/>
              </a:spcAft>
            </a:pPr>
            <a:r>
              <a:rPr lang="fr-FR" dirty="0"/>
              <a:t>Un coût du travail trop élevé, </a:t>
            </a:r>
            <a:r>
              <a:rPr lang="fr-FR" dirty="0" smtClean="0"/>
              <a:t>c’est-à-dire </a:t>
            </a:r>
            <a:r>
              <a:rPr lang="fr-FR" dirty="0"/>
              <a:t>supérieur à son niveau d’équilibre, est source de chômage selon les néoclassiques, car cela incite les entreprises a substituer du capital moins coûteux au travail.</a:t>
            </a:r>
          </a:p>
          <a:p>
            <a:pPr algn="just">
              <a:lnSpc>
                <a:spcPct val="120000"/>
              </a:lnSpc>
              <a:spcBef>
                <a:spcPts val="0"/>
              </a:spcBef>
              <a:spcAft>
                <a:spcPts val="600"/>
              </a:spcAft>
            </a:pPr>
            <a:r>
              <a:rPr lang="fr-FR" dirty="0"/>
              <a:t> </a:t>
            </a:r>
            <a:r>
              <a:rPr lang="fr-FR" dirty="0" smtClean="0"/>
              <a:t>On </a:t>
            </a:r>
            <a:r>
              <a:rPr lang="fr-FR" dirty="0"/>
              <a:t>peut parler de chômage classique quand la demande existe, mais que les prix sont trop bas / le coût du travail est trop élevé, si bien que les entreprises ne jugent pas rentables de créer des emplois pour satisfaire toute la demande de biens et services qui leur est adressée.</a:t>
            </a:r>
          </a:p>
          <a:p>
            <a:pPr algn="just">
              <a:lnSpc>
                <a:spcPct val="120000"/>
              </a:lnSpc>
              <a:spcBef>
                <a:spcPts val="0"/>
              </a:spcBef>
            </a:pPr>
            <a:r>
              <a:rPr lang="fr-FR" dirty="0"/>
              <a:t>Ce chômage est donc lié à une insuffisante rentabilité de l'appareil productif </a:t>
            </a:r>
            <a:endParaRPr lang="fr-FR" dirty="0" smtClean="0"/>
          </a:p>
          <a:p>
            <a:pPr marL="0" indent="0" algn="ctr">
              <a:lnSpc>
                <a:spcPct val="120000"/>
              </a:lnSpc>
              <a:spcBef>
                <a:spcPts val="0"/>
              </a:spcBef>
              <a:buNone/>
            </a:pPr>
            <a:r>
              <a:rPr lang="fr-FR" dirty="0" smtClean="0">
                <a:latin typeface="Wingdings"/>
                <a:ea typeface="Wingdings"/>
                <a:cs typeface="Wingdings"/>
                <a:sym typeface="Wingdings"/>
              </a:rPr>
              <a:t> </a:t>
            </a:r>
            <a:r>
              <a:rPr lang="fr-FR" dirty="0" smtClean="0"/>
              <a:t>problème </a:t>
            </a:r>
            <a:r>
              <a:rPr lang="fr-FR" dirty="0"/>
              <a:t>d'offre et non pas de demande.</a:t>
            </a:r>
          </a:p>
          <a:p>
            <a:endParaRPr lang="fr-FR" dirty="0"/>
          </a:p>
        </p:txBody>
      </p:sp>
    </p:spTree>
    <p:extLst>
      <p:ext uri="{BB962C8B-B14F-4D97-AF65-F5344CB8AC3E}">
        <p14:creationId xmlns:p14="http://schemas.microsoft.com/office/powerpoint/2010/main" val="66935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000" b="1" dirty="0" smtClean="0">
                <a:solidFill>
                  <a:srgbClr val="1F497D"/>
                </a:solidFill>
              </a:rPr>
              <a:t>Q19 : Comment </a:t>
            </a:r>
            <a:r>
              <a:rPr lang="fr-FR" sz="2000" b="1" dirty="0">
                <a:solidFill>
                  <a:srgbClr val="1F497D"/>
                </a:solidFill>
              </a:rPr>
              <a:t>peut-on caractériser le coût du travail français par rapport au coût du travail allemand </a:t>
            </a:r>
            <a:r>
              <a:rPr lang="fr-FR" sz="2000" b="1" dirty="0" smtClean="0">
                <a:solidFill>
                  <a:srgbClr val="1F497D"/>
                </a:solidFill>
              </a:rPr>
              <a:t>?</a:t>
            </a:r>
            <a:endParaRPr lang="fr-FR" sz="2800" dirty="0">
              <a:solidFill>
                <a:srgbClr val="1F497D"/>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31</a:t>
            </a:fld>
            <a:endParaRPr lang="fr-FR"/>
          </a:p>
        </p:txBody>
      </p:sp>
      <p:sp>
        <p:nvSpPr>
          <p:cNvPr id="5" name="Espace réservé du contenu 4"/>
          <p:cNvSpPr>
            <a:spLocks noGrp="1"/>
          </p:cNvSpPr>
          <p:nvPr>
            <p:ph sz="quarter" idx="1"/>
          </p:nvPr>
        </p:nvSpPr>
        <p:spPr/>
        <p:txBody>
          <a:bodyPr/>
          <a:lstStyle/>
          <a:p>
            <a:pPr>
              <a:spcAft>
                <a:spcPts val="2400"/>
              </a:spcAft>
            </a:pPr>
            <a:r>
              <a:rPr lang="fr-FR" dirty="0"/>
              <a:t>Le coût du travail français est </a:t>
            </a:r>
            <a:r>
              <a:rPr lang="fr-FR" dirty="0" smtClean="0"/>
              <a:t>:</a:t>
            </a:r>
          </a:p>
          <a:p>
            <a:pPr lvl="1">
              <a:spcAft>
                <a:spcPts val="2400"/>
              </a:spcAft>
            </a:pPr>
            <a:r>
              <a:rPr lang="fr-FR" dirty="0" smtClean="0"/>
              <a:t>légèrement </a:t>
            </a:r>
            <a:r>
              <a:rPr lang="fr-FR" dirty="0"/>
              <a:t>plus faible dans l’industrie manufacturière, </a:t>
            </a:r>
            <a:endParaRPr lang="fr-FR" dirty="0" smtClean="0"/>
          </a:p>
          <a:p>
            <a:pPr lvl="1">
              <a:spcAft>
                <a:spcPts val="2400"/>
              </a:spcAft>
            </a:pPr>
            <a:r>
              <a:rPr lang="fr-FR" dirty="0" smtClean="0"/>
              <a:t>mais </a:t>
            </a:r>
            <a:r>
              <a:rPr lang="fr-FR" dirty="0"/>
              <a:t>nettement plus élevé dans les services marchands (où les gains de productivité sont plus faibles).</a:t>
            </a:r>
          </a:p>
          <a:p>
            <a:endParaRPr lang="fr-FR" dirty="0"/>
          </a:p>
        </p:txBody>
      </p:sp>
    </p:spTree>
    <p:extLst>
      <p:ext uri="{BB962C8B-B14F-4D97-AF65-F5344CB8AC3E}">
        <p14:creationId xmlns:p14="http://schemas.microsoft.com/office/powerpoint/2010/main" val="239162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b="1" dirty="0" smtClean="0">
                <a:solidFill>
                  <a:srgbClr val="1F497D"/>
                </a:solidFill>
              </a:rPr>
              <a:t>Q20 : Quelles </a:t>
            </a:r>
            <a:r>
              <a:rPr lang="fr-FR" sz="2700" b="1" dirty="0">
                <a:solidFill>
                  <a:srgbClr val="1F497D"/>
                </a:solidFill>
              </a:rPr>
              <a:t>politiques économiques peuvent être menées pour lutter contre ce type de chômage </a:t>
            </a:r>
            <a:r>
              <a:rPr lang="fr-FR" sz="2700" b="1" dirty="0" smtClean="0">
                <a:solidFill>
                  <a:srgbClr val="1F497D"/>
                </a:solidFill>
              </a:rPr>
              <a:t>?</a:t>
            </a:r>
            <a:endParaRPr lang="fr-FR" b="1" dirty="0">
              <a:solidFill>
                <a:srgbClr val="1F497D"/>
              </a:solidFill>
            </a:endParaRPr>
          </a:p>
        </p:txBody>
      </p:sp>
      <p:sp>
        <p:nvSpPr>
          <p:cNvPr id="3" name="Espace réservé du pied de page 2"/>
          <p:cNvSpPr>
            <a:spLocks noGrp="1"/>
          </p:cNvSpPr>
          <p:nvPr>
            <p:ph type="ftr" sz="quarter" idx="11"/>
          </p:nvPr>
        </p:nvSpPr>
        <p:spPr>
          <a:xfrm>
            <a:off x="304800" y="6410848"/>
            <a:ext cx="862798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32</a:t>
            </a:fld>
            <a:endParaRPr lang="fr-FR"/>
          </a:p>
        </p:txBody>
      </p:sp>
      <p:sp>
        <p:nvSpPr>
          <p:cNvPr id="5" name="Espace réservé du contenu 4"/>
          <p:cNvSpPr>
            <a:spLocks noGrp="1"/>
          </p:cNvSpPr>
          <p:nvPr>
            <p:ph sz="quarter" idx="1"/>
          </p:nvPr>
        </p:nvSpPr>
        <p:spPr>
          <a:xfrm>
            <a:off x="301752" y="1527048"/>
            <a:ext cx="8503920" cy="4883800"/>
          </a:xfrm>
        </p:spPr>
        <p:txBody>
          <a:bodyPr>
            <a:noAutofit/>
          </a:bodyPr>
          <a:lstStyle/>
          <a:p>
            <a:pPr>
              <a:spcBef>
                <a:spcPts val="0"/>
              </a:spcBef>
              <a:spcAft>
                <a:spcPts val="600"/>
              </a:spcAft>
            </a:pPr>
            <a:r>
              <a:rPr lang="fr-FR" sz="2000" dirty="0"/>
              <a:t>Afin de lutter contre le chômage classique, il faut donc réduire le coût du travail, notamment des moins qualifiés.</a:t>
            </a:r>
          </a:p>
          <a:p>
            <a:pPr>
              <a:spcBef>
                <a:spcPts val="0"/>
              </a:spcBef>
              <a:spcAft>
                <a:spcPts val="600"/>
              </a:spcAft>
            </a:pPr>
            <a:r>
              <a:rPr lang="fr-FR" sz="2000" dirty="0"/>
              <a:t>Cela s'est traduit par des mesures en France ces dernières décennies, notamment dans 2 directions :</a:t>
            </a:r>
          </a:p>
          <a:p>
            <a:pPr lvl="1" algn="just">
              <a:spcBef>
                <a:spcPts val="0"/>
              </a:spcBef>
              <a:spcAft>
                <a:spcPts val="600"/>
              </a:spcAft>
            </a:pPr>
            <a:r>
              <a:rPr lang="fr-FR" sz="1600" dirty="0"/>
              <a:t>la </a:t>
            </a:r>
            <a:r>
              <a:rPr lang="fr-FR" sz="1600" b="1" dirty="0"/>
              <a:t>désindexation des salaires </a:t>
            </a:r>
            <a:r>
              <a:rPr lang="fr-FR" sz="1600" dirty="0"/>
              <a:t>(les salaires n'augmentent plus systématiquement au rythme  de l'inflation) à partir de 1982 a contenu le coût réel du travail. Dans la même logique, le  refus d'accorder des « coups de pouce » au SMIC vise à réduire le chômage des travailleurs  peu qualifiés.</a:t>
            </a:r>
          </a:p>
          <a:p>
            <a:pPr lvl="1" algn="just">
              <a:spcBef>
                <a:spcPts val="0"/>
              </a:spcBef>
              <a:spcAft>
                <a:spcPts val="600"/>
              </a:spcAft>
            </a:pPr>
            <a:r>
              <a:rPr lang="fr-FR" sz="1600" dirty="0"/>
              <a:t>depuis 1993, des </a:t>
            </a:r>
            <a:r>
              <a:rPr lang="fr-FR" sz="1600" b="1" dirty="0"/>
              <a:t>allègements/exonérations de cotisations sociales concentrés sur les bas  salaires</a:t>
            </a:r>
            <a:r>
              <a:rPr lang="fr-FR" sz="1600" dirty="0"/>
              <a:t> (entre 1 et 1,6 SMIC) visent à soutenir l’emploi peu qualifié. </a:t>
            </a:r>
          </a:p>
          <a:p>
            <a:pPr algn="just">
              <a:spcBef>
                <a:spcPts val="0"/>
              </a:spcBef>
            </a:pPr>
            <a:r>
              <a:rPr lang="fr-FR" sz="2000" dirty="0"/>
              <a:t> </a:t>
            </a:r>
            <a:r>
              <a:rPr lang="fr-FR" sz="2000" b="1" dirty="0" smtClean="0"/>
              <a:t>Remarque</a:t>
            </a:r>
            <a:r>
              <a:rPr lang="fr-FR" sz="2000" dirty="0" smtClean="0"/>
              <a:t> </a:t>
            </a:r>
            <a:r>
              <a:rPr lang="fr-FR" sz="2000" dirty="0"/>
              <a:t>: la plupart  des allègements de CS visent à réduire le coût du travail peu qualifié, mais il y aussi des  mesures visant des publics particuliers (ex : contrats aidés, jeunes) ou des secteurs  particuliers (ex : emploi à domicile)</a:t>
            </a:r>
            <a:r>
              <a:rPr lang="fr-FR" sz="1800" dirty="0"/>
              <a:t>.</a:t>
            </a:r>
          </a:p>
          <a:p>
            <a:pPr marL="0" indent="0">
              <a:buNone/>
            </a:pPr>
            <a:endParaRPr lang="fr-FR" sz="1800" dirty="0"/>
          </a:p>
        </p:txBody>
      </p:sp>
    </p:spTree>
    <p:extLst>
      <p:ext uri="{BB962C8B-B14F-4D97-AF65-F5344CB8AC3E}">
        <p14:creationId xmlns:p14="http://schemas.microsoft.com/office/powerpoint/2010/main" val="426833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1F497D"/>
                </a:solidFill>
              </a:rPr>
              <a:t>Néanmoins….</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8531352"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33</a:t>
            </a:fld>
            <a:endParaRPr lang="fr-FR"/>
          </a:p>
        </p:txBody>
      </p:sp>
      <p:sp>
        <p:nvSpPr>
          <p:cNvPr id="5" name="Espace réservé du contenu 4"/>
          <p:cNvSpPr>
            <a:spLocks noGrp="1"/>
          </p:cNvSpPr>
          <p:nvPr>
            <p:ph sz="quarter" idx="1"/>
          </p:nvPr>
        </p:nvSpPr>
        <p:spPr/>
        <p:txBody>
          <a:bodyPr>
            <a:normAutofit/>
          </a:bodyPr>
          <a:lstStyle/>
          <a:p>
            <a:pPr algn="just">
              <a:spcBef>
                <a:spcPts val="0"/>
              </a:spcBef>
              <a:spcAft>
                <a:spcPts val="1800"/>
              </a:spcAft>
            </a:pPr>
            <a:r>
              <a:rPr lang="fr-FR" dirty="0"/>
              <a:t>Cependant, il n'existe pas de corrélation évidente entre coût du travail et taux de </a:t>
            </a:r>
            <a:r>
              <a:rPr lang="fr-FR" dirty="0" smtClean="0"/>
              <a:t>chômage</a:t>
            </a:r>
            <a:r>
              <a:rPr lang="fr-FR" dirty="0"/>
              <a:t>.</a:t>
            </a:r>
          </a:p>
          <a:p>
            <a:pPr lvl="1" algn="just">
              <a:spcBef>
                <a:spcPts val="0"/>
              </a:spcBef>
              <a:spcAft>
                <a:spcPts val="1800"/>
              </a:spcAft>
            </a:pPr>
            <a:r>
              <a:rPr lang="fr-FR" dirty="0"/>
              <a:t>l'Espagne, le Portugal et la Grèce  sont les pays d'Europe où le coût du travail est le plus bas et pourtant le chômage le plus haut </a:t>
            </a:r>
          </a:p>
          <a:p>
            <a:pPr lvl="1" algn="just">
              <a:spcBef>
                <a:spcPts val="0"/>
              </a:spcBef>
              <a:spcAft>
                <a:spcPts val="1800"/>
              </a:spcAft>
            </a:pPr>
            <a:r>
              <a:rPr lang="fr-FR" dirty="0"/>
              <a:t>les pays du Nord de l'Europe ont des coûts du travail élevés et des taux de chômage relativement faibles</a:t>
            </a:r>
            <a:r>
              <a:rPr lang="fr-FR" dirty="0" smtClean="0"/>
              <a:t>.</a:t>
            </a:r>
            <a:endParaRPr lang="fr-FR" dirty="0"/>
          </a:p>
          <a:p>
            <a:pPr algn="just"/>
            <a:r>
              <a:rPr lang="fr-FR" dirty="0"/>
              <a:t>De plus, une baisse du coût du travail permet-elle forcément de réduire le chômage ?</a:t>
            </a:r>
          </a:p>
          <a:p>
            <a:pPr algn="just"/>
            <a:endParaRPr lang="fr-FR" dirty="0"/>
          </a:p>
        </p:txBody>
      </p:sp>
    </p:spTree>
    <p:extLst>
      <p:ext uri="{BB962C8B-B14F-4D97-AF65-F5344CB8AC3E}">
        <p14:creationId xmlns:p14="http://schemas.microsoft.com/office/powerpoint/2010/main" val="35874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05833" y="2743199"/>
            <a:ext cx="8179420" cy="3509445"/>
          </a:xfrm>
        </p:spPr>
        <p:txBody>
          <a:bodyPr>
            <a:normAutofit/>
          </a:bodyPr>
          <a:lstStyle/>
          <a:p>
            <a:pPr marL="400050" lvl="0" indent="-400050" algn="just">
              <a:buFont typeface="+mj-lt"/>
              <a:buAutoNum type="romanUcPeriod"/>
            </a:pPr>
            <a:r>
              <a:rPr lang="fr-FR" dirty="0" smtClean="0"/>
              <a:t>De </a:t>
            </a:r>
            <a:r>
              <a:rPr lang="fr-FR" dirty="0"/>
              <a:t>la dynamique du marché du travail au chômage</a:t>
            </a:r>
            <a:r>
              <a:rPr lang="fr-FR" dirty="0" smtClean="0"/>
              <a:t>.</a:t>
            </a:r>
          </a:p>
          <a:p>
            <a:pPr marL="342900" lvl="0" indent="-342900">
              <a:buAutoNum type="romanUcPeriod"/>
            </a:pPr>
            <a:endParaRPr lang="fr-FR" dirty="0" smtClean="0"/>
          </a:p>
          <a:p>
            <a:pPr lvl="0"/>
            <a:endParaRPr lang="fr-FR" dirty="0"/>
          </a:p>
          <a:p>
            <a:pPr lvl="0" algn="l"/>
            <a:r>
              <a:rPr lang="fr-FR" dirty="0" smtClean="0"/>
              <a:t>II. Comment </a:t>
            </a:r>
            <a:r>
              <a:rPr lang="fr-FR" dirty="0"/>
              <a:t>lutter contre le chômage </a:t>
            </a:r>
            <a:r>
              <a:rPr lang="fr-FR" dirty="0" smtClean="0"/>
              <a:t>?</a:t>
            </a:r>
          </a:p>
          <a:p>
            <a:pPr lvl="0" algn="l"/>
            <a:endParaRPr lang="fr-FR" dirty="0"/>
          </a:p>
          <a:p>
            <a:pPr marL="731520" lvl="1" indent="-457200">
              <a:buFont typeface="+mj-lt"/>
              <a:buAutoNum type="alphaUcPeriod"/>
            </a:pPr>
            <a:r>
              <a:rPr lang="fr-FR" sz="2000" dirty="0" smtClean="0">
                <a:solidFill>
                  <a:srgbClr val="1F497D"/>
                </a:solidFill>
              </a:rPr>
              <a:t>Les </a:t>
            </a:r>
            <a:r>
              <a:rPr lang="fr-FR" sz="2000" dirty="0">
                <a:solidFill>
                  <a:srgbClr val="1F497D"/>
                </a:solidFill>
              </a:rPr>
              <a:t>politiques d’allègement du coût du travail pour lutter contre le chômage </a:t>
            </a:r>
            <a:r>
              <a:rPr lang="fr-FR" sz="2000" dirty="0" smtClean="0">
                <a:solidFill>
                  <a:srgbClr val="1F497D"/>
                </a:solidFill>
              </a:rPr>
              <a:t>classique</a:t>
            </a:r>
          </a:p>
          <a:p>
            <a:pPr lvl="1"/>
            <a:endParaRPr lang="fr-FR" sz="2000" dirty="0" smtClean="0">
              <a:solidFill>
                <a:srgbClr val="1F497D"/>
              </a:solidFill>
            </a:endParaRPr>
          </a:p>
          <a:p>
            <a:pPr marL="731520" lvl="1" indent="-457200">
              <a:buFont typeface="+mj-lt"/>
              <a:buAutoNum type="alphaUcPeriod"/>
            </a:pPr>
            <a:r>
              <a:rPr lang="fr-FR" sz="2000" b="1" dirty="0" smtClean="0">
                <a:solidFill>
                  <a:srgbClr val="C0504D"/>
                </a:solidFill>
              </a:rPr>
              <a:t>Les </a:t>
            </a:r>
            <a:r>
              <a:rPr lang="fr-FR" sz="2000" b="1" dirty="0">
                <a:solidFill>
                  <a:srgbClr val="C0504D"/>
                </a:solidFill>
              </a:rPr>
              <a:t>politiques de soutien de la demande globale pour lutter contre le chômage keynésien</a:t>
            </a:r>
          </a:p>
          <a:p>
            <a:pPr lvl="1"/>
            <a:endParaRPr lang="fr-FR" sz="2000" dirty="0">
              <a:solidFill>
                <a:srgbClr val="1F497D"/>
              </a:solidFill>
            </a:endParaRPr>
          </a:p>
          <a:p>
            <a:pPr lvl="0" algn="l"/>
            <a:endParaRPr lang="fr-FR" dirty="0"/>
          </a:p>
          <a:p>
            <a:endParaRPr lang="fr-FR" dirty="0"/>
          </a:p>
          <a:p>
            <a:endParaRPr lang="fr-FR" dirty="0"/>
          </a:p>
        </p:txBody>
      </p:sp>
      <p:sp>
        <p:nvSpPr>
          <p:cNvPr id="3" name="Espace réservé du pied de page 2"/>
          <p:cNvSpPr>
            <a:spLocks noGrp="1"/>
          </p:cNvSpPr>
          <p:nvPr>
            <p:ph type="ftr" sz="quarter" idx="11"/>
          </p:nvPr>
        </p:nvSpPr>
        <p:spPr>
          <a:xfrm>
            <a:off x="304800" y="6410848"/>
            <a:ext cx="867103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34</a:t>
            </a:fld>
            <a:endParaRPr lang="fr-FR"/>
          </a:p>
        </p:txBody>
      </p:sp>
      <p:sp>
        <p:nvSpPr>
          <p:cNvPr id="5" name="Titre 4"/>
          <p:cNvSpPr>
            <a:spLocks noGrp="1"/>
          </p:cNvSpPr>
          <p:nvPr>
            <p:ph type="title"/>
          </p:nvPr>
        </p:nvSpPr>
        <p:spPr>
          <a:xfrm>
            <a:off x="722313" y="193714"/>
            <a:ext cx="7772400" cy="1614280"/>
          </a:xfrm>
        </p:spPr>
        <p:txBody>
          <a:bodyPr>
            <a:normAutofit fontScale="90000"/>
          </a:bodyPr>
          <a:lstStyle/>
          <a:p>
            <a:r>
              <a:rPr lang="fr-FR" dirty="0"/>
              <a:t>Chapitre 2</a:t>
            </a:r>
            <a:br>
              <a:rPr lang="fr-FR" dirty="0"/>
            </a:br>
            <a:r>
              <a:rPr lang="fr-FR" dirty="0" smtClean="0"/>
              <a:t>Quelles </a:t>
            </a:r>
            <a:r>
              <a:rPr lang="fr-FR" dirty="0"/>
              <a:t>politiques pour l’emploi </a:t>
            </a:r>
            <a:r>
              <a:rPr lang="fr-FR" dirty="0" smtClean="0"/>
              <a:t>?</a:t>
            </a:r>
            <a:endParaRPr lang="fr-FR" dirty="0"/>
          </a:p>
        </p:txBody>
      </p:sp>
    </p:spTree>
    <p:extLst>
      <p:ext uri="{BB962C8B-B14F-4D97-AF65-F5344CB8AC3E}">
        <p14:creationId xmlns:p14="http://schemas.microsoft.com/office/powerpoint/2010/main" val="4186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b="1" dirty="0" smtClean="0">
                <a:solidFill>
                  <a:srgbClr val="1F497D"/>
                </a:solidFill>
              </a:rPr>
              <a:t>Introduction partielle</a:t>
            </a:r>
            <a:endParaRPr lang="fr-FR" b="1" dirty="0">
              <a:solidFill>
                <a:srgbClr val="1F497D"/>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35</a:t>
            </a:fld>
            <a:endParaRPr lang="fr-FR"/>
          </a:p>
        </p:txBody>
      </p:sp>
      <p:sp>
        <p:nvSpPr>
          <p:cNvPr id="7" name="Espace réservé du contenu 6"/>
          <p:cNvSpPr>
            <a:spLocks noGrp="1"/>
          </p:cNvSpPr>
          <p:nvPr>
            <p:ph sz="quarter" idx="1"/>
          </p:nvPr>
        </p:nvSpPr>
        <p:spPr/>
        <p:txBody>
          <a:bodyPr>
            <a:normAutofit lnSpcReduction="10000"/>
          </a:bodyPr>
          <a:lstStyle/>
          <a:p>
            <a:pPr algn="just">
              <a:spcBef>
                <a:spcPts val="1248"/>
              </a:spcBef>
            </a:pPr>
            <a:r>
              <a:rPr lang="fr-FR" dirty="0"/>
              <a:t>Keynes, contrairement aux néoclassiques, se place d'un point de vue macroéconomique.</a:t>
            </a:r>
          </a:p>
          <a:p>
            <a:pPr algn="just">
              <a:spcBef>
                <a:spcPts val="1248"/>
              </a:spcBef>
            </a:pPr>
            <a:r>
              <a:rPr lang="fr-FR" dirty="0"/>
              <a:t>D'un point de vue microéconomique, quelle est la conséquence d'une baisse des salaires ?</a:t>
            </a:r>
          </a:p>
          <a:p>
            <a:pPr algn="just">
              <a:spcBef>
                <a:spcPts val="1248"/>
              </a:spcBef>
            </a:pPr>
            <a:r>
              <a:rPr lang="fr-FR" dirty="0"/>
              <a:t>Keynes ne conteste pas l'argument néoclassique selon lequel un employeur embauchera davantage si le niveau de salaires diminue : d'un point de vue microéconomique, cela n'est pas contestable.</a:t>
            </a:r>
          </a:p>
          <a:p>
            <a:pPr algn="just">
              <a:spcBef>
                <a:spcPts val="1248"/>
              </a:spcBef>
            </a:pPr>
            <a:r>
              <a:rPr lang="fr-FR" dirty="0" smtClean="0"/>
              <a:t>Mais </a:t>
            </a:r>
            <a:r>
              <a:rPr lang="fr-FR" dirty="0"/>
              <a:t>est-ce toujours le cas d'un point de vue macroéconomique ?</a:t>
            </a:r>
          </a:p>
          <a:p>
            <a:pPr marL="0" indent="0">
              <a:buNone/>
            </a:pPr>
            <a:endParaRPr lang="fr-FR" dirty="0"/>
          </a:p>
        </p:txBody>
      </p:sp>
    </p:spTree>
    <p:extLst>
      <p:ext uri="{BB962C8B-B14F-4D97-AF65-F5344CB8AC3E}">
        <p14:creationId xmlns:p14="http://schemas.microsoft.com/office/powerpoint/2010/main" val="14317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400" b="1" dirty="0">
                <a:solidFill>
                  <a:srgbClr val="1F497D"/>
                </a:solidFill>
              </a:rPr>
              <a:t>Doc. 7 : La stimulation de la demande pour lutter contre le chômage « keynésien »</a:t>
            </a:r>
            <a:r>
              <a:rPr lang="fr-FR" sz="2400" b="1" dirty="0" smtClean="0">
                <a:solidFill>
                  <a:srgbClr val="1F497D"/>
                </a:solidFill>
              </a:rPr>
              <a:t>.</a:t>
            </a:r>
            <a:endParaRPr lang="fr-FR" sz="2400" dirty="0">
              <a:solidFill>
                <a:srgbClr val="1F497D"/>
              </a:solidFill>
            </a:endParaRPr>
          </a:p>
        </p:txBody>
      </p:sp>
      <p:sp>
        <p:nvSpPr>
          <p:cNvPr id="3" name="Espace réservé du pied de page 2"/>
          <p:cNvSpPr>
            <a:spLocks noGrp="1"/>
          </p:cNvSpPr>
          <p:nvPr>
            <p:ph type="ftr" sz="quarter" idx="11"/>
          </p:nvPr>
        </p:nvSpPr>
        <p:spPr>
          <a:xfrm>
            <a:off x="304799" y="6410848"/>
            <a:ext cx="8703325"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36</a:t>
            </a:fld>
            <a:endParaRPr lang="fr-FR"/>
          </a:p>
        </p:txBody>
      </p:sp>
      <p:sp>
        <p:nvSpPr>
          <p:cNvPr id="5" name="Espace réservé du contenu 4"/>
          <p:cNvSpPr>
            <a:spLocks noGrp="1"/>
          </p:cNvSpPr>
          <p:nvPr>
            <p:ph sz="quarter" idx="1"/>
          </p:nvPr>
        </p:nvSpPr>
        <p:spPr>
          <a:xfrm>
            <a:off x="301752" y="1527047"/>
            <a:ext cx="8503920" cy="4714835"/>
          </a:xfrm>
        </p:spPr>
        <p:txBody>
          <a:bodyPr>
            <a:noAutofit/>
          </a:bodyPr>
          <a:lstStyle/>
          <a:p>
            <a:pPr marL="514350" lvl="0" indent="-514350">
              <a:spcAft>
                <a:spcPts val="600"/>
              </a:spcAft>
              <a:buFont typeface="+mj-lt"/>
              <a:buAutoNum type="arabicPeriod" startAt="21"/>
            </a:pPr>
            <a:r>
              <a:rPr lang="fr-FR" sz="1600" b="1" dirty="0">
                <a:solidFill>
                  <a:srgbClr val="1F497D"/>
                </a:solidFill>
              </a:rPr>
              <a:t>Quelle est la cause du chômage selon l’auteur ?</a:t>
            </a:r>
            <a:endParaRPr lang="fr-FR" sz="1600" dirty="0">
              <a:solidFill>
                <a:srgbClr val="1F497D"/>
              </a:solidFill>
            </a:endParaRPr>
          </a:p>
          <a:p>
            <a:pPr algn="just">
              <a:lnSpc>
                <a:spcPct val="120000"/>
              </a:lnSpc>
              <a:spcBef>
                <a:spcPts val="0"/>
              </a:spcBef>
              <a:spcAft>
                <a:spcPts val="600"/>
              </a:spcAft>
            </a:pPr>
            <a:r>
              <a:rPr lang="fr-FR" sz="1600" dirty="0"/>
              <a:t>D</a:t>
            </a:r>
            <a:r>
              <a:rPr lang="fr-FR" sz="1600" dirty="0" smtClean="0"/>
              <a:t>'un </a:t>
            </a:r>
            <a:r>
              <a:rPr lang="fr-FR" sz="1600" dirty="0"/>
              <a:t>point de vue </a:t>
            </a:r>
            <a:r>
              <a:rPr lang="fr-FR" sz="1600" dirty="0" smtClean="0"/>
              <a:t>macroéconomique</a:t>
            </a:r>
            <a:r>
              <a:rPr lang="fr-FR" sz="1600" dirty="0"/>
              <a:t> </a:t>
            </a:r>
            <a:r>
              <a:rPr lang="fr-FR" sz="1600" dirty="0" smtClean="0"/>
              <a:t>:</a:t>
            </a:r>
          </a:p>
          <a:p>
            <a:pPr lvl="2" algn="just">
              <a:lnSpc>
                <a:spcPct val="120000"/>
              </a:lnSpc>
              <a:spcBef>
                <a:spcPts val="0"/>
              </a:spcBef>
              <a:spcAft>
                <a:spcPts val="600"/>
              </a:spcAft>
            </a:pPr>
            <a:r>
              <a:rPr lang="fr-FR" sz="1600" b="1" dirty="0" smtClean="0">
                <a:solidFill>
                  <a:srgbClr val="1F497D"/>
                </a:solidFill>
              </a:rPr>
              <a:t>le </a:t>
            </a:r>
            <a:r>
              <a:rPr lang="fr-FR" sz="1600" b="1" dirty="0">
                <a:solidFill>
                  <a:srgbClr val="1F497D"/>
                </a:solidFill>
              </a:rPr>
              <a:t>salaire </a:t>
            </a:r>
            <a:r>
              <a:rPr lang="fr-FR" sz="1600" b="1" dirty="0" smtClean="0">
                <a:solidFill>
                  <a:srgbClr val="1F497D"/>
                </a:solidFill>
              </a:rPr>
              <a:t>≠ coût </a:t>
            </a:r>
            <a:r>
              <a:rPr lang="fr-FR" sz="1600" b="1" dirty="0">
                <a:solidFill>
                  <a:srgbClr val="1F497D"/>
                </a:solidFill>
              </a:rPr>
              <a:t>pour </a:t>
            </a:r>
            <a:r>
              <a:rPr lang="fr-FR" sz="1600" b="1" dirty="0" smtClean="0">
                <a:solidFill>
                  <a:srgbClr val="1F497D"/>
                </a:solidFill>
              </a:rPr>
              <a:t>l'entreprise</a:t>
            </a:r>
          </a:p>
          <a:p>
            <a:pPr lvl="2" algn="just">
              <a:lnSpc>
                <a:spcPct val="120000"/>
              </a:lnSpc>
              <a:spcBef>
                <a:spcPts val="0"/>
              </a:spcBef>
              <a:spcAft>
                <a:spcPts val="600"/>
              </a:spcAft>
            </a:pPr>
            <a:r>
              <a:rPr lang="fr-FR" sz="1600" b="1" dirty="0" smtClean="0">
                <a:solidFill>
                  <a:srgbClr val="1F497D"/>
                </a:solidFill>
              </a:rPr>
              <a:t>Salaire = revenu </a:t>
            </a:r>
            <a:r>
              <a:rPr lang="fr-FR" sz="1600" b="1" dirty="0">
                <a:solidFill>
                  <a:srgbClr val="1F497D"/>
                </a:solidFill>
              </a:rPr>
              <a:t>pour le travailleur. </a:t>
            </a:r>
            <a:endParaRPr lang="fr-FR" sz="1600" b="1" dirty="0" smtClean="0">
              <a:solidFill>
                <a:srgbClr val="1F497D"/>
              </a:solidFill>
            </a:endParaRPr>
          </a:p>
          <a:p>
            <a:pPr algn="just">
              <a:lnSpc>
                <a:spcPct val="120000"/>
              </a:lnSpc>
              <a:spcBef>
                <a:spcPts val="0"/>
              </a:spcBef>
              <a:spcAft>
                <a:spcPts val="600"/>
              </a:spcAft>
            </a:pPr>
            <a:r>
              <a:rPr lang="fr-FR" sz="1600" dirty="0" smtClean="0">
                <a:latin typeface="Wingdings"/>
                <a:ea typeface="Wingdings"/>
                <a:cs typeface="Wingdings"/>
                <a:sym typeface="Wingdings"/>
              </a:rPr>
              <a:t></a:t>
            </a:r>
            <a:r>
              <a:rPr lang="fr-FR" sz="1600" dirty="0">
                <a:sym typeface="Wingdings"/>
              </a:rPr>
              <a:t> </a:t>
            </a:r>
            <a:r>
              <a:rPr lang="fr-FR" sz="1600" dirty="0" smtClean="0"/>
              <a:t>baisse </a:t>
            </a:r>
            <a:r>
              <a:rPr lang="fr-FR" sz="1600" dirty="0"/>
              <a:t>généralisée des salaires </a:t>
            </a:r>
            <a:r>
              <a:rPr lang="fr-FR" sz="1600" dirty="0" smtClean="0">
                <a:latin typeface="Wingdings"/>
                <a:ea typeface="Wingdings"/>
                <a:cs typeface="Wingdings"/>
                <a:sym typeface="Wingdings"/>
              </a:rPr>
              <a:t></a:t>
            </a:r>
            <a:r>
              <a:rPr lang="fr-FR" sz="1600" dirty="0">
                <a:sym typeface="Wingdings"/>
              </a:rPr>
              <a:t> </a:t>
            </a:r>
            <a:r>
              <a:rPr lang="fr-FR" sz="1600" dirty="0" smtClean="0"/>
              <a:t>une  </a:t>
            </a:r>
            <a:r>
              <a:rPr lang="fr-FR" sz="1600" dirty="0"/>
              <a:t>baisse de la demande de B&amp;S, </a:t>
            </a:r>
            <a:r>
              <a:rPr lang="fr-FR" sz="1600" dirty="0" smtClean="0">
                <a:latin typeface="Wingdings"/>
                <a:ea typeface="Wingdings"/>
                <a:cs typeface="Wingdings"/>
                <a:sym typeface="Wingdings"/>
              </a:rPr>
              <a:t></a:t>
            </a:r>
            <a:r>
              <a:rPr lang="fr-FR" sz="1600" dirty="0" smtClean="0"/>
              <a:t> </a:t>
            </a:r>
            <a:r>
              <a:rPr lang="fr-FR" sz="1600" dirty="0" smtClean="0">
                <a:latin typeface="Wingdings"/>
                <a:ea typeface="Wingdings"/>
                <a:cs typeface="Wingdings"/>
                <a:sym typeface="Wingdings"/>
              </a:rPr>
              <a:t></a:t>
            </a:r>
            <a:r>
              <a:rPr lang="fr-FR" sz="1600" dirty="0">
                <a:sym typeface="Wingdings"/>
              </a:rPr>
              <a:t> </a:t>
            </a:r>
            <a:r>
              <a:rPr lang="fr-FR" sz="1600" dirty="0" smtClean="0"/>
              <a:t>production </a:t>
            </a:r>
            <a:r>
              <a:rPr lang="fr-FR" sz="1600" dirty="0"/>
              <a:t>et </a:t>
            </a:r>
            <a:r>
              <a:rPr lang="fr-FR" sz="1600" dirty="0" smtClean="0">
                <a:latin typeface="Wingdings"/>
                <a:ea typeface="Wingdings"/>
                <a:cs typeface="Wingdings"/>
                <a:sym typeface="Wingdings"/>
              </a:rPr>
              <a:t></a:t>
            </a:r>
            <a:r>
              <a:rPr lang="fr-FR" sz="1600" dirty="0">
                <a:sym typeface="Wingdings"/>
              </a:rPr>
              <a:t> </a:t>
            </a:r>
            <a:r>
              <a:rPr lang="fr-FR" sz="1600" dirty="0" smtClean="0">
                <a:sym typeface="Wingdings"/>
              </a:rPr>
              <a:t>de </a:t>
            </a:r>
            <a:r>
              <a:rPr lang="fr-FR" sz="1600" dirty="0" smtClean="0"/>
              <a:t>l'emploi</a:t>
            </a:r>
            <a:r>
              <a:rPr lang="fr-FR" sz="1600" dirty="0"/>
              <a:t>. </a:t>
            </a:r>
            <a:endParaRPr lang="fr-FR" sz="1600" dirty="0" smtClean="0"/>
          </a:p>
          <a:p>
            <a:pPr algn="just">
              <a:lnSpc>
                <a:spcPct val="120000"/>
              </a:lnSpc>
              <a:spcBef>
                <a:spcPts val="0"/>
              </a:spcBef>
              <a:spcAft>
                <a:spcPts val="600"/>
              </a:spcAft>
            </a:pPr>
            <a:r>
              <a:rPr lang="fr-FR" sz="1600" dirty="0" smtClean="0"/>
              <a:t>Même </a:t>
            </a:r>
            <a:r>
              <a:rPr lang="fr-FR" sz="1600" dirty="0"/>
              <a:t>si les  employeurs sont prêts à embaucher, ils ne le font pas car la demande est insuffisante : Keynes parle de crise des débouchés</a:t>
            </a:r>
            <a:r>
              <a:rPr lang="fr-FR" sz="1600" dirty="0" smtClean="0"/>
              <a:t>.</a:t>
            </a:r>
            <a:endParaRPr lang="fr-FR" sz="1600" dirty="0"/>
          </a:p>
          <a:p>
            <a:pPr algn="just">
              <a:lnSpc>
                <a:spcPct val="120000"/>
              </a:lnSpc>
              <a:spcBef>
                <a:spcPts val="0"/>
              </a:spcBef>
              <a:spcAft>
                <a:spcPts val="600"/>
              </a:spcAft>
            </a:pPr>
            <a:r>
              <a:rPr lang="fr-FR" sz="1600" dirty="0"/>
              <a:t>Si la </a:t>
            </a:r>
            <a:r>
              <a:rPr lang="fr-FR" sz="1600" b="1" dirty="0">
                <a:solidFill>
                  <a:srgbClr val="1F497D"/>
                </a:solidFill>
              </a:rPr>
              <a:t>demande anticipée </a:t>
            </a:r>
            <a:r>
              <a:rPr lang="fr-FR" sz="1600" dirty="0"/>
              <a:t>est trop faible, l’économie peut évoluer en </a:t>
            </a:r>
            <a:r>
              <a:rPr lang="fr-FR" sz="1600" b="1" dirty="0">
                <a:solidFill>
                  <a:srgbClr val="1F497D"/>
                </a:solidFill>
              </a:rPr>
              <a:t>équilibre de sous-emploi</a:t>
            </a:r>
          </a:p>
          <a:p>
            <a:pPr algn="just">
              <a:lnSpc>
                <a:spcPct val="120000"/>
              </a:lnSpc>
              <a:spcBef>
                <a:spcPts val="0"/>
              </a:spcBef>
            </a:pPr>
            <a:r>
              <a:rPr lang="fr-FR" sz="1600" dirty="0"/>
              <a:t>Selon Keynes, les employeurs n'embauchent pas en fonction des fluctuations du salaire réel, comme dans l'analyse classique, mais en fonction de la demande effective. En effet, ils vont produire en fonction des prévisions de vente futures (demande anticipée) et vont embaucher en conséquence.</a:t>
            </a:r>
          </a:p>
          <a:p>
            <a:pPr algn="just">
              <a:lnSpc>
                <a:spcPct val="120000"/>
              </a:lnSpc>
              <a:spcBef>
                <a:spcPts val="0"/>
              </a:spcBef>
            </a:pPr>
            <a:endParaRPr lang="fr-FR" sz="1600" dirty="0"/>
          </a:p>
        </p:txBody>
      </p:sp>
    </p:spTree>
    <p:extLst>
      <p:ext uri="{BB962C8B-B14F-4D97-AF65-F5344CB8AC3E}">
        <p14:creationId xmlns:p14="http://schemas.microsoft.com/office/powerpoint/2010/main" val="63056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1F497D"/>
                </a:solidFill>
              </a:rPr>
              <a:t>Définitions</a:t>
            </a:r>
            <a:endParaRPr lang="fr-FR" b="1" dirty="0">
              <a:solidFill>
                <a:srgbClr val="1F497D"/>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37</a:t>
            </a:fld>
            <a:endParaRPr lang="fr-FR"/>
          </a:p>
        </p:txBody>
      </p:sp>
      <p:sp>
        <p:nvSpPr>
          <p:cNvPr id="5" name="Espace réservé du contenu 4"/>
          <p:cNvSpPr>
            <a:spLocks noGrp="1"/>
          </p:cNvSpPr>
          <p:nvPr>
            <p:ph sz="quarter" idx="1"/>
          </p:nvPr>
        </p:nvSpPr>
        <p:spPr/>
        <p:txBody>
          <a:bodyPr/>
          <a:lstStyle/>
          <a:p>
            <a:pPr algn="just"/>
            <a:r>
              <a:rPr lang="fr-FR" b="1" dirty="0"/>
              <a:t>demande anticipée </a:t>
            </a:r>
            <a:r>
              <a:rPr lang="fr-FR" dirty="0"/>
              <a:t>: demande de biens de production et de consommation prévue par les entrepreneurs qui détermine l’offre des producteurs, c’est-à-dire le niveau de production et donc de l’emploi selon Keynes</a:t>
            </a:r>
          </a:p>
          <a:p>
            <a:pPr marL="0" indent="0">
              <a:buNone/>
            </a:pPr>
            <a:endParaRPr lang="fr-FR" dirty="0"/>
          </a:p>
          <a:p>
            <a:pPr algn="just"/>
            <a:r>
              <a:rPr lang="fr-FR" b="1" dirty="0"/>
              <a:t>équilibre de sous-emploi </a:t>
            </a:r>
            <a:r>
              <a:rPr lang="fr-FR" dirty="0"/>
              <a:t>: situation d’équilibre économique caractérisée par un volume d’emploi trop faible pour que les personnes désirant travailler occupent un emploi (existence de chômage)</a:t>
            </a:r>
          </a:p>
          <a:p>
            <a:endParaRPr lang="fr-FR" dirty="0"/>
          </a:p>
        </p:txBody>
      </p:sp>
    </p:spTree>
    <p:extLst>
      <p:ext uri="{BB962C8B-B14F-4D97-AF65-F5344CB8AC3E}">
        <p14:creationId xmlns:p14="http://schemas.microsoft.com/office/powerpoint/2010/main" val="31065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1F497D"/>
                </a:solidFill>
              </a:rPr>
              <a:t>Remarques</a:t>
            </a:r>
            <a:endParaRPr lang="fr-FR" b="1" dirty="0">
              <a:solidFill>
                <a:srgbClr val="1F497D"/>
              </a:solidFill>
            </a:endParaRPr>
          </a:p>
        </p:txBody>
      </p:sp>
      <p:sp>
        <p:nvSpPr>
          <p:cNvPr id="3" name="Espace réservé du pied de page 2"/>
          <p:cNvSpPr>
            <a:spLocks noGrp="1"/>
          </p:cNvSpPr>
          <p:nvPr>
            <p:ph type="ftr" sz="quarter" idx="11"/>
          </p:nvPr>
        </p:nvSpPr>
        <p:spPr>
          <a:xfrm>
            <a:off x="332637" y="6410848"/>
            <a:ext cx="8341854" cy="239986"/>
          </a:xfrm>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38</a:t>
            </a:fld>
            <a:endParaRPr lang="fr-FR"/>
          </a:p>
        </p:txBody>
      </p:sp>
      <p:sp>
        <p:nvSpPr>
          <p:cNvPr id="5" name="Espace réservé du contenu 4"/>
          <p:cNvSpPr>
            <a:spLocks noGrp="1"/>
          </p:cNvSpPr>
          <p:nvPr>
            <p:ph sz="quarter" idx="1"/>
          </p:nvPr>
        </p:nvSpPr>
        <p:spPr>
          <a:xfrm>
            <a:off x="332232" y="1467696"/>
            <a:ext cx="8503920" cy="4943151"/>
          </a:xfrm>
        </p:spPr>
        <p:txBody>
          <a:bodyPr>
            <a:normAutofit fontScale="85000" lnSpcReduction="10000"/>
          </a:bodyPr>
          <a:lstStyle/>
          <a:p>
            <a:pPr algn="just">
              <a:lnSpc>
                <a:spcPct val="120000"/>
              </a:lnSpc>
            </a:pPr>
            <a:r>
              <a:rPr lang="fr-FR" dirty="0"/>
              <a:t>R</a:t>
            </a:r>
            <a:r>
              <a:rPr lang="fr-FR" dirty="0" smtClean="0"/>
              <a:t>ien </a:t>
            </a:r>
            <a:r>
              <a:rPr lang="fr-FR" dirty="0"/>
              <a:t>ne fait revenir automatiquement le prix du travail (le taux de salaire) vers  un niveau assurant le plein emploi comme dans l'analyse néoclassique. </a:t>
            </a:r>
            <a:endParaRPr lang="fr-FR" dirty="0" smtClean="0"/>
          </a:p>
          <a:p>
            <a:pPr algn="just">
              <a:lnSpc>
                <a:spcPct val="120000"/>
              </a:lnSpc>
            </a:pPr>
            <a:r>
              <a:rPr lang="fr-FR" dirty="0" smtClean="0"/>
              <a:t>Le </a:t>
            </a:r>
            <a:r>
              <a:rPr lang="fr-FR" dirty="0"/>
              <a:t>prétendu marché  du travail ne peut donc pas jouer le triple rôle équilibrant, régulateur et stimulant que joue  tout véritable marché. Il ne peut équilibrer les quantités et les prix.</a:t>
            </a:r>
          </a:p>
          <a:p>
            <a:pPr algn="just">
              <a:lnSpc>
                <a:spcPct val="120000"/>
              </a:lnSpc>
            </a:pPr>
            <a:r>
              <a:rPr lang="fr-FR" dirty="0" smtClean="0"/>
              <a:t>On </a:t>
            </a:r>
            <a:r>
              <a:rPr lang="fr-FR" dirty="0"/>
              <a:t>parle alors de </a:t>
            </a:r>
            <a:r>
              <a:rPr lang="fr-FR" b="1" dirty="0"/>
              <a:t>chômage </a:t>
            </a:r>
            <a:r>
              <a:rPr lang="fr-FR" b="1" dirty="0" err="1"/>
              <a:t>keynesien</a:t>
            </a:r>
            <a:r>
              <a:rPr lang="fr-FR" b="1" dirty="0"/>
              <a:t> </a:t>
            </a:r>
            <a:r>
              <a:rPr lang="fr-FR" dirty="0"/>
              <a:t>: les entreprises ne produisent pas autant qu'elles le voudraient par insuffisance de la demande anticipée, ce qui entraîne un sous-emploi : problème de demande et non pas d'offre</a:t>
            </a:r>
            <a:r>
              <a:rPr lang="fr-FR" dirty="0" smtClean="0"/>
              <a:t>.</a:t>
            </a:r>
            <a:endParaRPr lang="fr-FR" dirty="0"/>
          </a:p>
          <a:p>
            <a:pPr algn="just">
              <a:lnSpc>
                <a:spcPct val="120000"/>
              </a:lnSpc>
            </a:pPr>
            <a:r>
              <a:rPr lang="fr-FR" dirty="0"/>
              <a:t>Dans cette optique, que faut-il faire pour lutter contre le chômage ?</a:t>
            </a:r>
          </a:p>
          <a:p>
            <a:pPr algn="just">
              <a:lnSpc>
                <a:spcPct val="120000"/>
              </a:lnSpc>
            </a:pPr>
            <a:endParaRPr lang="fr-FR" dirty="0"/>
          </a:p>
        </p:txBody>
      </p:sp>
    </p:spTree>
    <p:extLst>
      <p:ext uri="{BB962C8B-B14F-4D97-AF65-F5344CB8AC3E}">
        <p14:creationId xmlns:p14="http://schemas.microsoft.com/office/powerpoint/2010/main" val="3494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dirty="0" smtClean="0">
                <a:solidFill>
                  <a:srgbClr val="1F497D"/>
                </a:solidFill>
              </a:rPr>
              <a:t>b. La </a:t>
            </a:r>
            <a:r>
              <a:rPr lang="fr-FR" sz="2700" b="1" dirty="0">
                <a:solidFill>
                  <a:srgbClr val="1F497D"/>
                </a:solidFill>
              </a:rPr>
              <a:t>fixation du niveau de l’emploi selon </a:t>
            </a:r>
            <a:r>
              <a:rPr lang="fr-FR" sz="2700" b="1" dirty="0" smtClean="0">
                <a:solidFill>
                  <a:srgbClr val="1F497D"/>
                </a:solidFill>
              </a:rPr>
              <a:t/>
            </a:r>
            <a:br>
              <a:rPr lang="fr-FR" sz="2700" b="1" dirty="0" smtClean="0">
                <a:solidFill>
                  <a:srgbClr val="1F497D"/>
                </a:solidFill>
              </a:rPr>
            </a:br>
            <a:r>
              <a:rPr lang="fr-FR" sz="2700" b="1" dirty="0" smtClean="0">
                <a:solidFill>
                  <a:srgbClr val="1F497D"/>
                </a:solidFill>
              </a:rPr>
              <a:t>John </a:t>
            </a:r>
            <a:r>
              <a:rPr lang="fr-FR" sz="2700" b="1" dirty="0">
                <a:solidFill>
                  <a:srgbClr val="1F497D"/>
                </a:solidFill>
              </a:rPr>
              <a:t>Maynard Keynes</a:t>
            </a:r>
            <a:r>
              <a:rPr lang="fr-FR" sz="2700" dirty="0">
                <a:solidFill>
                  <a:srgbClr val="1F497D"/>
                </a:solidFill>
              </a:rPr>
              <a:t> </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8531352"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39</a:t>
            </a:fld>
            <a:endParaRPr lang="fr-FR"/>
          </a:p>
        </p:txBody>
      </p:sp>
      <p:pic>
        <p:nvPicPr>
          <p:cNvPr id="6" name="Espace réservé du contenu 5"/>
          <p:cNvPicPr>
            <a:picLocks noGrp="1"/>
          </p:cNvPicPr>
          <p:nvPr>
            <p:ph sz="quarter" idx="1"/>
          </p:nvPr>
        </p:nvPicPr>
        <p:blipFill>
          <a:blip r:embed="rId2">
            <a:extLst>
              <a:ext uri="{28A0092B-C50C-407E-A947-70E740481C1C}">
                <a14:useLocalDpi xmlns:a14="http://schemas.microsoft.com/office/drawing/2010/main" val="0"/>
              </a:ext>
            </a:extLst>
          </a:blip>
          <a:srcRect l="1368" r="1368"/>
          <a:stretch>
            <a:fillRect/>
          </a:stretch>
        </p:blipFill>
        <p:spPr bwMode="auto">
          <a:prstGeom prst="rect">
            <a:avLst/>
          </a:prstGeom>
          <a:noFill/>
          <a:ln>
            <a:noFill/>
          </a:ln>
        </p:spPr>
      </p:pic>
      <p:sp>
        <p:nvSpPr>
          <p:cNvPr id="7" name="ZoneTexte 6"/>
          <p:cNvSpPr txBox="1"/>
          <p:nvPr/>
        </p:nvSpPr>
        <p:spPr>
          <a:xfrm>
            <a:off x="4584780" y="2130850"/>
            <a:ext cx="1904944" cy="276999"/>
          </a:xfrm>
          <a:prstGeom prst="rect">
            <a:avLst/>
          </a:prstGeom>
          <a:noFill/>
        </p:spPr>
        <p:txBody>
          <a:bodyPr wrap="square" rtlCol="0">
            <a:spAutoFit/>
          </a:bodyPr>
          <a:lstStyle/>
          <a:p>
            <a:r>
              <a:rPr lang="fr-FR" sz="1200" b="1" dirty="0" smtClean="0">
                <a:solidFill>
                  <a:schemeClr val="accent2"/>
                </a:solidFill>
              </a:rPr>
              <a:t>Rentabilité financière</a:t>
            </a:r>
            <a:endParaRPr lang="fr-FR" sz="1600" b="1" dirty="0">
              <a:solidFill>
                <a:schemeClr val="accent2"/>
              </a:solidFill>
            </a:endParaRPr>
          </a:p>
        </p:txBody>
      </p:sp>
      <p:sp>
        <p:nvSpPr>
          <p:cNvPr id="8" name="ZoneTexte 7"/>
          <p:cNvSpPr txBox="1"/>
          <p:nvPr/>
        </p:nvSpPr>
        <p:spPr>
          <a:xfrm>
            <a:off x="1840370" y="3835336"/>
            <a:ext cx="1452923" cy="261610"/>
          </a:xfrm>
          <a:prstGeom prst="rect">
            <a:avLst/>
          </a:prstGeom>
          <a:noFill/>
        </p:spPr>
        <p:txBody>
          <a:bodyPr wrap="square" rtlCol="0">
            <a:spAutoFit/>
          </a:bodyPr>
          <a:lstStyle/>
          <a:p>
            <a:r>
              <a:rPr lang="fr-FR" sz="1100" b="1" dirty="0" smtClean="0">
                <a:solidFill>
                  <a:srgbClr val="C0504D"/>
                </a:solidFill>
              </a:rPr>
              <a:t>Consommation</a:t>
            </a:r>
            <a:endParaRPr lang="fr-FR" b="1" dirty="0">
              <a:solidFill>
                <a:srgbClr val="C0504D"/>
              </a:solidFill>
            </a:endParaRPr>
          </a:p>
        </p:txBody>
      </p:sp>
      <p:sp>
        <p:nvSpPr>
          <p:cNvPr id="9" name="ZoneTexte 8"/>
          <p:cNvSpPr txBox="1"/>
          <p:nvPr/>
        </p:nvSpPr>
        <p:spPr>
          <a:xfrm>
            <a:off x="4584780" y="3854153"/>
            <a:ext cx="1582072" cy="276999"/>
          </a:xfrm>
          <a:prstGeom prst="rect">
            <a:avLst/>
          </a:prstGeom>
          <a:noFill/>
        </p:spPr>
        <p:txBody>
          <a:bodyPr wrap="square" rtlCol="0">
            <a:spAutoFit/>
          </a:bodyPr>
          <a:lstStyle/>
          <a:p>
            <a:r>
              <a:rPr lang="fr-FR" sz="1200" b="1" dirty="0">
                <a:solidFill>
                  <a:srgbClr val="C0504D"/>
                </a:solidFill>
              </a:rPr>
              <a:t>l</a:t>
            </a:r>
            <a:r>
              <a:rPr lang="fr-FR" sz="1200" b="1" dirty="0" smtClean="0">
                <a:solidFill>
                  <a:srgbClr val="C0504D"/>
                </a:solidFill>
              </a:rPr>
              <a:t>’investissement</a:t>
            </a:r>
            <a:endParaRPr lang="fr-FR" sz="1200" b="1" dirty="0">
              <a:solidFill>
                <a:srgbClr val="C0504D"/>
              </a:solidFill>
            </a:endParaRPr>
          </a:p>
        </p:txBody>
      </p:sp>
      <p:sp>
        <p:nvSpPr>
          <p:cNvPr id="10" name="ZoneTexte 9"/>
          <p:cNvSpPr txBox="1"/>
          <p:nvPr/>
        </p:nvSpPr>
        <p:spPr>
          <a:xfrm>
            <a:off x="2367726" y="5047315"/>
            <a:ext cx="1993961" cy="276999"/>
          </a:xfrm>
          <a:prstGeom prst="rect">
            <a:avLst/>
          </a:prstGeom>
          <a:noFill/>
        </p:spPr>
        <p:txBody>
          <a:bodyPr wrap="square" rtlCol="0">
            <a:spAutoFit/>
          </a:bodyPr>
          <a:lstStyle/>
          <a:p>
            <a:r>
              <a:rPr lang="fr-FR" sz="1200" b="1" dirty="0" smtClean="0">
                <a:solidFill>
                  <a:srgbClr val="C0504D"/>
                </a:solidFill>
              </a:rPr>
              <a:t>Demande anticipée</a:t>
            </a:r>
            <a:endParaRPr lang="fr-FR" b="1" dirty="0">
              <a:solidFill>
                <a:srgbClr val="C0504D"/>
              </a:solidFill>
            </a:endParaRPr>
          </a:p>
        </p:txBody>
      </p:sp>
      <p:sp>
        <p:nvSpPr>
          <p:cNvPr id="11" name="ZoneTexte 10"/>
          <p:cNvSpPr txBox="1"/>
          <p:nvPr/>
        </p:nvSpPr>
        <p:spPr>
          <a:xfrm>
            <a:off x="4907653" y="5187219"/>
            <a:ext cx="1452923" cy="338554"/>
          </a:xfrm>
          <a:prstGeom prst="rect">
            <a:avLst/>
          </a:prstGeom>
          <a:noFill/>
        </p:spPr>
        <p:txBody>
          <a:bodyPr wrap="square" rtlCol="0">
            <a:spAutoFit/>
          </a:bodyPr>
          <a:lstStyle/>
          <a:p>
            <a:r>
              <a:rPr lang="fr-FR" sz="1600" b="1" dirty="0" smtClean="0">
                <a:solidFill>
                  <a:srgbClr val="C0504D"/>
                </a:solidFill>
              </a:rPr>
              <a:t>Production</a:t>
            </a:r>
            <a:endParaRPr lang="fr-FR" sz="1600" b="1" dirty="0">
              <a:solidFill>
                <a:srgbClr val="C0504D"/>
              </a:solidFill>
            </a:endParaRPr>
          </a:p>
        </p:txBody>
      </p:sp>
      <p:sp>
        <p:nvSpPr>
          <p:cNvPr id="12" name="ZoneTexte 11"/>
          <p:cNvSpPr txBox="1"/>
          <p:nvPr/>
        </p:nvSpPr>
        <p:spPr>
          <a:xfrm>
            <a:off x="7027844" y="5239315"/>
            <a:ext cx="1237676" cy="369332"/>
          </a:xfrm>
          <a:prstGeom prst="rect">
            <a:avLst/>
          </a:prstGeom>
          <a:noFill/>
        </p:spPr>
        <p:txBody>
          <a:bodyPr wrap="square" rtlCol="0">
            <a:spAutoFit/>
          </a:bodyPr>
          <a:lstStyle/>
          <a:p>
            <a:r>
              <a:rPr lang="fr-FR" b="1" dirty="0">
                <a:solidFill>
                  <a:srgbClr val="C0504D"/>
                </a:solidFill>
              </a:rPr>
              <a:t>l</a:t>
            </a:r>
            <a:r>
              <a:rPr lang="fr-FR" b="1" dirty="0" smtClean="0">
                <a:solidFill>
                  <a:srgbClr val="C0504D"/>
                </a:solidFill>
              </a:rPr>
              <a:t>’emploi</a:t>
            </a:r>
            <a:endParaRPr lang="fr-FR" b="1" dirty="0">
              <a:solidFill>
                <a:srgbClr val="C0504D"/>
              </a:solidFill>
            </a:endParaRPr>
          </a:p>
        </p:txBody>
      </p:sp>
      <p:sp>
        <p:nvSpPr>
          <p:cNvPr id="13" name="Rectangle 12"/>
          <p:cNvSpPr/>
          <p:nvPr/>
        </p:nvSpPr>
        <p:spPr>
          <a:xfrm>
            <a:off x="1840370" y="3888359"/>
            <a:ext cx="1313012" cy="40562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4584780" y="2023231"/>
            <a:ext cx="1904944" cy="3846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4660117" y="3888359"/>
            <a:ext cx="1582072" cy="405626"/>
          </a:xfrm>
          <a:prstGeom prst="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2238578" y="5047315"/>
            <a:ext cx="1743508" cy="276999"/>
          </a:xfrm>
          <a:prstGeom prst="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4907652" y="5187219"/>
            <a:ext cx="1452923" cy="516571"/>
          </a:xfrm>
          <a:prstGeom prst="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7027844" y="5187219"/>
            <a:ext cx="1151576" cy="516571"/>
          </a:xfrm>
          <a:prstGeom prst="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06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7"/>
                                        </p:tgtEl>
                                        <p:attrNameLst>
                                          <p:attrName>ppt_x</p:attrName>
                                        </p:attrNameLst>
                                      </p:cBhvr>
                                      <p:tavLst>
                                        <p:tav tm="0">
                                          <p:val>
                                            <p:strVal val="ppt_x"/>
                                          </p:val>
                                        </p:tav>
                                        <p:tav tm="100000">
                                          <p:val>
                                            <p:strVal val="ppt_x"/>
                                          </p:val>
                                        </p:tav>
                                      </p:tavLst>
                                    </p:anim>
                                    <p:anim calcmode="lin" valueType="num">
                                      <p:cBhvr additive="base">
                                        <p:cTn id="31" dur="500"/>
                                        <p:tgtEl>
                                          <p:spTgt spid="17"/>
                                        </p:tgtEl>
                                        <p:attrNameLst>
                                          <p:attrName>ppt_y</p:attrName>
                                        </p:attrNameLst>
                                      </p:cBhvr>
                                      <p:tavLst>
                                        <p:tav tm="0">
                                          <p:val>
                                            <p:strVal val="ppt_y"/>
                                          </p:val>
                                        </p:tav>
                                        <p:tav tm="100000">
                                          <p:val>
                                            <p:strVal val="1+ppt_h/2"/>
                                          </p:val>
                                        </p:tav>
                                      </p:tavLst>
                                    </p:anim>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8"/>
                                        </p:tgtEl>
                                        <p:attrNameLst>
                                          <p:attrName>ppt_x</p:attrName>
                                        </p:attrNameLst>
                                      </p:cBhvr>
                                      <p:tavLst>
                                        <p:tav tm="0">
                                          <p:val>
                                            <p:strVal val="ppt_x"/>
                                          </p:val>
                                        </p:tav>
                                        <p:tav tm="100000">
                                          <p:val>
                                            <p:strVal val="ppt_x"/>
                                          </p:val>
                                        </p:tav>
                                      </p:tavLst>
                                    </p:anim>
                                    <p:anim calcmode="lin" valueType="num">
                                      <p:cBhvr additive="base">
                                        <p:cTn id="37" dur="500"/>
                                        <p:tgtEl>
                                          <p:spTgt spid="18"/>
                                        </p:tgtEl>
                                        <p:attrNameLst>
                                          <p:attrName>ppt_y</p:attrName>
                                        </p:attrNameLst>
                                      </p:cBhvr>
                                      <p:tavLst>
                                        <p:tav tm="0">
                                          <p:val>
                                            <p:strVal val="ppt_y"/>
                                          </p:val>
                                        </p:tav>
                                        <p:tav tm="100000">
                                          <p:val>
                                            <p:strVal val="1+ppt_h/2"/>
                                          </p:val>
                                        </p:tav>
                                      </p:tavLst>
                                    </p:anim>
                                    <p:set>
                                      <p:cBhvr>
                                        <p:cTn id="3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Définitions</a:t>
            </a:r>
            <a:endParaRPr lang="fr-FR" dirty="0">
              <a:solidFill>
                <a:schemeClr val="tx2"/>
              </a:solidFill>
            </a:endParaRPr>
          </a:p>
        </p:txBody>
      </p:sp>
      <p:sp>
        <p:nvSpPr>
          <p:cNvPr id="3" name="Espace réservé du pied de page 2"/>
          <p:cNvSpPr>
            <a:spLocks noGrp="1"/>
          </p:cNvSpPr>
          <p:nvPr>
            <p:ph type="ftr" sz="quarter" idx="11"/>
          </p:nvPr>
        </p:nvSpPr>
        <p:spPr>
          <a:xfrm>
            <a:off x="304800" y="6410848"/>
            <a:ext cx="8531352" cy="447152"/>
          </a:xfrm>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a:t>
            </a:fld>
            <a:endParaRPr lang="fr-FR"/>
          </a:p>
        </p:txBody>
      </p:sp>
      <p:sp>
        <p:nvSpPr>
          <p:cNvPr id="5" name="Espace réservé du contenu 4"/>
          <p:cNvSpPr>
            <a:spLocks noGrp="1"/>
          </p:cNvSpPr>
          <p:nvPr>
            <p:ph sz="quarter" idx="1"/>
          </p:nvPr>
        </p:nvSpPr>
        <p:spPr/>
        <p:txBody>
          <a:bodyPr/>
          <a:lstStyle/>
          <a:p>
            <a:pPr algn="just"/>
            <a:r>
              <a:rPr lang="fr-FR" b="1" dirty="0">
                <a:solidFill>
                  <a:srgbClr val="C0504D"/>
                </a:solidFill>
              </a:rPr>
              <a:t>Les politiques de l'emploi</a:t>
            </a:r>
            <a:r>
              <a:rPr lang="fr-FR" dirty="0">
                <a:solidFill>
                  <a:srgbClr val="C0504D"/>
                </a:solidFill>
              </a:rPr>
              <a:t> désignent les politiques publiques dont l'objectif est d'améliorer la situation du marché du travail en favorisant la création de nouveaux emplois ou la sauvegarde des emplois existants</a:t>
            </a:r>
            <a:r>
              <a:rPr lang="fr-FR" dirty="0" smtClean="0">
                <a:solidFill>
                  <a:srgbClr val="C0504D"/>
                </a:solidFill>
              </a:rPr>
              <a:t>.</a:t>
            </a:r>
          </a:p>
          <a:p>
            <a:pPr marL="0" indent="0" algn="just">
              <a:buNone/>
            </a:pPr>
            <a:endParaRPr lang="fr-FR" dirty="0"/>
          </a:p>
          <a:p>
            <a:r>
              <a:rPr lang="fr-FR" b="1" dirty="0"/>
              <a:t>Remarque</a:t>
            </a:r>
            <a:r>
              <a:rPr lang="fr-FR" dirty="0"/>
              <a:t> : l'effet des politiques économiques sur l'emploi ne se limite pas aux strictes politiques de l'emploi.</a:t>
            </a:r>
          </a:p>
          <a:p>
            <a:endParaRPr lang="fr-FR" dirty="0"/>
          </a:p>
        </p:txBody>
      </p:sp>
    </p:spTree>
    <p:extLst>
      <p:ext uri="{BB962C8B-B14F-4D97-AF65-F5344CB8AC3E}">
        <p14:creationId xmlns:p14="http://schemas.microsoft.com/office/powerpoint/2010/main" val="193933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21588"/>
          </a:xfrm>
        </p:spPr>
        <p:txBody>
          <a:bodyPr>
            <a:normAutofit fontScale="90000"/>
          </a:bodyPr>
          <a:lstStyle/>
          <a:p>
            <a:pPr lvl="0"/>
            <a:r>
              <a:rPr lang="fr-FR" sz="2700" dirty="0" smtClean="0">
                <a:solidFill>
                  <a:schemeClr val="tx2"/>
                </a:solidFill>
              </a:rPr>
              <a:t>Q23 : </a:t>
            </a:r>
            <a:r>
              <a:rPr lang="fr-FR" sz="2700" b="1" dirty="0">
                <a:solidFill>
                  <a:schemeClr val="tx2"/>
                </a:solidFill>
              </a:rPr>
              <a:t>Les effets contrastés du SMIC sur le chômage</a:t>
            </a:r>
            <a:r>
              <a:rPr lang="fr-FR" sz="2700" b="1" dirty="0" smtClean="0">
                <a:solidFill>
                  <a:schemeClr val="tx2"/>
                </a:solidFill>
              </a:rPr>
              <a:t>.</a:t>
            </a:r>
            <a:endParaRPr lang="fr-FR" dirty="0">
              <a:solidFill>
                <a:schemeClr val="tx2"/>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40</a:t>
            </a:fld>
            <a:endParaRPr lang="fr-FR"/>
          </a:p>
        </p:txBody>
      </p:sp>
      <p:sp>
        <p:nvSpPr>
          <p:cNvPr id="5" name="Espace réservé du contenu 4"/>
          <p:cNvSpPr>
            <a:spLocks noGrp="1"/>
          </p:cNvSpPr>
          <p:nvPr>
            <p:ph sz="quarter" idx="1"/>
          </p:nvPr>
        </p:nvSpPr>
        <p:spPr/>
        <p:txBody>
          <a:bodyPr/>
          <a:lstStyle/>
          <a:p>
            <a:pPr algn="just"/>
            <a:r>
              <a:rPr lang="fr-FR" i="1" dirty="0"/>
              <a:t>Soit le cas d'un chef d’entreprise qui emploie 100 salariés, chacun d'eux étant rémunéré </a:t>
            </a:r>
            <a:r>
              <a:rPr lang="fr-FR" i="1" dirty="0" smtClean="0"/>
              <a:t>au SMIC </a:t>
            </a:r>
            <a:r>
              <a:rPr lang="fr-FR" i="1" dirty="0"/>
              <a:t>soit 1200 euros par mois. Le gouvernement décide d’augmenter le SMIC de 5%.</a:t>
            </a:r>
          </a:p>
          <a:p>
            <a:pPr lvl="0" algn="just"/>
            <a:r>
              <a:rPr lang="fr-FR" i="1" dirty="0"/>
              <a:t>Calculer la nouvelle masse salariale de l'entreprise (soit la somme des salaires que le chef d'entreprise doit payer) </a:t>
            </a:r>
            <a:r>
              <a:rPr lang="fr-FR" i="1" dirty="0" smtClean="0"/>
              <a:t>?</a:t>
            </a:r>
          </a:p>
          <a:p>
            <a:pPr lvl="0" algn="just"/>
            <a:r>
              <a:rPr lang="fr-FR" dirty="0" smtClean="0"/>
              <a:t>Masse salariale : </a:t>
            </a:r>
          </a:p>
          <a:p>
            <a:pPr lvl="1" algn="just"/>
            <a:r>
              <a:rPr lang="fr-FR" sz="2400" dirty="0"/>
              <a:t>E</a:t>
            </a:r>
            <a:r>
              <a:rPr lang="fr-FR" sz="2400" dirty="0" smtClean="0"/>
              <a:t>n t1 : 1200 x 100 = 120.000 €</a:t>
            </a:r>
          </a:p>
          <a:p>
            <a:pPr lvl="1" algn="just"/>
            <a:r>
              <a:rPr lang="fr-FR" sz="2400" dirty="0" smtClean="0"/>
              <a:t>En t2 : 120.000 x 1,05 = 126.000 €</a:t>
            </a:r>
            <a:endParaRPr lang="fr-FR" sz="2400" dirty="0"/>
          </a:p>
          <a:p>
            <a:endParaRPr lang="fr-FR" dirty="0"/>
          </a:p>
        </p:txBody>
      </p:sp>
    </p:spTree>
    <p:extLst>
      <p:ext uri="{BB962C8B-B14F-4D97-AF65-F5344CB8AC3E}">
        <p14:creationId xmlns:p14="http://schemas.microsoft.com/office/powerpoint/2010/main" val="296956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L’impact différencié du SMIC….</a:t>
            </a:r>
            <a:endParaRPr lang="fr-FR" dirty="0"/>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41</a:t>
            </a:fld>
            <a:endParaRPr lang="fr-FR"/>
          </a:p>
        </p:txBody>
      </p:sp>
      <p:sp>
        <p:nvSpPr>
          <p:cNvPr id="5" name="Espace réservé du contenu 4"/>
          <p:cNvSpPr>
            <a:spLocks noGrp="1"/>
          </p:cNvSpPr>
          <p:nvPr>
            <p:ph sz="quarter" idx="1"/>
          </p:nvPr>
        </p:nvSpPr>
        <p:spPr/>
        <p:txBody>
          <a:bodyPr>
            <a:normAutofit fontScale="92500"/>
          </a:bodyPr>
          <a:lstStyle/>
          <a:p>
            <a:pPr>
              <a:spcAft>
                <a:spcPts val="1200"/>
              </a:spcAft>
            </a:pPr>
            <a:r>
              <a:rPr lang="fr-FR" b="1" dirty="0">
                <a:solidFill>
                  <a:srgbClr val="1F497D"/>
                </a:solidFill>
              </a:rPr>
              <a:t>Le SMIC représente un coût pour l'entreprise.</a:t>
            </a:r>
            <a:r>
              <a:rPr lang="fr-FR" b="1" dirty="0"/>
              <a:t>..</a:t>
            </a:r>
            <a:endParaRPr lang="fr-FR" dirty="0"/>
          </a:p>
          <a:p>
            <a:pPr marL="274320" lvl="1" indent="0">
              <a:lnSpc>
                <a:spcPct val="140000"/>
              </a:lnSpc>
              <a:buNone/>
            </a:pPr>
            <a:r>
              <a:rPr lang="fr-FR" b="1" dirty="0" smtClean="0"/>
              <a:t>Hausse </a:t>
            </a:r>
            <a:r>
              <a:rPr lang="fr-FR" dirty="0" smtClean="0"/>
              <a:t>du </a:t>
            </a:r>
            <a:r>
              <a:rPr lang="fr-FR" dirty="0"/>
              <a:t>SMIC </a:t>
            </a:r>
            <a:r>
              <a:rPr lang="fr-FR" dirty="0" smtClean="0">
                <a:latin typeface="Wingdings"/>
                <a:ea typeface="Wingdings"/>
                <a:cs typeface="Wingdings"/>
                <a:sym typeface="Wingdings"/>
              </a:rPr>
              <a:t></a:t>
            </a:r>
            <a:r>
              <a:rPr lang="fr-FR" b="1" dirty="0" smtClean="0"/>
              <a:t>Hausse</a:t>
            </a:r>
            <a:r>
              <a:rPr lang="fr-FR" dirty="0" smtClean="0"/>
              <a:t>  </a:t>
            </a:r>
            <a:r>
              <a:rPr lang="fr-FR" dirty="0"/>
              <a:t>des coûts de production </a:t>
            </a:r>
            <a:r>
              <a:rPr lang="fr-FR" dirty="0" smtClean="0"/>
              <a:t> </a:t>
            </a:r>
            <a:r>
              <a:rPr lang="fr-FR" dirty="0" smtClean="0">
                <a:latin typeface="Wingdings"/>
                <a:ea typeface="Wingdings"/>
                <a:cs typeface="Wingdings"/>
                <a:sym typeface="Wingdings"/>
              </a:rPr>
              <a:t></a:t>
            </a:r>
            <a:r>
              <a:rPr lang="fr-FR" b="1" dirty="0">
                <a:sym typeface="Wingdings"/>
              </a:rPr>
              <a:t> </a:t>
            </a:r>
            <a:r>
              <a:rPr lang="fr-FR" b="1" dirty="0" smtClean="0"/>
              <a:t>hausse</a:t>
            </a:r>
            <a:r>
              <a:rPr lang="fr-FR" dirty="0"/>
              <a:t> </a:t>
            </a:r>
            <a:r>
              <a:rPr lang="fr-FR" dirty="0" smtClean="0"/>
              <a:t>des </a:t>
            </a:r>
            <a:r>
              <a:rPr lang="fr-FR" dirty="0"/>
              <a:t>prix de vente </a:t>
            </a:r>
            <a:r>
              <a:rPr lang="fr-FR" dirty="0" smtClean="0">
                <a:latin typeface="Wingdings"/>
                <a:ea typeface="Wingdings"/>
                <a:cs typeface="Wingdings"/>
                <a:sym typeface="Wingdings"/>
              </a:rPr>
              <a:t></a:t>
            </a:r>
            <a:r>
              <a:rPr lang="fr-FR" b="1" dirty="0">
                <a:sym typeface="Wingdings"/>
              </a:rPr>
              <a:t> </a:t>
            </a:r>
            <a:r>
              <a:rPr lang="fr-FR" b="1" dirty="0" smtClean="0"/>
              <a:t>baisse</a:t>
            </a:r>
            <a:r>
              <a:rPr lang="fr-FR" dirty="0"/>
              <a:t> </a:t>
            </a:r>
            <a:r>
              <a:rPr lang="fr-FR" dirty="0" smtClean="0"/>
              <a:t>des </a:t>
            </a:r>
            <a:r>
              <a:rPr lang="fr-FR" dirty="0"/>
              <a:t>exportations </a:t>
            </a:r>
            <a:r>
              <a:rPr lang="fr-FR" dirty="0" smtClean="0">
                <a:latin typeface="Wingdings"/>
                <a:ea typeface="Wingdings"/>
                <a:cs typeface="Wingdings"/>
                <a:sym typeface="Wingdings"/>
              </a:rPr>
              <a:t> </a:t>
            </a:r>
            <a:r>
              <a:rPr lang="fr-FR" b="1" dirty="0" smtClean="0"/>
              <a:t>baisse</a:t>
            </a:r>
            <a:r>
              <a:rPr lang="fr-FR" dirty="0" smtClean="0"/>
              <a:t>  </a:t>
            </a:r>
            <a:r>
              <a:rPr lang="fr-FR" dirty="0"/>
              <a:t>de la production </a:t>
            </a:r>
            <a:r>
              <a:rPr lang="fr-FR" dirty="0" smtClean="0">
                <a:latin typeface="Wingdings"/>
                <a:ea typeface="Wingdings"/>
                <a:cs typeface="Wingdings"/>
                <a:sym typeface="Wingdings"/>
              </a:rPr>
              <a:t></a:t>
            </a:r>
            <a:r>
              <a:rPr lang="fr-FR" dirty="0">
                <a:sym typeface="Wingdings"/>
              </a:rPr>
              <a:t> </a:t>
            </a:r>
            <a:r>
              <a:rPr lang="fr-FR" b="1" dirty="0" smtClean="0"/>
              <a:t>baisse</a:t>
            </a:r>
            <a:r>
              <a:rPr lang="fr-FR" dirty="0" smtClean="0"/>
              <a:t> de l'emploi</a:t>
            </a:r>
            <a:r>
              <a:rPr lang="fr-FR" dirty="0"/>
              <a:t> </a:t>
            </a:r>
            <a:r>
              <a:rPr lang="fr-FR" dirty="0" smtClean="0">
                <a:latin typeface="Wingdings"/>
                <a:ea typeface="Wingdings"/>
                <a:cs typeface="Wingdings"/>
                <a:sym typeface="Wingdings"/>
              </a:rPr>
              <a:t></a:t>
            </a:r>
            <a:r>
              <a:rPr lang="fr-FR" b="1" dirty="0">
                <a:sym typeface="Wingdings"/>
              </a:rPr>
              <a:t> </a:t>
            </a:r>
            <a:r>
              <a:rPr lang="fr-FR" b="1" dirty="0" smtClean="0"/>
              <a:t>hausse</a:t>
            </a:r>
            <a:r>
              <a:rPr lang="fr-FR" dirty="0" smtClean="0"/>
              <a:t>. du </a:t>
            </a:r>
            <a:r>
              <a:rPr lang="fr-FR" dirty="0"/>
              <a:t>chômage</a:t>
            </a:r>
          </a:p>
          <a:p>
            <a:pPr marL="0" indent="0">
              <a:buNone/>
            </a:pPr>
            <a:endParaRPr lang="fr-FR" dirty="0"/>
          </a:p>
          <a:p>
            <a:pPr>
              <a:spcAft>
                <a:spcPts val="1200"/>
              </a:spcAft>
            </a:pPr>
            <a:r>
              <a:rPr lang="fr-FR" sz="2600" b="1" dirty="0">
                <a:solidFill>
                  <a:srgbClr val="1F497D"/>
                </a:solidFill>
              </a:rPr>
              <a:t>Mais il est également un revenu pour les salariés :</a:t>
            </a:r>
            <a:endParaRPr lang="fr-FR" sz="2600" dirty="0">
              <a:solidFill>
                <a:srgbClr val="1F497D"/>
              </a:solidFill>
            </a:endParaRPr>
          </a:p>
          <a:p>
            <a:pPr marL="274320" lvl="1" indent="0" algn="just">
              <a:lnSpc>
                <a:spcPct val="120000"/>
              </a:lnSpc>
              <a:buNone/>
            </a:pPr>
            <a:r>
              <a:rPr lang="fr-FR" b="1" dirty="0" smtClean="0"/>
              <a:t>Hausse</a:t>
            </a:r>
            <a:r>
              <a:rPr lang="fr-FR" dirty="0" smtClean="0"/>
              <a:t> </a:t>
            </a:r>
            <a:r>
              <a:rPr lang="fr-FR" dirty="0"/>
              <a:t>du SMIC </a:t>
            </a:r>
            <a:r>
              <a:rPr lang="fr-FR" dirty="0" smtClean="0">
                <a:latin typeface="Wingdings"/>
                <a:ea typeface="Wingdings"/>
                <a:cs typeface="Wingdings"/>
                <a:sym typeface="Wingdings"/>
              </a:rPr>
              <a:t></a:t>
            </a:r>
            <a:r>
              <a:rPr lang="fr-FR" b="1" dirty="0">
                <a:sym typeface="Wingdings"/>
              </a:rPr>
              <a:t>h</a:t>
            </a:r>
            <a:r>
              <a:rPr lang="fr-FR" b="1" dirty="0" smtClean="0"/>
              <a:t>ausse</a:t>
            </a:r>
            <a:r>
              <a:rPr lang="fr-FR" dirty="0" smtClean="0"/>
              <a:t>. de </a:t>
            </a:r>
            <a:r>
              <a:rPr lang="fr-FR" dirty="0"/>
              <a:t>la consommation </a:t>
            </a:r>
            <a:r>
              <a:rPr lang="fr-FR" dirty="0" smtClean="0">
                <a:latin typeface="Wingdings"/>
                <a:ea typeface="Wingdings"/>
                <a:cs typeface="Wingdings"/>
                <a:sym typeface="Wingdings"/>
              </a:rPr>
              <a:t></a:t>
            </a:r>
            <a:r>
              <a:rPr lang="fr-FR" b="1" dirty="0" smtClean="0"/>
              <a:t>hausse</a:t>
            </a:r>
            <a:r>
              <a:rPr lang="fr-FR" dirty="0" smtClean="0"/>
              <a:t> de </a:t>
            </a:r>
            <a:r>
              <a:rPr lang="fr-FR" dirty="0"/>
              <a:t>la demande anticipée par les entrepreneurs  </a:t>
            </a:r>
            <a:r>
              <a:rPr lang="fr-FR" dirty="0" smtClean="0">
                <a:latin typeface="Wingdings"/>
                <a:ea typeface="Wingdings"/>
                <a:cs typeface="Wingdings"/>
                <a:sym typeface="Wingdings"/>
              </a:rPr>
              <a:t></a:t>
            </a:r>
            <a:r>
              <a:rPr lang="fr-FR" dirty="0" smtClean="0"/>
              <a:t> </a:t>
            </a:r>
            <a:r>
              <a:rPr lang="fr-FR" b="1" dirty="0" smtClean="0"/>
              <a:t>hausse</a:t>
            </a:r>
            <a:r>
              <a:rPr lang="fr-FR" dirty="0" smtClean="0"/>
              <a:t>  </a:t>
            </a:r>
            <a:r>
              <a:rPr lang="fr-FR" dirty="0"/>
              <a:t>de la production </a:t>
            </a:r>
            <a:r>
              <a:rPr lang="fr-FR" dirty="0" smtClean="0">
                <a:latin typeface="Wingdings"/>
                <a:ea typeface="Wingdings"/>
                <a:cs typeface="Wingdings"/>
                <a:sym typeface="Wingdings"/>
              </a:rPr>
              <a:t></a:t>
            </a:r>
            <a:r>
              <a:rPr lang="fr-FR" dirty="0">
                <a:sym typeface="Wingdings"/>
              </a:rPr>
              <a:t> </a:t>
            </a:r>
            <a:r>
              <a:rPr lang="fr-FR" b="1" dirty="0" smtClean="0"/>
              <a:t>hausse</a:t>
            </a:r>
            <a:r>
              <a:rPr lang="fr-FR" dirty="0" smtClean="0"/>
              <a:t> </a:t>
            </a:r>
            <a:r>
              <a:rPr lang="fr-FR" dirty="0"/>
              <a:t>de </a:t>
            </a:r>
            <a:r>
              <a:rPr lang="fr-FR" dirty="0" smtClean="0"/>
              <a:t>l'emploi </a:t>
            </a:r>
            <a:r>
              <a:rPr lang="fr-FR" dirty="0" smtClean="0">
                <a:latin typeface="Wingdings"/>
                <a:ea typeface="Wingdings"/>
                <a:cs typeface="Wingdings"/>
                <a:sym typeface="Wingdings"/>
              </a:rPr>
              <a:t></a:t>
            </a:r>
            <a:r>
              <a:rPr lang="fr-FR" dirty="0" smtClean="0"/>
              <a:t> </a:t>
            </a:r>
            <a:r>
              <a:rPr lang="fr-FR" b="1" dirty="0"/>
              <a:t>baisse </a:t>
            </a:r>
            <a:r>
              <a:rPr lang="fr-FR" dirty="0"/>
              <a:t>du chômage.</a:t>
            </a:r>
          </a:p>
          <a:p>
            <a:pPr marL="0" indent="0">
              <a:buNone/>
            </a:pPr>
            <a:endParaRPr lang="fr-FR" dirty="0"/>
          </a:p>
        </p:txBody>
      </p:sp>
      <p:sp>
        <p:nvSpPr>
          <p:cNvPr id="6" name="Rectangle 5"/>
          <p:cNvSpPr/>
          <p:nvPr/>
        </p:nvSpPr>
        <p:spPr>
          <a:xfrm>
            <a:off x="581169" y="2238468"/>
            <a:ext cx="1087002" cy="32285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2991946" y="2238468"/>
            <a:ext cx="1033190" cy="32285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7146230" y="2238468"/>
            <a:ext cx="1022428" cy="32285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2453826" y="2690467"/>
            <a:ext cx="914804" cy="30133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5704069" y="2690467"/>
            <a:ext cx="1000903" cy="30133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925566" y="3099418"/>
            <a:ext cx="925566" cy="32285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3487016" y="3099418"/>
            <a:ext cx="968616" cy="32285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581169" y="4595317"/>
            <a:ext cx="1087002" cy="29057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3185669" y="4595317"/>
            <a:ext cx="1011665" cy="29057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7146230" y="4595317"/>
            <a:ext cx="904042" cy="290571"/>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5704069" y="4971983"/>
            <a:ext cx="1087002" cy="30133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925566" y="5273315"/>
            <a:ext cx="1022428" cy="35514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3580960" y="5359410"/>
            <a:ext cx="874672" cy="26904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526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4"/>
                                        </p:tgtEl>
                                        <p:attrNameLst>
                                          <p:attrName>ppt_x</p:attrName>
                                        </p:attrNameLst>
                                      </p:cBhvr>
                                      <p:tavLst>
                                        <p:tav tm="0">
                                          <p:val>
                                            <p:strVal val="ppt_x"/>
                                          </p:val>
                                        </p:tav>
                                        <p:tav tm="100000">
                                          <p:val>
                                            <p:strVal val="ppt_x"/>
                                          </p:val>
                                        </p:tav>
                                      </p:tavLst>
                                    </p:anim>
                                    <p:anim calcmode="lin" valueType="num">
                                      <p:cBhvr additive="base">
                                        <p:cTn id="55" dur="500"/>
                                        <p:tgtEl>
                                          <p:spTgt spid="14"/>
                                        </p:tgtEl>
                                        <p:attrNameLst>
                                          <p:attrName>ppt_y</p:attrName>
                                        </p:attrNameLst>
                                      </p:cBhvr>
                                      <p:tavLst>
                                        <p:tav tm="0">
                                          <p:val>
                                            <p:strVal val="ppt_y"/>
                                          </p:val>
                                        </p:tav>
                                        <p:tav tm="100000">
                                          <p:val>
                                            <p:strVal val="1+ppt_h/2"/>
                                          </p:val>
                                        </p:tav>
                                      </p:tavLst>
                                    </p:anim>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16"/>
                                        </p:tgtEl>
                                        <p:attrNameLst>
                                          <p:attrName>ppt_x</p:attrName>
                                        </p:attrNameLst>
                                      </p:cBhvr>
                                      <p:tavLst>
                                        <p:tav tm="0">
                                          <p:val>
                                            <p:strVal val="ppt_x"/>
                                          </p:val>
                                        </p:tav>
                                        <p:tav tm="100000">
                                          <p:val>
                                            <p:strVal val="ppt_x"/>
                                          </p:val>
                                        </p:tav>
                                      </p:tavLst>
                                    </p:anim>
                                    <p:anim calcmode="lin" valueType="num">
                                      <p:cBhvr additive="base">
                                        <p:cTn id="67" dur="500"/>
                                        <p:tgtEl>
                                          <p:spTgt spid="16"/>
                                        </p:tgtEl>
                                        <p:attrNameLst>
                                          <p:attrName>ppt_y</p:attrName>
                                        </p:attrNameLst>
                                      </p:cBhvr>
                                      <p:tavLst>
                                        <p:tav tm="0">
                                          <p:val>
                                            <p:strVal val="ppt_y"/>
                                          </p:val>
                                        </p:tav>
                                        <p:tav tm="100000">
                                          <p:val>
                                            <p:strVal val="1+ppt_h/2"/>
                                          </p:val>
                                        </p:tav>
                                      </p:tavLst>
                                    </p:anim>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18"/>
                                        </p:tgtEl>
                                        <p:attrNameLst>
                                          <p:attrName>ppt_x</p:attrName>
                                        </p:attrNameLst>
                                      </p:cBhvr>
                                      <p:tavLst>
                                        <p:tav tm="0">
                                          <p:val>
                                            <p:strVal val="ppt_x"/>
                                          </p:val>
                                        </p:tav>
                                        <p:tav tm="100000">
                                          <p:val>
                                            <p:strVal val="ppt_x"/>
                                          </p:val>
                                        </p:tav>
                                      </p:tavLst>
                                    </p:anim>
                                    <p:anim calcmode="lin" valueType="num">
                                      <p:cBhvr additive="base">
                                        <p:cTn id="79" dur="500"/>
                                        <p:tgtEl>
                                          <p:spTgt spid="18"/>
                                        </p:tgtEl>
                                        <p:attrNameLst>
                                          <p:attrName>ppt_y</p:attrName>
                                        </p:attrNameLst>
                                      </p:cBhvr>
                                      <p:tavLst>
                                        <p:tav tm="0">
                                          <p:val>
                                            <p:strVal val="ppt_y"/>
                                          </p:val>
                                        </p:tav>
                                        <p:tav tm="100000">
                                          <p:val>
                                            <p:strVal val="1+ppt_h/2"/>
                                          </p:val>
                                        </p:tav>
                                      </p:tavLst>
                                    </p:anim>
                                    <p:set>
                                      <p:cBhvr>
                                        <p:cTn id="8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10826"/>
          </a:xfrm>
        </p:spPr>
        <p:txBody>
          <a:bodyPr>
            <a:normAutofit/>
          </a:bodyPr>
          <a:lstStyle/>
          <a:p>
            <a:pPr lvl="0"/>
            <a:r>
              <a:rPr lang="fr-FR" sz="2200" b="1" dirty="0" smtClean="0">
                <a:solidFill>
                  <a:srgbClr val="1F497D"/>
                </a:solidFill>
              </a:rPr>
              <a:t>Q24 : Pourquoi </a:t>
            </a:r>
            <a:r>
              <a:rPr lang="fr-FR" sz="2200" b="1" dirty="0">
                <a:solidFill>
                  <a:srgbClr val="1F497D"/>
                </a:solidFill>
              </a:rPr>
              <a:t>peut-on parler de chômage involontaire </a:t>
            </a:r>
            <a:r>
              <a:rPr lang="fr-FR" sz="2200" b="1" dirty="0" smtClean="0">
                <a:solidFill>
                  <a:srgbClr val="1F497D"/>
                </a:solidFill>
              </a:rPr>
              <a:t>?</a:t>
            </a:r>
            <a:endParaRPr lang="fr-FR" sz="2200" dirty="0">
              <a:solidFill>
                <a:srgbClr val="1F497D"/>
              </a:solidFill>
            </a:endParaRPr>
          </a:p>
        </p:txBody>
      </p:sp>
      <p:sp>
        <p:nvSpPr>
          <p:cNvPr id="3" name="Espace réservé du pied de page 2"/>
          <p:cNvSpPr>
            <a:spLocks noGrp="1"/>
          </p:cNvSpPr>
          <p:nvPr>
            <p:ph type="ftr" sz="quarter" idx="11"/>
          </p:nvPr>
        </p:nvSpPr>
        <p:spPr>
          <a:xfrm>
            <a:off x="304800" y="6410848"/>
            <a:ext cx="8638750"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42</a:t>
            </a:fld>
            <a:endParaRPr lang="fr-FR"/>
          </a:p>
        </p:txBody>
      </p:sp>
      <p:sp>
        <p:nvSpPr>
          <p:cNvPr id="5" name="Espace réservé du contenu 4"/>
          <p:cNvSpPr>
            <a:spLocks noGrp="1"/>
          </p:cNvSpPr>
          <p:nvPr>
            <p:ph sz="quarter" idx="1"/>
          </p:nvPr>
        </p:nvSpPr>
        <p:spPr>
          <a:xfrm>
            <a:off x="301752" y="1527048"/>
            <a:ext cx="8503920" cy="4883800"/>
          </a:xfrm>
        </p:spPr>
        <p:txBody>
          <a:bodyPr>
            <a:normAutofit/>
          </a:bodyPr>
          <a:lstStyle/>
          <a:p>
            <a:pPr algn="just">
              <a:lnSpc>
                <a:spcPct val="120000"/>
              </a:lnSpc>
              <a:spcBef>
                <a:spcPts val="0"/>
              </a:spcBef>
            </a:pPr>
            <a:r>
              <a:rPr lang="fr-FR" sz="2000" dirty="0"/>
              <a:t>Le chômage involontaire désigne donc une situation dans laquelle les actifs accepteraient de  travailler au salaire existant effectivement, mais ne trouvent pas d'emploi, faute d'une  production suffisante.</a:t>
            </a:r>
          </a:p>
          <a:p>
            <a:pPr marL="0" indent="0" algn="just">
              <a:lnSpc>
                <a:spcPct val="120000"/>
              </a:lnSpc>
              <a:spcBef>
                <a:spcPts val="0"/>
              </a:spcBef>
              <a:buNone/>
            </a:pPr>
            <a:endParaRPr lang="fr-FR" sz="2000" dirty="0"/>
          </a:p>
          <a:p>
            <a:pPr algn="just">
              <a:lnSpc>
                <a:spcPct val="120000"/>
              </a:lnSpc>
              <a:spcBef>
                <a:spcPts val="0"/>
              </a:spcBef>
            </a:pPr>
            <a:r>
              <a:rPr lang="fr-FR" sz="2000" dirty="0"/>
              <a:t>C'est donc le niveau de demande effective, lié notamment au niveau d'investissement, qui détermine le niveau d'emploi : si la demande anticipée est insuffisante, on aboutit à un équilibre de sous-emploi, le plein emploi n'est donc pas assuré et il y a du </a:t>
            </a:r>
            <a:r>
              <a:rPr lang="fr-FR" sz="2000" dirty="0" smtClean="0"/>
              <a:t>chômage involontaire</a:t>
            </a:r>
            <a:r>
              <a:rPr lang="fr-FR" sz="2000" dirty="0"/>
              <a:t>.</a:t>
            </a:r>
          </a:p>
          <a:p>
            <a:pPr marL="0" indent="0" algn="just">
              <a:lnSpc>
                <a:spcPct val="120000"/>
              </a:lnSpc>
              <a:spcBef>
                <a:spcPts val="0"/>
              </a:spcBef>
              <a:buNone/>
            </a:pPr>
            <a:endParaRPr lang="fr-FR" sz="2000" dirty="0"/>
          </a:p>
          <a:p>
            <a:pPr algn="just">
              <a:lnSpc>
                <a:spcPct val="120000"/>
              </a:lnSpc>
              <a:spcBef>
                <a:spcPts val="0"/>
              </a:spcBef>
            </a:pPr>
            <a:r>
              <a:rPr lang="fr-FR" sz="2000" b="1" i="1" dirty="0">
                <a:solidFill>
                  <a:schemeClr val="accent2"/>
                </a:solidFill>
              </a:rPr>
              <a:t>Chômage involontaire</a:t>
            </a:r>
            <a:r>
              <a:rPr lang="fr-FR" sz="2000" i="1" dirty="0">
                <a:solidFill>
                  <a:schemeClr val="accent2"/>
                </a:solidFill>
              </a:rPr>
              <a:t> (par opposition au chômage volontaire néoclassique) : ce ne sont pas les ménages qui refusent de travailler à certain taux de salaire (analyse micro néoclassique), mais le niveau de production qui ne permet pas d'atteindre le plein emploi</a:t>
            </a:r>
            <a:r>
              <a:rPr lang="fr-FR" sz="2000" i="1" dirty="0" smtClean="0">
                <a:solidFill>
                  <a:schemeClr val="accent2"/>
                </a:solidFill>
              </a:rPr>
              <a:t>.</a:t>
            </a:r>
            <a:endParaRPr lang="fr-FR" sz="2000" dirty="0">
              <a:solidFill>
                <a:schemeClr val="accent2"/>
              </a:solidFill>
            </a:endParaRPr>
          </a:p>
        </p:txBody>
      </p:sp>
    </p:spTree>
    <p:extLst>
      <p:ext uri="{BB962C8B-B14F-4D97-AF65-F5344CB8AC3E}">
        <p14:creationId xmlns:p14="http://schemas.microsoft.com/office/powerpoint/2010/main" val="315160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43</a:t>
            </a:fld>
            <a:endParaRPr lang="fr-FR"/>
          </a:p>
        </p:txBody>
      </p:sp>
      <p:sp>
        <p:nvSpPr>
          <p:cNvPr id="2" name="Titre 1"/>
          <p:cNvSpPr>
            <a:spLocks noGrp="1"/>
          </p:cNvSpPr>
          <p:nvPr>
            <p:ph type="title" idx="4294967295"/>
          </p:nvPr>
        </p:nvSpPr>
        <p:spPr>
          <a:xfrm>
            <a:off x="0" y="228600"/>
            <a:ext cx="9007475" cy="384175"/>
          </a:xfrm>
        </p:spPr>
        <p:txBody>
          <a:bodyPr>
            <a:normAutofit fontScale="90000"/>
          </a:bodyPr>
          <a:lstStyle/>
          <a:p>
            <a:pPr lvl="0"/>
            <a:r>
              <a:rPr lang="fr-FR" sz="2000" b="1" dirty="0" smtClean="0">
                <a:solidFill>
                  <a:schemeClr val="tx2"/>
                </a:solidFill>
              </a:rPr>
              <a:t>Q25 : En </a:t>
            </a:r>
            <a:r>
              <a:rPr lang="fr-FR" sz="2000" b="1" dirty="0">
                <a:solidFill>
                  <a:schemeClr val="tx2"/>
                </a:solidFill>
              </a:rPr>
              <a:t>quoi l’Etat peut-il réduire le chômage dans ce contexte </a:t>
            </a:r>
            <a:r>
              <a:rPr lang="fr-FR" sz="2000" b="1" dirty="0" smtClean="0">
                <a:solidFill>
                  <a:schemeClr val="tx2"/>
                </a:solidFill>
              </a:rPr>
              <a:t>?</a:t>
            </a:r>
            <a:endParaRPr lang="fr-FR" sz="2000" dirty="0">
              <a:solidFill>
                <a:schemeClr val="tx2"/>
              </a:solidFill>
            </a:endParaRPr>
          </a:p>
        </p:txBody>
      </p:sp>
      <p:sp>
        <p:nvSpPr>
          <p:cNvPr id="5" name="Espace réservé du contenu 4"/>
          <p:cNvSpPr>
            <a:spLocks noGrp="1"/>
          </p:cNvSpPr>
          <p:nvPr>
            <p:ph sz="quarter" idx="4294967295"/>
          </p:nvPr>
        </p:nvSpPr>
        <p:spPr>
          <a:xfrm>
            <a:off x="161435" y="612776"/>
            <a:ext cx="8846039" cy="5711824"/>
          </a:xfrm>
        </p:spPr>
        <p:txBody>
          <a:bodyPr>
            <a:normAutofit fontScale="70000" lnSpcReduction="20000"/>
          </a:bodyPr>
          <a:lstStyle/>
          <a:p>
            <a:pPr algn="just">
              <a:lnSpc>
                <a:spcPct val="120000"/>
              </a:lnSpc>
              <a:spcBef>
                <a:spcPts val="0"/>
              </a:spcBef>
              <a:spcAft>
                <a:spcPts val="600"/>
              </a:spcAft>
            </a:pPr>
            <a:r>
              <a:rPr lang="fr-FR" dirty="0"/>
              <a:t>Keynes accorde une </a:t>
            </a:r>
            <a:r>
              <a:rPr lang="fr-FR" b="1" dirty="0"/>
              <a:t>place centrale aux débouchés comme facteur de création d’emploi</a:t>
            </a:r>
            <a:r>
              <a:rPr lang="fr-FR" dirty="0"/>
              <a:t> : il préconise donc des mesures visant à stimuler la demande</a:t>
            </a:r>
            <a:r>
              <a:rPr lang="fr-FR" dirty="0" smtClean="0"/>
              <a:t>.</a:t>
            </a:r>
            <a:endParaRPr lang="fr-FR" dirty="0"/>
          </a:p>
          <a:p>
            <a:pPr algn="just">
              <a:lnSpc>
                <a:spcPct val="120000"/>
              </a:lnSpc>
              <a:spcBef>
                <a:spcPts val="0"/>
              </a:spcBef>
              <a:spcAft>
                <a:spcPts val="600"/>
              </a:spcAft>
            </a:pPr>
            <a:r>
              <a:rPr lang="fr-FR" b="1" dirty="0"/>
              <a:t>L’objectif des politiques </a:t>
            </a:r>
            <a:r>
              <a:rPr lang="fr-FR" b="1" dirty="0" err="1"/>
              <a:t>keynesiennes</a:t>
            </a:r>
            <a:r>
              <a:rPr lang="fr-FR" b="1" dirty="0"/>
              <a:t> est de produire des chocs de demande positifs. </a:t>
            </a:r>
          </a:p>
          <a:p>
            <a:pPr algn="just">
              <a:lnSpc>
                <a:spcPct val="120000"/>
              </a:lnSpc>
              <a:spcBef>
                <a:spcPts val="0"/>
              </a:spcBef>
              <a:spcAft>
                <a:spcPts val="600"/>
              </a:spcAft>
            </a:pPr>
            <a:r>
              <a:rPr lang="fr-FR" dirty="0"/>
              <a:t>Cela peut passer par plusieurs mesures :</a:t>
            </a:r>
          </a:p>
          <a:p>
            <a:pPr lvl="1" algn="just">
              <a:lnSpc>
                <a:spcPct val="120000"/>
              </a:lnSpc>
              <a:spcBef>
                <a:spcPts val="0"/>
              </a:spcBef>
              <a:spcAft>
                <a:spcPts val="600"/>
              </a:spcAft>
            </a:pPr>
            <a:r>
              <a:rPr lang="fr-FR" b="1" dirty="0"/>
              <a:t>Augmenter les salaires</a:t>
            </a:r>
            <a:r>
              <a:rPr lang="fr-FR" dirty="0"/>
              <a:t>, par exemple en augmentant le salaire minimum. Cela renvoie aux modifications des conditions du partage de la VA.</a:t>
            </a:r>
          </a:p>
          <a:p>
            <a:pPr lvl="1" algn="just">
              <a:lnSpc>
                <a:spcPct val="120000"/>
              </a:lnSpc>
              <a:spcBef>
                <a:spcPts val="0"/>
              </a:spcBef>
              <a:spcAft>
                <a:spcPts val="600"/>
              </a:spcAft>
            </a:pPr>
            <a:r>
              <a:rPr lang="fr-FR" b="1" dirty="0"/>
              <a:t>Mener une politique budgétaire de relance.</a:t>
            </a:r>
            <a:r>
              <a:rPr lang="fr-FR" dirty="0"/>
              <a:t> Cela peut passer par une hausse des investissements publics, une hausse des prestations sociales (d'autant que ce sont les plus  pauvres qui consomment le plus donc augmenter leur revenu est le meilleur moyen  d'augmenter la demande), ou une diminution des impôts (mais avec le bémol qu'on vient  de signaler)</a:t>
            </a:r>
          </a:p>
          <a:p>
            <a:pPr lvl="1" algn="just">
              <a:lnSpc>
                <a:spcPct val="120000"/>
              </a:lnSpc>
              <a:spcBef>
                <a:spcPts val="0"/>
              </a:spcBef>
              <a:spcAft>
                <a:spcPts val="600"/>
              </a:spcAft>
            </a:pPr>
            <a:r>
              <a:rPr lang="fr-FR" b="1" dirty="0"/>
              <a:t>Mener une politique monétaire expansive</a:t>
            </a:r>
            <a:r>
              <a:rPr lang="fr-FR" dirty="0"/>
              <a:t>, de baisse des taux </a:t>
            </a:r>
            <a:r>
              <a:rPr lang="fr-FR" dirty="0" smtClean="0"/>
              <a:t>d'intérêt (</a:t>
            </a:r>
            <a:r>
              <a:rPr lang="fr-FR" dirty="0" err="1" smtClean="0"/>
              <a:t>cf</a:t>
            </a:r>
            <a:r>
              <a:rPr lang="fr-FR" dirty="0" smtClean="0"/>
              <a:t> 1e : cela doit  stimuler les investissements, la croissance et l'emploi). </a:t>
            </a:r>
          </a:p>
          <a:p>
            <a:pPr lvl="1" algn="just">
              <a:lnSpc>
                <a:spcPct val="120000"/>
              </a:lnSpc>
              <a:spcBef>
                <a:spcPts val="0"/>
              </a:spcBef>
              <a:spcAft>
                <a:spcPts val="600"/>
              </a:spcAft>
            </a:pPr>
            <a:r>
              <a:rPr lang="fr-FR" b="1" dirty="0" smtClean="0"/>
              <a:t>Des </a:t>
            </a:r>
            <a:r>
              <a:rPr lang="fr-FR" b="1" dirty="0"/>
              <a:t>politiques de relance simultanées </a:t>
            </a:r>
            <a:r>
              <a:rPr lang="fr-FR" dirty="0"/>
              <a:t>ont été mises en </a:t>
            </a:r>
            <a:r>
              <a:rPr lang="fr-FR" dirty="0" err="1"/>
              <a:t>oeuvre</a:t>
            </a:r>
            <a:r>
              <a:rPr lang="fr-FR" dirty="0"/>
              <a:t> en 2008 et 2009 dans l’ensemble des pays développés, ce qui a permis de contenir la hausse du chômage</a:t>
            </a:r>
          </a:p>
          <a:p>
            <a:pPr lvl="1" algn="just">
              <a:lnSpc>
                <a:spcPct val="120000"/>
              </a:lnSpc>
              <a:spcBef>
                <a:spcPts val="0"/>
              </a:spcBef>
              <a:spcAft>
                <a:spcPts val="600"/>
              </a:spcAft>
            </a:pPr>
            <a:r>
              <a:rPr lang="fr-FR" b="1" dirty="0"/>
              <a:t>Actuellement, les politiques d'austérité </a:t>
            </a:r>
            <a:r>
              <a:rPr lang="fr-FR" dirty="0"/>
              <a:t>visant à réduire les déficits publics sont accusées d'aggraver la récession, car en entraînant une </a:t>
            </a:r>
            <a:r>
              <a:rPr lang="fr-FR" b="1" dirty="0"/>
              <a:t>contraction de la demande</a:t>
            </a:r>
            <a:r>
              <a:rPr lang="fr-FR" dirty="0"/>
              <a:t>, elles empêchent le retour de la croissance et </a:t>
            </a:r>
            <a:r>
              <a:rPr lang="fr-FR" b="1" dirty="0"/>
              <a:t>aggravent la hausse du chômage</a:t>
            </a:r>
            <a:r>
              <a:rPr lang="fr-FR" dirty="0"/>
              <a:t>.</a:t>
            </a:r>
          </a:p>
          <a:p>
            <a:pPr marL="0" indent="0" algn="just">
              <a:lnSpc>
                <a:spcPct val="120000"/>
              </a:lnSpc>
              <a:spcBef>
                <a:spcPts val="0"/>
              </a:spcBef>
              <a:spcAft>
                <a:spcPts val="600"/>
              </a:spcAft>
              <a:buNone/>
            </a:pPr>
            <a:endParaRPr lang="fr-FR" dirty="0"/>
          </a:p>
        </p:txBody>
      </p:sp>
    </p:spTree>
    <p:extLst>
      <p:ext uri="{BB962C8B-B14F-4D97-AF65-F5344CB8AC3E}">
        <p14:creationId xmlns:p14="http://schemas.microsoft.com/office/powerpoint/2010/main" val="12488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05833" y="2743199"/>
            <a:ext cx="8179420" cy="3509445"/>
          </a:xfrm>
        </p:spPr>
        <p:txBody>
          <a:bodyPr>
            <a:normAutofit/>
          </a:bodyPr>
          <a:lstStyle/>
          <a:p>
            <a:pPr marL="400050" lvl="0" indent="-400050" algn="just">
              <a:buFont typeface="+mj-lt"/>
              <a:buAutoNum type="romanUcPeriod"/>
            </a:pPr>
            <a:r>
              <a:rPr lang="fr-FR" dirty="0" smtClean="0"/>
              <a:t>De </a:t>
            </a:r>
            <a:r>
              <a:rPr lang="fr-FR" dirty="0"/>
              <a:t>la dynamique du marché du travail au chômage</a:t>
            </a:r>
            <a:r>
              <a:rPr lang="fr-FR" dirty="0" smtClean="0"/>
              <a:t>.</a:t>
            </a:r>
          </a:p>
          <a:p>
            <a:pPr lvl="0" algn="just"/>
            <a:endParaRPr lang="fr-FR" dirty="0"/>
          </a:p>
          <a:p>
            <a:pPr lvl="0" algn="l"/>
            <a:r>
              <a:rPr lang="fr-FR" dirty="0" smtClean="0"/>
              <a:t>II. Comment </a:t>
            </a:r>
            <a:r>
              <a:rPr lang="fr-FR" dirty="0"/>
              <a:t>lutter contre le chômage </a:t>
            </a:r>
            <a:r>
              <a:rPr lang="fr-FR" dirty="0" smtClean="0"/>
              <a:t>?</a:t>
            </a:r>
          </a:p>
          <a:p>
            <a:pPr lvl="0" algn="l"/>
            <a:endParaRPr lang="fr-FR" dirty="0"/>
          </a:p>
          <a:p>
            <a:pPr marL="731520" lvl="1" indent="-457200">
              <a:buFont typeface="+mj-lt"/>
              <a:buAutoNum type="alphaUcPeriod"/>
            </a:pPr>
            <a:r>
              <a:rPr lang="fr-FR" sz="2000" dirty="0" smtClean="0">
                <a:solidFill>
                  <a:srgbClr val="1F497D"/>
                </a:solidFill>
              </a:rPr>
              <a:t>Les </a:t>
            </a:r>
            <a:r>
              <a:rPr lang="fr-FR" sz="2000" dirty="0">
                <a:solidFill>
                  <a:srgbClr val="1F497D"/>
                </a:solidFill>
              </a:rPr>
              <a:t>politiques d’allègement du coût du travail pour lutter contre le chômage </a:t>
            </a:r>
            <a:r>
              <a:rPr lang="fr-FR" sz="2000" dirty="0" smtClean="0">
                <a:solidFill>
                  <a:srgbClr val="1F497D"/>
                </a:solidFill>
              </a:rPr>
              <a:t>classique</a:t>
            </a:r>
          </a:p>
          <a:p>
            <a:pPr marL="731520" lvl="1" indent="-457200">
              <a:buFont typeface="+mj-lt"/>
              <a:buAutoNum type="alphaUcPeriod"/>
            </a:pPr>
            <a:r>
              <a:rPr lang="fr-FR" sz="2000" dirty="0" smtClean="0">
                <a:solidFill>
                  <a:srgbClr val="1F497D"/>
                </a:solidFill>
              </a:rPr>
              <a:t>Les </a:t>
            </a:r>
            <a:r>
              <a:rPr lang="fr-FR" sz="2000" dirty="0">
                <a:solidFill>
                  <a:srgbClr val="1F497D"/>
                </a:solidFill>
              </a:rPr>
              <a:t>politiques de soutien de la demande globale pour lutter contre le chômage </a:t>
            </a:r>
            <a:r>
              <a:rPr lang="fr-FR" sz="2000" dirty="0" smtClean="0">
                <a:solidFill>
                  <a:srgbClr val="1F497D"/>
                </a:solidFill>
              </a:rPr>
              <a:t>keynésien</a:t>
            </a:r>
          </a:p>
          <a:p>
            <a:pPr marL="731520" lvl="1" indent="-457200">
              <a:buFont typeface="+mj-lt"/>
              <a:buAutoNum type="alphaUcPeriod"/>
            </a:pPr>
            <a:r>
              <a:rPr lang="fr-FR" sz="2000" b="1" dirty="0" smtClean="0">
                <a:solidFill>
                  <a:schemeClr val="accent2"/>
                </a:solidFill>
              </a:rPr>
              <a:t>Les </a:t>
            </a:r>
            <a:r>
              <a:rPr lang="fr-FR" sz="2000" b="1" dirty="0">
                <a:solidFill>
                  <a:schemeClr val="accent2"/>
                </a:solidFill>
              </a:rPr>
              <a:t>politiques de formation et de flexibilisation pour réduire la composante structurelle du chômage</a:t>
            </a:r>
            <a:endParaRPr lang="fr-FR" sz="2000" dirty="0">
              <a:solidFill>
                <a:schemeClr val="accent2"/>
              </a:solidFill>
            </a:endParaRPr>
          </a:p>
          <a:p>
            <a:pPr lvl="1"/>
            <a:endParaRPr lang="fr-FR" sz="2000" dirty="0">
              <a:solidFill>
                <a:srgbClr val="1F497D"/>
              </a:solidFill>
            </a:endParaRPr>
          </a:p>
          <a:p>
            <a:pPr lvl="0" algn="l"/>
            <a:endParaRPr lang="fr-FR" dirty="0"/>
          </a:p>
          <a:p>
            <a:endParaRPr lang="fr-FR" dirty="0"/>
          </a:p>
          <a:p>
            <a:endParaRPr lang="fr-FR" dirty="0"/>
          </a:p>
        </p:txBody>
      </p:sp>
      <p:sp>
        <p:nvSpPr>
          <p:cNvPr id="3" name="Espace réservé du pied de page 2"/>
          <p:cNvSpPr>
            <a:spLocks noGrp="1"/>
          </p:cNvSpPr>
          <p:nvPr>
            <p:ph type="ftr" sz="quarter" idx="11"/>
          </p:nvPr>
        </p:nvSpPr>
        <p:spPr>
          <a:xfrm>
            <a:off x="304800" y="6410848"/>
            <a:ext cx="867103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44</a:t>
            </a:fld>
            <a:endParaRPr lang="fr-FR"/>
          </a:p>
        </p:txBody>
      </p:sp>
      <p:sp>
        <p:nvSpPr>
          <p:cNvPr id="5" name="Titre 4"/>
          <p:cNvSpPr>
            <a:spLocks noGrp="1"/>
          </p:cNvSpPr>
          <p:nvPr>
            <p:ph type="title"/>
          </p:nvPr>
        </p:nvSpPr>
        <p:spPr>
          <a:xfrm>
            <a:off x="722313" y="193714"/>
            <a:ext cx="7772400" cy="1614280"/>
          </a:xfrm>
        </p:spPr>
        <p:txBody>
          <a:bodyPr>
            <a:normAutofit fontScale="90000"/>
          </a:bodyPr>
          <a:lstStyle/>
          <a:p>
            <a:r>
              <a:rPr lang="fr-FR" dirty="0"/>
              <a:t>Chapitre 2</a:t>
            </a:r>
            <a:br>
              <a:rPr lang="fr-FR" dirty="0"/>
            </a:br>
            <a:r>
              <a:rPr lang="fr-FR" dirty="0" smtClean="0"/>
              <a:t>Quelles </a:t>
            </a:r>
            <a:r>
              <a:rPr lang="fr-FR" dirty="0"/>
              <a:t>politiques pour l’emploi </a:t>
            </a:r>
            <a:r>
              <a:rPr lang="fr-FR" dirty="0" smtClean="0"/>
              <a:t>?</a:t>
            </a:r>
            <a:endParaRPr lang="fr-FR" dirty="0"/>
          </a:p>
        </p:txBody>
      </p:sp>
    </p:spTree>
    <p:extLst>
      <p:ext uri="{BB962C8B-B14F-4D97-AF65-F5344CB8AC3E}">
        <p14:creationId xmlns:p14="http://schemas.microsoft.com/office/powerpoint/2010/main" val="24468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01752" y="228600"/>
            <a:ext cx="8534400" cy="621588"/>
          </a:xfrm>
        </p:spPr>
        <p:txBody>
          <a:bodyPr>
            <a:noAutofit/>
          </a:bodyPr>
          <a:lstStyle/>
          <a:p>
            <a:r>
              <a:rPr lang="fr-FR" sz="2000" b="1" dirty="0" smtClean="0">
                <a:solidFill>
                  <a:schemeClr val="tx2"/>
                </a:solidFill>
              </a:rPr>
              <a:t>Doc. 8 : Qu'est</a:t>
            </a:r>
            <a:r>
              <a:rPr lang="fr-FR" sz="2000" b="1" dirty="0">
                <a:solidFill>
                  <a:schemeClr val="tx2"/>
                </a:solidFill>
              </a:rPr>
              <a:t>-ce que la composante structurelle du chômage </a:t>
            </a:r>
            <a:r>
              <a:rPr lang="fr-FR" sz="2000" b="1" dirty="0" smtClean="0">
                <a:solidFill>
                  <a:schemeClr val="tx2"/>
                </a:solidFill>
              </a:rPr>
              <a:t>?</a:t>
            </a:r>
            <a:endParaRPr lang="fr-FR" sz="2000" dirty="0">
              <a:solidFill>
                <a:schemeClr val="tx2"/>
              </a:solidFill>
            </a:endParaRPr>
          </a:p>
        </p:txBody>
      </p:sp>
      <p:sp>
        <p:nvSpPr>
          <p:cNvPr id="3" name="Espace réservé du pied de page 2"/>
          <p:cNvSpPr>
            <a:spLocks noGrp="1"/>
          </p:cNvSpPr>
          <p:nvPr>
            <p:ph type="ftr" sz="quarter" idx="11"/>
          </p:nvPr>
        </p:nvSpPr>
        <p:spPr>
          <a:xfrm>
            <a:off x="304799" y="6410848"/>
            <a:ext cx="8660275"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45</a:t>
            </a:fld>
            <a:endParaRPr lang="fr-FR"/>
          </a:p>
        </p:txBody>
      </p:sp>
      <p:sp>
        <p:nvSpPr>
          <p:cNvPr id="7" name="Espace réservé du contenu 6"/>
          <p:cNvSpPr>
            <a:spLocks noGrp="1"/>
          </p:cNvSpPr>
          <p:nvPr>
            <p:ph sz="quarter" idx="1"/>
          </p:nvPr>
        </p:nvSpPr>
        <p:spPr/>
        <p:txBody>
          <a:bodyPr/>
          <a:lstStyle/>
          <a:p>
            <a:pPr marL="514350" lvl="0" indent="-514350">
              <a:buFont typeface="+mj-lt"/>
              <a:buAutoNum type="arabicPeriod" startAt="26"/>
            </a:pPr>
            <a:r>
              <a:rPr lang="fr-FR" b="1" dirty="0"/>
              <a:t>Comment définir le chômage structurel ? </a:t>
            </a:r>
            <a:endParaRPr lang="fr-FR" dirty="0"/>
          </a:p>
          <a:p>
            <a:endParaRPr lang="fr-FR" dirty="0"/>
          </a:p>
          <a:p>
            <a:pPr algn="just">
              <a:lnSpc>
                <a:spcPct val="120000"/>
              </a:lnSpc>
            </a:pPr>
            <a:r>
              <a:rPr lang="fr-FR" b="1" i="1" dirty="0">
                <a:solidFill>
                  <a:schemeClr val="accent2"/>
                </a:solidFill>
              </a:rPr>
              <a:t>Chômage structurel</a:t>
            </a:r>
            <a:r>
              <a:rPr lang="fr-FR" i="1" dirty="0">
                <a:solidFill>
                  <a:schemeClr val="accent2"/>
                </a:solidFill>
              </a:rPr>
              <a:t> : chômage de long terme, qui n'est pas lié à l'insuffisance de la demande de travail, mais au fait que celle-ci ne correspond pas à l'offre.</a:t>
            </a:r>
          </a:p>
          <a:p>
            <a:pPr marL="0" indent="0">
              <a:buNone/>
            </a:pPr>
            <a:endParaRPr lang="fr-FR" dirty="0"/>
          </a:p>
          <a:p>
            <a:endParaRPr lang="fr-FR" dirty="0"/>
          </a:p>
        </p:txBody>
      </p:sp>
    </p:spTree>
    <p:extLst>
      <p:ext uri="{BB962C8B-B14F-4D97-AF65-F5344CB8AC3E}">
        <p14:creationId xmlns:p14="http://schemas.microsoft.com/office/powerpoint/2010/main" val="122360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53873"/>
          </a:xfrm>
        </p:spPr>
        <p:txBody>
          <a:bodyPr>
            <a:normAutofit/>
          </a:bodyPr>
          <a:lstStyle/>
          <a:p>
            <a:pPr lvl="0"/>
            <a:r>
              <a:rPr lang="fr-FR" sz="2400" b="1" dirty="0" smtClean="0">
                <a:solidFill>
                  <a:schemeClr val="tx2"/>
                </a:solidFill>
              </a:rPr>
              <a:t>Q27 : Quelles </a:t>
            </a:r>
            <a:r>
              <a:rPr lang="fr-FR" sz="2400" b="1" dirty="0">
                <a:solidFill>
                  <a:schemeClr val="tx2"/>
                </a:solidFill>
              </a:rPr>
              <a:t>sont les causes du chômage structurel </a:t>
            </a:r>
            <a:r>
              <a:rPr lang="fr-FR" sz="2400" b="1" dirty="0" smtClean="0">
                <a:solidFill>
                  <a:schemeClr val="tx2"/>
                </a:solidFill>
              </a:rPr>
              <a:t>?</a:t>
            </a:r>
            <a:endParaRPr lang="fr-FR" dirty="0">
              <a:solidFill>
                <a:schemeClr val="tx2"/>
              </a:solidFill>
            </a:endParaRPr>
          </a:p>
        </p:txBody>
      </p:sp>
      <p:sp>
        <p:nvSpPr>
          <p:cNvPr id="3" name="Espace réservé du pied de page 2"/>
          <p:cNvSpPr>
            <a:spLocks noGrp="1"/>
          </p:cNvSpPr>
          <p:nvPr>
            <p:ph type="ftr" sz="quarter" idx="11"/>
          </p:nvPr>
        </p:nvSpPr>
        <p:spPr>
          <a:xfrm>
            <a:off x="304800" y="6410848"/>
            <a:ext cx="8671038" cy="272272"/>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46</a:t>
            </a:fld>
            <a:endParaRPr lang="fr-FR"/>
          </a:p>
        </p:txBody>
      </p:sp>
      <p:sp>
        <p:nvSpPr>
          <p:cNvPr id="5" name="Espace réservé du contenu 4"/>
          <p:cNvSpPr>
            <a:spLocks noGrp="1"/>
          </p:cNvSpPr>
          <p:nvPr>
            <p:ph sz="quarter" idx="1"/>
          </p:nvPr>
        </p:nvSpPr>
        <p:spPr/>
        <p:txBody>
          <a:bodyPr>
            <a:normAutofit fontScale="92500" lnSpcReduction="20000"/>
          </a:bodyPr>
          <a:lstStyle/>
          <a:p>
            <a:pPr marL="0" indent="0">
              <a:lnSpc>
                <a:spcPct val="110000"/>
              </a:lnSpc>
              <a:spcAft>
                <a:spcPts val="600"/>
              </a:spcAft>
              <a:buNone/>
            </a:pPr>
            <a:r>
              <a:rPr lang="fr-FR" dirty="0"/>
              <a:t>Le chômage structurel a </a:t>
            </a:r>
            <a:r>
              <a:rPr lang="fr-FR" dirty="0" smtClean="0"/>
              <a:t>2 causes </a:t>
            </a:r>
            <a:r>
              <a:rPr lang="fr-FR" dirty="0"/>
              <a:t>principales :</a:t>
            </a:r>
          </a:p>
          <a:p>
            <a:pPr lvl="0" algn="just">
              <a:lnSpc>
                <a:spcPct val="110000"/>
              </a:lnSpc>
              <a:spcAft>
                <a:spcPts val="600"/>
              </a:spcAft>
            </a:pPr>
            <a:r>
              <a:rPr lang="fr-FR" dirty="0"/>
              <a:t>une qualification de la main d’</a:t>
            </a:r>
            <a:r>
              <a:rPr lang="fr-FR" dirty="0" err="1"/>
              <a:t>oeuvre</a:t>
            </a:r>
            <a:r>
              <a:rPr lang="fr-FR" dirty="0"/>
              <a:t> inadaptée aux besoins des entreprises. </a:t>
            </a:r>
          </a:p>
          <a:p>
            <a:pPr marL="0" indent="0" algn="just">
              <a:lnSpc>
                <a:spcPct val="110000"/>
              </a:lnSpc>
              <a:buNone/>
            </a:pPr>
            <a:r>
              <a:rPr lang="fr-FR" b="1" i="1" dirty="0">
                <a:solidFill>
                  <a:schemeClr val="accent2"/>
                </a:solidFill>
              </a:rPr>
              <a:t>Qualification </a:t>
            </a:r>
            <a:r>
              <a:rPr lang="fr-FR" i="1" dirty="0">
                <a:solidFill>
                  <a:schemeClr val="accent2"/>
                </a:solidFill>
              </a:rPr>
              <a:t>: ensemble des connaissances, des aptitudes et des expériences que requiert </a:t>
            </a:r>
            <a:r>
              <a:rPr lang="fr-FR" i="1" dirty="0" smtClean="0">
                <a:solidFill>
                  <a:schemeClr val="accent2"/>
                </a:solidFill>
              </a:rPr>
              <a:t>:</a:t>
            </a:r>
          </a:p>
          <a:p>
            <a:pPr lvl="1" algn="just">
              <a:lnSpc>
                <a:spcPct val="110000"/>
              </a:lnSpc>
            </a:pPr>
            <a:r>
              <a:rPr lang="fr-FR" i="1" dirty="0" smtClean="0">
                <a:solidFill>
                  <a:schemeClr val="accent2"/>
                </a:solidFill>
              </a:rPr>
              <a:t>un </a:t>
            </a:r>
            <a:r>
              <a:rPr lang="fr-FR" i="1" dirty="0">
                <a:solidFill>
                  <a:schemeClr val="accent2"/>
                </a:solidFill>
              </a:rPr>
              <a:t>emploi déterminé (qualification de </a:t>
            </a:r>
            <a:r>
              <a:rPr lang="fr-FR" i="1" dirty="0" smtClean="0">
                <a:solidFill>
                  <a:schemeClr val="accent2"/>
                </a:solidFill>
              </a:rPr>
              <a:t>l’emploi), </a:t>
            </a:r>
          </a:p>
          <a:p>
            <a:pPr lvl="1" algn="just">
              <a:lnSpc>
                <a:spcPct val="110000"/>
              </a:lnSpc>
            </a:pPr>
            <a:r>
              <a:rPr lang="fr-FR" i="1" dirty="0" smtClean="0">
                <a:solidFill>
                  <a:schemeClr val="accent2"/>
                </a:solidFill>
              </a:rPr>
              <a:t>ou </a:t>
            </a:r>
            <a:r>
              <a:rPr lang="fr-FR" i="1" dirty="0">
                <a:solidFill>
                  <a:schemeClr val="accent2"/>
                </a:solidFill>
              </a:rPr>
              <a:t>qu’un individu est susceptible de mettre en œuvre (qualification du travailleur).</a:t>
            </a:r>
          </a:p>
          <a:p>
            <a:pPr marL="0" indent="0">
              <a:lnSpc>
                <a:spcPct val="110000"/>
              </a:lnSpc>
              <a:buNone/>
            </a:pPr>
            <a:endParaRPr lang="fr-FR" dirty="0"/>
          </a:p>
          <a:p>
            <a:pPr lvl="0" algn="just">
              <a:lnSpc>
                <a:spcPct val="110000"/>
              </a:lnSpc>
            </a:pPr>
            <a:r>
              <a:rPr lang="fr-FR" dirty="0"/>
              <a:t>des rigidités sur le marché du travail empêchant l'ajustement entre l'offre et la demande de  travail.</a:t>
            </a:r>
          </a:p>
          <a:p>
            <a:pPr>
              <a:lnSpc>
                <a:spcPct val="110000"/>
              </a:lnSpc>
            </a:pPr>
            <a:endParaRPr lang="fr-FR" dirty="0"/>
          </a:p>
        </p:txBody>
      </p:sp>
    </p:spTree>
    <p:extLst>
      <p:ext uri="{BB962C8B-B14F-4D97-AF65-F5344CB8AC3E}">
        <p14:creationId xmlns:p14="http://schemas.microsoft.com/office/powerpoint/2010/main" val="35032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64635"/>
          </a:xfrm>
        </p:spPr>
        <p:txBody>
          <a:bodyPr>
            <a:normAutofit fontScale="90000"/>
          </a:bodyPr>
          <a:lstStyle/>
          <a:p>
            <a:pPr lvl="0"/>
            <a:r>
              <a:rPr lang="fr-FR" sz="2700" b="1" dirty="0">
                <a:solidFill>
                  <a:schemeClr val="tx2"/>
                </a:solidFill>
              </a:rPr>
              <a:t>Comment résoudre le problème de qualification </a:t>
            </a:r>
            <a:r>
              <a:rPr lang="fr-FR" sz="2700" b="1" dirty="0" smtClean="0">
                <a:solidFill>
                  <a:schemeClr val="tx2"/>
                </a:solidFill>
              </a:rPr>
              <a:t>?</a:t>
            </a:r>
            <a:endParaRPr lang="fr-FR" dirty="0">
              <a:solidFill>
                <a:schemeClr val="tx2"/>
              </a:solidFill>
            </a:endParaRPr>
          </a:p>
        </p:txBody>
      </p:sp>
      <p:sp>
        <p:nvSpPr>
          <p:cNvPr id="3" name="Espace réservé du pied de page 2"/>
          <p:cNvSpPr>
            <a:spLocks noGrp="1"/>
          </p:cNvSpPr>
          <p:nvPr>
            <p:ph type="ftr" sz="quarter" idx="11"/>
          </p:nvPr>
        </p:nvSpPr>
        <p:spPr>
          <a:xfrm>
            <a:off x="304799" y="6410848"/>
            <a:ext cx="8649513" cy="250748"/>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47</a:t>
            </a:fld>
            <a:endParaRPr lang="fr-FR"/>
          </a:p>
        </p:txBody>
      </p:sp>
      <p:sp>
        <p:nvSpPr>
          <p:cNvPr id="5" name="Espace réservé du contenu 4"/>
          <p:cNvSpPr>
            <a:spLocks noGrp="1"/>
          </p:cNvSpPr>
          <p:nvPr>
            <p:ph sz="quarter" idx="1"/>
          </p:nvPr>
        </p:nvSpPr>
        <p:spPr>
          <a:xfrm>
            <a:off x="118387" y="1527048"/>
            <a:ext cx="8835926" cy="4572000"/>
          </a:xfrm>
        </p:spPr>
        <p:txBody>
          <a:bodyPr>
            <a:normAutofit fontScale="77500" lnSpcReduction="20000"/>
          </a:bodyPr>
          <a:lstStyle/>
          <a:p>
            <a:pPr algn="just">
              <a:lnSpc>
                <a:spcPct val="120000"/>
              </a:lnSpc>
              <a:spcBef>
                <a:spcPts val="0"/>
              </a:spcBef>
            </a:pPr>
            <a:r>
              <a:rPr lang="fr-FR" dirty="0"/>
              <a:t>La formation a un rôle important à jouer dans le domaine de l’emploi. </a:t>
            </a:r>
            <a:endParaRPr lang="fr-FR" dirty="0" smtClean="0"/>
          </a:p>
          <a:p>
            <a:pPr lvl="1" algn="just">
              <a:lnSpc>
                <a:spcPct val="120000"/>
              </a:lnSpc>
              <a:spcBef>
                <a:spcPts val="1200"/>
              </a:spcBef>
              <a:spcAft>
                <a:spcPts val="600"/>
              </a:spcAft>
            </a:pPr>
            <a:r>
              <a:rPr lang="fr-FR" dirty="0" smtClean="0"/>
              <a:t>On </a:t>
            </a:r>
            <a:r>
              <a:rPr lang="fr-FR" dirty="0"/>
              <a:t>peut renforcer  l’employabilité des </a:t>
            </a:r>
            <a:r>
              <a:rPr lang="fr-FR" b="1" dirty="0"/>
              <a:t>plus jeunes par davantage de formation initiale </a:t>
            </a:r>
            <a:r>
              <a:rPr lang="fr-FR" dirty="0"/>
              <a:t>(la qualification apporte  toujours une protection relative envers le chômage) ; </a:t>
            </a:r>
            <a:endParaRPr lang="fr-FR" dirty="0" smtClean="0"/>
          </a:p>
          <a:p>
            <a:pPr lvl="1" algn="just">
              <a:lnSpc>
                <a:spcPct val="120000"/>
              </a:lnSpc>
              <a:spcBef>
                <a:spcPts val="0"/>
              </a:spcBef>
            </a:pPr>
            <a:r>
              <a:rPr lang="fr-FR" dirty="0" smtClean="0"/>
              <a:t>on </a:t>
            </a:r>
            <a:r>
              <a:rPr lang="fr-FR" dirty="0"/>
              <a:t>peut ensuite renforcer  l’employabilité des </a:t>
            </a:r>
            <a:r>
              <a:rPr lang="fr-FR" b="1" dirty="0"/>
              <a:t>moins jeunes par la formation continue </a:t>
            </a:r>
            <a:r>
              <a:rPr lang="fr-FR" dirty="0"/>
              <a:t>(dont bénéficient aujourd’hui  paradoxalement davantage les cadres et les plus diplômés qui sont moins touchés par le  chômage) </a:t>
            </a:r>
            <a:r>
              <a:rPr lang="fr-FR" b="1" dirty="0"/>
              <a:t>et l’accompagnement des chômeurs.</a:t>
            </a:r>
          </a:p>
          <a:p>
            <a:pPr marL="0" indent="0" algn="just">
              <a:buNone/>
            </a:pPr>
            <a:endParaRPr lang="fr-FR" dirty="0"/>
          </a:p>
          <a:p>
            <a:pPr algn="just">
              <a:spcBef>
                <a:spcPts val="600"/>
              </a:spcBef>
              <a:spcAft>
                <a:spcPts val="600"/>
              </a:spcAft>
            </a:pPr>
            <a:r>
              <a:rPr lang="fr-FR" i="1" dirty="0"/>
              <a:t>On peut distinguer les politiques de l’emploi :</a:t>
            </a:r>
            <a:endParaRPr lang="fr-FR" dirty="0"/>
          </a:p>
          <a:p>
            <a:pPr lvl="1" algn="just">
              <a:spcBef>
                <a:spcPts val="1200"/>
              </a:spcBef>
              <a:spcAft>
                <a:spcPts val="1200"/>
              </a:spcAft>
            </a:pPr>
            <a:r>
              <a:rPr lang="fr-FR" sz="2300" b="1" i="1" dirty="0"/>
              <a:t>actives</a:t>
            </a:r>
            <a:r>
              <a:rPr lang="fr-FR" sz="2300" i="1" dirty="0"/>
              <a:t> qui mettent l’accent sur la formation et l’employabilité des chômeurs</a:t>
            </a:r>
            <a:endParaRPr lang="fr-FR" sz="2300" dirty="0"/>
          </a:p>
          <a:p>
            <a:pPr lvl="1" algn="just"/>
            <a:r>
              <a:rPr lang="fr-FR" sz="2300" b="1" i="1" dirty="0"/>
              <a:t>passives</a:t>
            </a:r>
            <a:r>
              <a:rPr lang="fr-FR" sz="2300" i="1" dirty="0"/>
              <a:t> qui se limitent à l’indemnisation et au traitement social du chômage</a:t>
            </a:r>
            <a:endParaRPr lang="fr-FR" sz="2300" dirty="0"/>
          </a:p>
          <a:p>
            <a:pPr marL="0" indent="0" algn="just">
              <a:buNone/>
            </a:pPr>
            <a:endParaRPr lang="fr-FR" dirty="0"/>
          </a:p>
        </p:txBody>
      </p:sp>
    </p:spTree>
    <p:extLst>
      <p:ext uri="{BB962C8B-B14F-4D97-AF65-F5344CB8AC3E}">
        <p14:creationId xmlns:p14="http://schemas.microsoft.com/office/powerpoint/2010/main" val="378011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10826"/>
          </a:xfrm>
        </p:spPr>
        <p:txBody>
          <a:bodyPr>
            <a:noAutofit/>
          </a:bodyPr>
          <a:lstStyle/>
          <a:p>
            <a:pPr lvl="0"/>
            <a:r>
              <a:rPr lang="fr-FR" sz="2000" b="1" dirty="0">
                <a:solidFill>
                  <a:srgbClr val="1F497D"/>
                </a:solidFill>
              </a:rPr>
              <a:t>Comment réduire les rigidités sur le marché du travail </a:t>
            </a:r>
            <a:r>
              <a:rPr lang="fr-FR" sz="2000" b="1" dirty="0" smtClean="0">
                <a:solidFill>
                  <a:srgbClr val="1F497D"/>
                </a:solidFill>
              </a:rPr>
              <a:t>?</a:t>
            </a:r>
            <a:endParaRPr lang="fr-FR" sz="2000" dirty="0">
              <a:solidFill>
                <a:srgbClr val="1F497D"/>
              </a:solidFill>
            </a:endParaRPr>
          </a:p>
        </p:txBody>
      </p:sp>
      <p:sp>
        <p:nvSpPr>
          <p:cNvPr id="3" name="Espace réservé du pied de page 2"/>
          <p:cNvSpPr>
            <a:spLocks noGrp="1"/>
          </p:cNvSpPr>
          <p:nvPr>
            <p:ph type="ftr" sz="quarter" idx="11"/>
          </p:nvPr>
        </p:nvSpPr>
        <p:spPr>
          <a:xfrm>
            <a:off x="304800" y="6410848"/>
            <a:ext cx="8681800" cy="26151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48</a:t>
            </a:fld>
            <a:endParaRPr lang="fr-FR"/>
          </a:p>
        </p:txBody>
      </p:sp>
      <p:sp>
        <p:nvSpPr>
          <p:cNvPr id="5" name="Espace réservé du contenu 4"/>
          <p:cNvSpPr>
            <a:spLocks noGrp="1"/>
          </p:cNvSpPr>
          <p:nvPr>
            <p:ph sz="quarter" idx="1"/>
          </p:nvPr>
        </p:nvSpPr>
        <p:spPr/>
        <p:txBody>
          <a:bodyPr/>
          <a:lstStyle/>
          <a:p>
            <a:pPr algn="just">
              <a:spcAft>
                <a:spcPts val="1800"/>
              </a:spcAft>
            </a:pPr>
            <a:r>
              <a:rPr lang="fr-FR" dirty="0"/>
              <a:t>Pour faciliter l’appariement entre offre et demande de travail, entre le demandeur d’emploi  et son embaucheur potentiel, on peut introduire </a:t>
            </a:r>
            <a:r>
              <a:rPr lang="fr-FR" b="1" dirty="0"/>
              <a:t>davantage de flexibilité sur le marché du  travail</a:t>
            </a:r>
            <a:r>
              <a:rPr lang="fr-FR" dirty="0"/>
              <a:t>.</a:t>
            </a:r>
          </a:p>
          <a:p>
            <a:pPr algn="just"/>
            <a:r>
              <a:rPr lang="fr-FR" dirty="0"/>
              <a:t>Les néoclassiques réclament que les </a:t>
            </a:r>
            <a:r>
              <a:rPr lang="fr-FR" b="1" dirty="0"/>
              <a:t>mécanismes du marché </a:t>
            </a:r>
            <a:r>
              <a:rPr lang="fr-FR" dirty="0"/>
              <a:t>fonctionnent, </a:t>
            </a:r>
            <a:r>
              <a:rPr lang="fr-FR" dirty="0" smtClean="0"/>
              <a:t>c’est-à-dire que </a:t>
            </a:r>
            <a:r>
              <a:rPr lang="fr-FR" dirty="0"/>
              <a:t>le  marché du travail puisse retrouver son équilibre grâce à </a:t>
            </a:r>
            <a:r>
              <a:rPr lang="fr-FR" b="1" dirty="0"/>
              <a:t>l'adaptation des prix et des  quantités</a:t>
            </a:r>
            <a:r>
              <a:rPr lang="fr-FR" dirty="0" smtClean="0"/>
              <a:t>.</a:t>
            </a:r>
            <a:endParaRPr lang="fr-FR" dirty="0"/>
          </a:p>
        </p:txBody>
      </p:sp>
    </p:spTree>
    <p:extLst>
      <p:ext uri="{BB962C8B-B14F-4D97-AF65-F5344CB8AC3E}">
        <p14:creationId xmlns:p14="http://schemas.microsoft.com/office/powerpoint/2010/main" val="347139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1F497D"/>
                </a:solidFill>
              </a:rPr>
              <a:t>Doc. 9 : La flexibilité du travail pourquoi ?</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8531352"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49</a:t>
            </a:fld>
            <a:endParaRPr lang="fr-FR"/>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2925402646"/>
              </p:ext>
            </p:extLst>
          </p:nvPr>
        </p:nvGraphicFramePr>
        <p:xfrm>
          <a:off x="301625" y="1527174"/>
          <a:ext cx="8504238" cy="4510233"/>
        </p:xfrm>
        <a:graphic>
          <a:graphicData uri="http://schemas.openxmlformats.org/drawingml/2006/table">
            <a:tbl>
              <a:tblPr firstRow="1" bandRow="1">
                <a:tableStyleId>{93296810-A885-4BE3-A3E7-6D5BEEA58F35}</a:tableStyleId>
              </a:tblPr>
              <a:tblGrid>
                <a:gridCol w="2834746"/>
                <a:gridCol w="2834746"/>
                <a:gridCol w="2834746"/>
              </a:tblGrid>
              <a:tr h="1139263">
                <a:tc>
                  <a:txBody>
                    <a:bodyPr/>
                    <a:lstStyle/>
                    <a:p>
                      <a:pPr marL="457200" algn="l">
                        <a:spcAft>
                          <a:spcPts val="0"/>
                        </a:spcAft>
                      </a:pPr>
                      <a:r>
                        <a:rPr lang="fr-FR" sz="2000" dirty="0">
                          <a:effectLst/>
                        </a:rPr>
                        <a:t> </a:t>
                      </a:r>
                      <a:endParaRPr lang="fr-FR" sz="1400" dirty="0">
                        <a:effectLst/>
                        <a:latin typeface="Times New Roman"/>
                        <a:ea typeface="Calibri"/>
                      </a:endParaRPr>
                    </a:p>
                  </a:txBody>
                  <a:tcPr marL="68580" marR="68580" marT="0" marB="0" anchor="ctr"/>
                </a:tc>
                <a:tc>
                  <a:txBody>
                    <a:bodyPr/>
                    <a:lstStyle/>
                    <a:p>
                      <a:pPr marL="457200" algn="ctr">
                        <a:spcAft>
                          <a:spcPts val="0"/>
                        </a:spcAft>
                      </a:pPr>
                      <a:r>
                        <a:rPr lang="fr-FR" sz="2000">
                          <a:effectLst/>
                        </a:rPr>
                        <a:t>Flexibilité  quantitative</a:t>
                      </a:r>
                      <a:endParaRPr lang="fr-FR" sz="1400">
                        <a:effectLst/>
                        <a:latin typeface="Times New Roman"/>
                        <a:ea typeface="Calibri"/>
                      </a:endParaRPr>
                    </a:p>
                  </a:txBody>
                  <a:tcPr marL="68580" marR="68580" marT="0" marB="0" anchor="ctr"/>
                </a:tc>
                <a:tc>
                  <a:txBody>
                    <a:bodyPr/>
                    <a:lstStyle/>
                    <a:p>
                      <a:pPr marL="457200" algn="ctr">
                        <a:spcAft>
                          <a:spcPts val="0"/>
                        </a:spcAft>
                      </a:pPr>
                      <a:r>
                        <a:rPr lang="fr-FR" sz="2000">
                          <a:effectLst/>
                        </a:rPr>
                        <a:t>Flexibilité  qualitative </a:t>
                      </a:r>
                      <a:endParaRPr lang="fr-FR" sz="1400">
                        <a:effectLst/>
                        <a:latin typeface="Times New Roman"/>
                        <a:ea typeface="Calibri"/>
                      </a:endParaRPr>
                    </a:p>
                  </a:txBody>
                  <a:tcPr marL="68580" marR="68580" marT="0" marB="0" anchor="ctr"/>
                </a:tc>
              </a:tr>
              <a:tr h="1685485">
                <a:tc>
                  <a:txBody>
                    <a:bodyPr/>
                    <a:lstStyle/>
                    <a:p>
                      <a:pPr marL="457200" algn="l">
                        <a:spcAft>
                          <a:spcPts val="0"/>
                        </a:spcAft>
                      </a:pPr>
                      <a:r>
                        <a:rPr lang="fr-FR" sz="2000" dirty="0">
                          <a:effectLst/>
                        </a:rPr>
                        <a:t>Flexibilité externe</a:t>
                      </a:r>
                      <a:endParaRPr lang="fr-FR" sz="1400" dirty="0">
                        <a:effectLst/>
                        <a:latin typeface="Times New Roman"/>
                        <a:ea typeface="Calibri"/>
                      </a:endParaRPr>
                    </a:p>
                  </a:txBody>
                  <a:tcPr marL="68580" marR="68580" marT="0" marB="0" anchor="ctr"/>
                </a:tc>
                <a:tc>
                  <a:txBody>
                    <a:bodyPr/>
                    <a:lstStyle/>
                    <a:p>
                      <a:pPr marL="0" lvl="0" indent="0" algn="ctr">
                        <a:spcAft>
                          <a:spcPts val="0"/>
                        </a:spcAft>
                        <a:buFont typeface="+mj-lt"/>
                        <a:buNone/>
                      </a:pPr>
                      <a:r>
                        <a:rPr lang="fr-FR" sz="2000" dirty="0" smtClean="0">
                          <a:effectLst/>
                        </a:rPr>
                        <a:t>a. Définie </a:t>
                      </a:r>
                      <a:r>
                        <a:rPr lang="fr-FR" sz="2000" dirty="0">
                          <a:effectLst/>
                        </a:rPr>
                        <a:t>par le contrat de travail</a:t>
                      </a:r>
                      <a:endParaRPr lang="fr-FR" sz="1400" dirty="0">
                        <a:effectLst/>
                      </a:endParaRPr>
                    </a:p>
                    <a:p>
                      <a:pPr marL="457200" algn="ctr">
                        <a:spcAft>
                          <a:spcPts val="0"/>
                        </a:spcAft>
                      </a:pPr>
                      <a:r>
                        <a:rPr lang="fr-FR" sz="2000" dirty="0">
                          <a:effectLst/>
                        </a:rPr>
                        <a:t> </a:t>
                      </a:r>
                      <a:endParaRPr lang="fr-FR" sz="1400" b="1" dirty="0">
                        <a:solidFill>
                          <a:srgbClr val="1F497D"/>
                        </a:solidFill>
                        <a:effectLst/>
                        <a:latin typeface="Times New Roman"/>
                        <a:ea typeface="Calibri"/>
                      </a:endParaRPr>
                    </a:p>
                  </a:txBody>
                  <a:tcPr marL="68580" marR="68580" marT="0" marB="0" anchor="ctr"/>
                </a:tc>
                <a:tc>
                  <a:txBody>
                    <a:bodyPr/>
                    <a:lstStyle/>
                    <a:p>
                      <a:pPr marL="0" lvl="0" indent="0" algn="ctr">
                        <a:spcAft>
                          <a:spcPts val="0"/>
                        </a:spcAft>
                        <a:buFont typeface="+mj-lt"/>
                        <a:buNone/>
                      </a:pPr>
                      <a:r>
                        <a:rPr lang="fr-FR" sz="2000" dirty="0" smtClean="0">
                          <a:effectLst/>
                        </a:rPr>
                        <a:t>b.</a:t>
                      </a:r>
                      <a:r>
                        <a:rPr lang="fr-FR" sz="2000" baseline="0" dirty="0" smtClean="0">
                          <a:effectLst/>
                        </a:rPr>
                        <a:t> </a:t>
                      </a:r>
                      <a:r>
                        <a:rPr lang="fr-FR" sz="2000" dirty="0" smtClean="0">
                          <a:effectLst/>
                        </a:rPr>
                        <a:t>Déterminée </a:t>
                      </a:r>
                      <a:r>
                        <a:rPr lang="fr-FR" sz="2000" dirty="0">
                          <a:effectLst/>
                        </a:rPr>
                        <a:t>par les contrats commerciaux entre entreprises</a:t>
                      </a:r>
                      <a:endParaRPr lang="fr-FR" sz="1400" dirty="0">
                        <a:effectLst/>
                      </a:endParaRPr>
                    </a:p>
                    <a:p>
                      <a:pPr marL="457200" algn="ctr">
                        <a:spcAft>
                          <a:spcPts val="0"/>
                        </a:spcAft>
                      </a:pPr>
                      <a:r>
                        <a:rPr lang="fr-FR" sz="2000" dirty="0">
                          <a:effectLst/>
                        </a:rPr>
                        <a:t> </a:t>
                      </a:r>
                      <a:endParaRPr lang="fr-FR" sz="1400" b="1" dirty="0">
                        <a:solidFill>
                          <a:srgbClr val="1F497D"/>
                        </a:solidFill>
                        <a:effectLst/>
                        <a:latin typeface="Times New Roman"/>
                        <a:ea typeface="Calibri"/>
                      </a:endParaRPr>
                    </a:p>
                  </a:txBody>
                  <a:tcPr marL="68580" marR="68580" marT="0" marB="0" anchor="ctr"/>
                </a:tc>
              </a:tr>
              <a:tr h="1685485">
                <a:tc>
                  <a:txBody>
                    <a:bodyPr/>
                    <a:lstStyle/>
                    <a:p>
                      <a:pPr marL="457200" algn="l">
                        <a:spcAft>
                          <a:spcPts val="0"/>
                        </a:spcAft>
                      </a:pPr>
                      <a:r>
                        <a:rPr lang="fr-FR" sz="2000" dirty="0">
                          <a:effectLst/>
                        </a:rPr>
                        <a:t>Flexibilité interne</a:t>
                      </a:r>
                      <a:endParaRPr lang="fr-FR" sz="1400" dirty="0">
                        <a:effectLst/>
                        <a:latin typeface="Times New Roman"/>
                        <a:ea typeface="Calibri"/>
                      </a:endParaRPr>
                    </a:p>
                  </a:txBody>
                  <a:tcPr marL="68580" marR="68580" marT="0" marB="0" anchor="ctr"/>
                </a:tc>
                <a:tc>
                  <a:txBody>
                    <a:bodyPr/>
                    <a:lstStyle/>
                    <a:p>
                      <a:pPr marL="0" lvl="0" indent="0" algn="ctr">
                        <a:spcAft>
                          <a:spcPts val="0"/>
                        </a:spcAft>
                        <a:buFont typeface="+mj-lt"/>
                        <a:buNone/>
                      </a:pPr>
                      <a:r>
                        <a:rPr lang="fr-FR" sz="2000" dirty="0" smtClean="0">
                          <a:effectLst/>
                        </a:rPr>
                        <a:t>c.</a:t>
                      </a:r>
                      <a:r>
                        <a:rPr lang="fr-FR" sz="2000" baseline="0" dirty="0" smtClean="0">
                          <a:effectLst/>
                        </a:rPr>
                        <a:t> </a:t>
                      </a:r>
                      <a:r>
                        <a:rPr lang="fr-FR" sz="2000" dirty="0" smtClean="0">
                          <a:effectLst/>
                        </a:rPr>
                        <a:t>Permise </a:t>
                      </a:r>
                      <a:r>
                        <a:rPr lang="fr-FR" sz="2000" dirty="0">
                          <a:effectLst/>
                        </a:rPr>
                        <a:t>par les accords internes sur le temps de travail</a:t>
                      </a:r>
                      <a:endParaRPr lang="fr-FR" sz="1400" dirty="0">
                        <a:effectLst/>
                      </a:endParaRPr>
                    </a:p>
                    <a:p>
                      <a:pPr marL="457200" algn="ctr">
                        <a:spcAft>
                          <a:spcPts val="0"/>
                        </a:spcAft>
                      </a:pPr>
                      <a:r>
                        <a:rPr lang="fr-FR" sz="2000" dirty="0">
                          <a:effectLst/>
                        </a:rPr>
                        <a:t> </a:t>
                      </a:r>
                      <a:endParaRPr lang="fr-FR" sz="1400" b="1" dirty="0">
                        <a:solidFill>
                          <a:srgbClr val="1F497D"/>
                        </a:solidFill>
                        <a:effectLst/>
                        <a:latin typeface="Times New Roman"/>
                        <a:ea typeface="Calibri"/>
                      </a:endParaRPr>
                    </a:p>
                  </a:txBody>
                  <a:tcPr marL="68580" marR="68580" marT="0" marB="0" anchor="ctr"/>
                </a:tc>
                <a:tc>
                  <a:txBody>
                    <a:bodyPr/>
                    <a:lstStyle/>
                    <a:p>
                      <a:pPr marL="0" lvl="0" indent="0" algn="ctr">
                        <a:spcAft>
                          <a:spcPts val="0"/>
                        </a:spcAft>
                        <a:buFont typeface="+mj-lt"/>
                        <a:buNone/>
                      </a:pPr>
                      <a:r>
                        <a:rPr lang="fr-FR" sz="2000" dirty="0" smtClean="0">
                          <a:effectLst/>
                        </a:rPr>
                        <a:t>d.</a:t>
                      </a:r>
                      <a:r>
                        <a:rPr lang="fr-FR" sz="2000" baseline="0" dirty="0" smtClean="0">
                          <a:effectLst/>
                        </a:rPr>
                        <a:t> </a:t>
                      </a:r>
                      <a:r>
                        <a:rPr lang="fr-FR" sz="2000" dirty="0" smtClean="0">
                          <a:effectLst/>
                        </a:rPr>
                        <a:t>Permise </a:t>
                      </a:r>
                      <a:r>
                        <a:rPr lang="fr-FR" sz="2000" dirty="0">
                          <a:effectLst/>
                        </a:rPr>
                        <a:t>par l’organisation du travail dans l’entreprise</a:t>
                      </a:r>
                      <a:endParaRPr lang="fr-FR" sz="1400" dirty="0">
                        <a:effectLst/>
                      </a:endParaRPr>
                    </a:p>
                    <a:p>
                      <a:pPr marL="457200" algn="ctr">
                        <a:spcAft>
                          <a:spcPts val="0"/>
                        </a:spcAft>
                      </a:pPr>
                      <a:r>
                        <a:rPr lang="fr-FR" sz="2000" dirty="0">
                          <a:effectLst/>
                        </a:rPr>
                        <a:t> </a:t>
                      </a:r>
                      <a:endParaRPr lang="fr-FR" sz="1400" b="1" dirty="0">
                        <a:solidFill>
                          <a:srgbClr val="1F497D"/>
                        </a:solidFill>
                        <a:effectLst/>
                        <a:latin typeface="Times New Roman"/>
                        <a:ea typeface="Calibri"/>
                      </a:endParaRPr>
                    </a:p>
                  </a:txBody>
                  <a:tcPr marL="68580" marR="68580" marT="0" marB="0" anchor="ctr"/>
                </a:tc>
              </a:tr>
            </a:tbl>
          </a:graphicData>
        </a:graphic>
      </p:graphicFrame>
      <p:sp>
        <p:nvSpPr>
          <p:cNvPr id="7" name="Rectangle 6"/>
          <p:cNvSpPr/>
          <p:nvPr/>
        </p:nvSpPr>
        <p:spPr>
          <a:xfrm>
            <a:off x="3131857" y="2651432"/>
            <a:ext cx="2819748" cy="164656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5951605" y="2657613"/>
            <a:ext cx="2854258" cy="164656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3131857" y="4326271"/>
            <a:ext cx="2819748" cy="171113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5981894" y="4326271"/>
            <a:ext cx="2854258" cy="1711136"/>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55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Question 1</a:t>
            </a:r>
            <a:endParaRPr lang="fr-FR" dirty="0">
              <a:solidFill>
                <a:schemeClr val="tx2"/>
              </a:solidFill>
            </a:endParaRPr>
          </a:p>
        </p:txBody>
      </p:sp>
      <p:sp>
        <p:nvSpPr>
          <p:cNvPr id="3" name="Espace réservé du pied de page 2"/>
          <p:cNvSpPr>
            <a:spLocks noGrp="1"/>
          </p:cNvSpPr>
          <p:nvPr>
            <p:ph type="ftr" sz="quarter" idx="11"/>
          </p:nvPr>
        </p:nvSpPr>
        <p:spPr>
          <a:xfrm>
            <a:off x="304799" y="6410848"/>
            <a:ext cx="8660275"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a:t>
            </a:fld>
            <a:endParaRPr lang="fr-FR"/>
          </a:p>
        </p:txBody>
      </p:sp>
      <p:sp>
        <p:nvSpPr>
          <p:cNvPr id="5" name="Espace réservé du contenu 4"/>
          <p:cNvSpPr>
            <a:spLocks noGrp="1"/>
          </p:cNvSpPr>
          <p:nvPr>
            <p:ph sz="quarter" idx="1"/>
          </p:nvPr>
        </p:nvSpPr>
        <p:spPr>
          <a:xfrm>
            <a:off x="301752" y="1527048"/>
            <a:ext cx="8503920" cy="4883800"/>
          </a:xfrm>
        </p:spPr>
        <p:txBody>
          <a:bodyPr>
            <a:normAutofit fontScale="62500" lnSpcReduction="20000"/>
          </a:bodyPr>
          <a:lstStyle/>
          <a:p>
            <a:pPr>
              <a:lnSpc>
                <a:spcPct val="120000"/>
              </a:lnSpc>
            </a:pPr>
            <a:r>
              <a:rPr lang="fr-FR" sz="3200" b="1" dirty="0"/>
              <a:t>Chômage</a:t>
            </a:r>
            <a:r>
              <a:rPr lang="fr-FR" sz="3200" dirty="0"/>
              <a:t> : désigne la situation des individus sans emploi à la recherche d’un emploi</a:t>
            </a:r>
            <a:endParaRPr lang="fr-FR" sz="1900" dirty="0"/>
          </a:p>
          <a:p>
            <a:pPr marL="0" indent="0">
              <a:lnSpc>
                <a:spcPct val="120000"/>
              </a:lnSpc>
              <a:buNone/>
            </a:pPr>
            <a:endParaRPr lang="fr-FR" sz="1900" dirty="0"/>
          </a:p>
          <a:p>
            <a:pPr>
              <a:lnSpc>
                <a:spcPct val="120000"/>
              </a:lnSpc>
            </a:pPr>
            <a:r>
              <a:rPr lang="fr-FR" sz="2600" b="1" dirty="0"/>
              <a:t>Rappel </a:t>
            </a:r>
            <a:r>
              <a:rPr lang="fr-FR" sz="2600" dirty="0"/>
              <a:t>: les chômeurs sont un sous-ensemble de la population active qui comprend également les actifs occupés, c'est-à-dire exerçant un emploi</a:t>
            </a:r>
            <a:r>
              <a:rPr lang="fr-FR" sz="3200" dirty="0"/>
              <a:t>.</a:t>
            </a:r>
            <a:endParaRPr lang="fr-FR" sz="1800" dirty="0"/>
          </a:p>
          <a:p>
            <a:pPr marL="0" indent="0">
              <a:lnSpc>
                <a:spcPct val="120000"/>
              </a:lnSpc>
              <a:buNone/>
            </a:pPr>
            <a:endParaRPr lang="fr-FR" sz="1900" dirty="0"/>
          </a:p>
          <a:p>
            <a:pPr marL="0" indent="0">
              <a:lnSpc>
                <a:spcPct val="120000"/>
              </a:lnSpc>
              <a:buNone/>
            </a:pPr>
            <a:r>
              <a:rPr lang="fr-FR" sz="3200" dirty="0"/>
              <a:t>Il existe en France deux indicateurs de mesure du chômage : </a:t>
            </a:r>
            <a:endParaRPr lang="fr-FR" sz="3200" dirty="0" smtClean="0"/>
          </a:p>
          <a:p>
            <a:pPr>
              <a:lnSpc>
                <a:spcPct val="120000"/>
              </a:lnSpc>
            </a:pPr>
            <a:r>
              <a:rPr lang="fr-FR" sz="3200" dirty="0" smtClean="0"/>
              <a:t>les personnes</a:t>
            </a:r>
            <a:r>
              <a:rPr lang="fr-FR" sz="1900" dirty="0"/>
              <a:t> </a:t>
            </a:r>
            <a:r>
              <a:rPr lang="fr-FR" sz="3200" dirty="0" smtClean="0"/>
              <a:t>au </a:t>
            </a:r>
            <a:r>
              <a:rPr lang="fr-FR" sz="3200" dirty="0"/>
              <a:t>sens du BIT </a:t>
            </a:r>
            <a:r>
              <a:rPr lang="fr-FR" sz="3200" dirty="0" smtClean="0"/>
              <a:t>recensées </a:t>
            </a:r>
            <a:r>
              <a:rPr lang="fr-FR" sz="3200" dirty="0"/>
              <a:t>par l’INSEE :</a:t>
            </a:r>
            <a:endParaRPr lang="fr-FR" sz="1900" dirty="0"/>
          </a:p>
          <a:p>
            <a:pPr lvl="1">
              <a:lnSpc>
                <a:spcPct val="120000"/>
              </a:lnSpc>
            </a:pPr>
            <a:r>
              <a:rPr lang="fr-FR" sz="2600" dirty="0"/>
              <a:t>sans travail, </a:t>
            </a:r>
            <a:endParaRPr lang="fr-FR" sz="1800" dirty="0"/>
          </a:p>
          <a:p>
            <a:pPr lvl="1">
              <a:lnSpc>
                <a:spcPct val="120000"/>
              </a:lnSpc>
            </a:pPr>
            <a:r>
              <a:rPr lang="fr-FR" sz="2600" dirty="0"/>
              <a:t>disponibles pour travailler, </a:t>
            </a:r>
            <a:endParaRPr lang="fr-FR" sz="1800" dirty="0"/>
          </a:p>
          <a:p>
            <a:pPr lvl="1">
              <a:lnSpc>
                <a:spcPct val="120000"/>
              </a:lnSpc>
            </a:pPr>
            <a:r>
              <a:rPr lang="fr-FR" sz="2600" dirty="0"/>
              <a:t>à la recherche d’un travail</a:t>
            </a:r>
            <a:endParaRPr lang="fr-FR" sz="1800" dirty="0"/>
          </a:p>
          <a:p>
            <a:pPr lvl="0">
              <a:lnSpc>
                <a:spcPct val="120000"/>
              </a:lnSpc>
            </a:pPr>
            <a:r>
              <a:rPr lang="fr-FR" sz="3200" dirty="0"/>
              <a:t>les demandes d’emploi en fin de mois recensées par Pôle Emploi</a:t>
            </a:r>
            <a:endParaRPr lang="fr-FR" sz="1900" dirty="0"/>
          </a:p>
          <a:p>
            <a:pPr marL="0" indent="0">
              <a:lnSpc>
                <a:spcPct val="120000"/>
              </a:lnSpc>
              <a:buNone/>
            </a:pPr>
            <a:r>
              <a:rPr lang="fr-FR" sz="3200" dirty="0"/>
              <a:t> </a:t>
            </a:r>
            <a:endParaRPr lang="fr-FR" sz="1900" dirty="0"/>
          </a:p>
          <a:p>
            <a:pPr>
              <a:lnSpc>
                <a:spcPct val="120000"/>
              </a:lnSpc>
            </a:pPr>
            <a:r>
              <a:rPr lang="fr-FR" sz="2600" b="1" i="1" dirty="0">
                <a:solidFill>
                  <a:schemeClr val="tx2"/>
                </a:solidFill>
              </a:rPr>
              <a:t>taux de chômage </a:t>
            </a:r>
            <a:r>
              <a:rPr lang="fr-FR" sz="3200" i="1" dirty="0">
                <a:solidFill>
                  <a:schemeClr val="tx2"/>
                </a:solidFill>
              </a:rPr>
              <a:t>: part de la population active qui est au chômage</a:t>
            </a:r>
            <a:r>
              <a:rPr lang="fr-FR" sz="3200" dirty="0">
                <a:solidFill>
                  <a:srgbClr val="FF0000"/>
                </a:solidFill>
              </a:rPr>
              <a:t> </a:t>
            </a:r>
            <a:r>
              <a:rPr lang="fr-FR" sz="3200" dirty="0"/>
              <a:t>;</a:t>
            </a:r>
            <a:endParaRPr lang="fr-FR" sz="1800" dirty="0"/>
          </a:p>
          <a:p>
            <a:pPr>
              <a:lnSpc>
                <a:spcPct val="120000"/>
              </a:lnSpc>
            </a:pPr>
            <a:r>
              <a:rPr lang="fr-FR" sz="3200" dirty="0"/>
              <a:t>mesure : (nombre de chômeurs / population active totale) x 100</a:t>
            </a:r>
            <a:endParaRPr lang="fr-FR" sz="1800" dirty="0"/>
          </a:p>
          <a:p>
            <a:endParaRPr lang="fr-FR" dirty="0"/>
          </a:p>
        </p:txBody>
      </p:sp>
    </p:spTree>
    <p:extLst>
      <p:ext uri="{BB962C8B-B14F-4D97-AF65-F5344CB8AC3E}">
        <p14:creationId xmlns:p14="http://schemas.microsoft.com/office/powerpoint/2010/main" val="34064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dirty="0" smtClean="0">
                <a:solidFill>
                  <a:srgbClr val="1F497D"/>
                </a:solidFill>
              </a:rPr>
              <a:t>Q29 : </a:t>
            </a:r>
            <a:r>
              <a:rPr lang="fr-FR" sz="2700" b="1" dirty="0">
                <a:solidFill>
                  <a:srgbClr val="1F497D"/>
                </a:solidFill>
              </a:rPr>
              <a:t>Quel est l’objectif commun de ces différentes formes de flexibilité </a:t>
            </a:r>
            <a:r>
              <a:rPr lang="fr-FR" sz="2700" b="1" dirty="0" smtClean="0">
                <a:solidFill>
                  <a:srgbClr val="1F497D"/>
                </a:solidFill>
              </a:rPr>
              <a:t>?</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8724850"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50</a:t>
            </a:fld>
            <a:endParaRPr lang="fr-FR"/>
          </a:p>
        </p:txBody>
      </p:sp>
      <p:sp>
        <p:nvSpPr>
          <p:cNvPr id="5" name="Espace réservé du contenu 4"/>
          <p:cNvSpPr>
            <a:spLocks noGrp="1"/>
          </p:cNvSpPr>
          <p:nvPr>
            <p:ph sz="quarter" idx="1"/>
          </p:nvPr>
        </p:nvSpPr>
        <p:spPr/>
        <p:txBody>
          <a:bodyPr/>
          <a:lstStyle/>
          <a:p>
            <a:pPr algn="just">
              <a:lnSpc>
                <a:spcPct val="130000"/>
              </a:lnSpc>
            </a:pPr>
            <a:r>
              <a:rPr lang="fr-FR" dirty="0"/>
              <a:t>Il s’agit dans tous les cas pour l’entreprise de s’adapter rapidement à toutes modifications de la demande qui lui est adressée. </a:t>
            </a:r>
            <a:endParaRPr lang="fr-FR" dirty="0" smtClean="0"/>
          </a:p>
          <a:p>
            <a:pPr algn="just">
              <a:lnSpc>
                <a:spcPct val="130000"/>
              </a:lnSpc>
            </a:pPr>
            <a:endParaRPr lang="fr-FR" dirty="0"/>
          </a:p>
          <a:p>
            <a:pPr algn="just">
              <a:lnSpc>
                <a:spcPct val="130000"/>
              </a:lnSpc>
            </a:pPr>
            <a:r>
              <a:rPr lang="fr-FR" dirty="0" smtClean="0"/>
              <a:t>D’une </a:t>
            </a:r>
            <a:r>
              <a:rPr lang="fr-FR" dirty="0"/>
              <a:t>façon ou d’une autre l’entreprise cherche à adapter ses dépenses en facteur travail à son activité de production.</a:t>
            </a:r>
          </a:p>
          <a:p>
            <a:endParaRPr lang="fr-FR" dirty="0"/>
          </a:p>
        </p:txBody>
      </p:sp>
    </p:spTree>
    <p:extLst>
      <p:ext uri="{BB962C8B-B14F-4D97-AF65-F5344CB8AC3E}">
        <p14:creationId xmlns:p14="http://schemas.microsoft.com/office/powerpoint/2010/main" val="32631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1F497D"/>
                </a:solidFill>
              </a:rPr>
              <a:t>Définition : </a:t>
            </a:r>
            <a:r>
              <a:rPr lang="fr-FR" i="1" dirty="0">
                <a:solidFill>
                  <a:srgbClr val="1F497D"/>
                </a:solidFill>
              </a:rPr>
              <a:t>Flexibilité du travail </a:t>
            </a:r>
            <a:endParaRPr lang="fr-FR" dirty="0">
              <a:solidFill>
                <a:srgbClr val="1F497D"/>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51</a:t>
            </a:fld>
            <a:endParaRPr lang="fr-FR"/>
          </a:p>
        </p:txBody>
      </p:sp>
      <p:sp>
        <p:nvSpPr>
          <p:cNvPr id="5" name="Espace réservé du contenu 4"/>
          <p:cNvSpPr>
            <a:spLocks noGrp="1"/>
          </p:cNvSpPr>
          <p:nvPr>
            <p:ph sz="quarter" idx="1"/>
          </p:nvPr>
        </p:nvSpPr>
        <p:spPr/>
        <p:txBody>
          <a:bodyPr>
            <a:normAutofit/>
          </a:bodyPr>
          <a:lstStyle/>
          <a:p>
            <a:pPr algn="just">
              <a:spcBef>
                <a:spcPts val="0"/>
              </a:spcBef>
              <a:spcAft>
                <a:spcPts val="1200"/>
              </a:spcAft>
            </a:pPr>
            <a:r>
              <a:rPr lang="fr-FR" b="1" i="1" dirty="0"/>
              <a:t>Flexibilité du travail </a:t>
            </a:r>
            <a:r>
              <a:rPr lang="fr-FR" i="1" dirty="0"/>
              <a:t>: politique de gestion de la main-</a:t>
            </a:r>
            <a:r>
              <a:rPr lang="fr-FR" i="1" dirty="0" err="1"/>
              <a:t>d’oeuvre</a:t>
            </a:r>
            <a:r>
              <a:rPr lang="fr-FR" i="1" dirty="0"/>
              <a:t> dont l’objectif est d’adapter  la production aux évolutions du marché et de réduire des coûts de production. Les  entreprises revendiquent plus de flexibilité dans </a:t>
            </a:r>
            <a:endParaRPr lang="fr-FR" dirty="0"/>
          </a:p>
          <a:p>
            <a:pPr lvl="2" algn="just">
              <a:spcBef>
                <a:spcPts val="0"/>
              </a:spcBef>
              <a:spcAft>
                <a:spcPts val="1200"/>
              </a:spcAft>
            </a:pPr>
            <a:r>
              <a:rPr lang="fr-FR" sz="2400" i="1" dirty="0"/>
              <a:t>la gestion des salaires, </a:t>
            </a:r>
            <a:endParaRPr lang="fr-FR" sz="2400" dirty="0"/>
          </a:p>
          <a:p>
            <a:pPr lvl="2" algn="just">
              <a:spcBef>
                <a:spcPts val="0"/>
              </a:spcBef>
              <a:spcAft>
                <a:spcPts val="1200"/>
              </a:spcAft>
            </a:pPr>
            <a:r>
              <a:rPr lang="fr-FR" sz="2400" i="1" dirty="0"/>
              <a:t>mais aussi </a:t>
            </a:r>
            <a:r>
              <a:rPr lang="fr-FR" sz="2400" i="1" dirty="0" smtClean="0"/>
              <a:t>les  </a:t>
            </a:r>
            <a:r>
              <a:rPr lang="fr-FR" sz="2400" i="1" dirty="0"/>
              <a:t>effectifs salariés </a:t>
            </a:r>
            <a:endParaRPr lang="fr-FR" sz="2400" dirty="0"/>
          </a:p>
          <a:p>
            <a:pPr lvl="2" algn="just">
              <a:spcBef>
                <a:spcPts val="0"/>
              </a:spcBef>
            </a:pPr>
            <a:r>
              <a:rPr lang="fr-FR" sz="2400" i="1" dirty="0" smtClean="0"/>
              <a:t>et l’organisation </a:t>
            </a:r>
            <a:r>
              <a:rPr lang="fr-FR" sz="2400" i="1" dirty="0"/>
              <a:t>du travail.</a:t>
            </a:r>
            <a:endParaRPr lang="fr-FR" sz="2400" dirty="0"/>
          </a:p>
          <a:p>
            <a:pPr marL="0" indent="0">
              <a:spcBef>
                <a:spcPts val="0"/>
              </a:spcBef>
              <a:buNone/>
            </a:pPr>
            <a:endParaRPr lang="fr-FR" dirty="0"/>
          </a:p>
          <a:p>
            <a:pPr>
              <a:spcBef>
                <a:spcPts val="0"/>
              </a:spcBef>
            </a:pPr>
            <a:r>
              <a:rPr lang="fr-FR" dirty="0"/>
              <a:t>Flexibilité quantitative externe = externalisation</a:t>
            </a:r>
          </a:p>
          <a:p>
            <a:pPr>
              <a:spcBef>
                <a:spcPts val="0"/>
              </a:spcBef>
            </a:pPr>
            <a:endParaRPr lang="fr-FR" dirty="0"/>
          </a:p>
        </p:txBody>
      </p:sp>
    </p:spTree>
    <p:extLst>
      <p:ext uri="{BB962C8B-B14F-4D97-AF65-F5344CB8AC3E}">
        <p14:creationId xmlns:p14="http://schemas.microsoft.com/office/powerpoint/2010/main" val="169855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a:t>
            </a:r>
            <a:endParaRPr lang="fr-FR" dirty="0"/>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52</a:t>
            </a:fld>
            <a:endParaRPr lang="fr-FR"/>
          </a:p>
        </p:txBody>
      </p:sp>
      <p:sp>
        <p:nvSpPr>
          <p:cNvPr id="5" name="Espace réservé du contenu 4"/>
          <p:cNvSpPr>
            <a:spLocks noGrp="1"/>
          </p:cNvSpPr>
          <p:nvPr>
            <p:ph sz="quarter" idx="1"/>
          </p:nvPr>
        </p:nvSpPr>
        <p:spPr>
          <a:xfrm>
            <a:off x="150674" y="1527048"/>
            <a:ext cx="8792876" cy="4962358"/>
          </a:xfrm>
        </p:spPr>
        <p:txBody>
          <a:bodyPr>
            <a:normAutofit lnSpcReduction="10000"/>
          </a:bodyPr>
          <a:lstStyle/>
          <a:p>
            <a:pPr lvl="0" algn="just">
              <a:spcBef>
                <a:spcPts val="0"/>
              </a:spcBef>
              <a:spcAft>
                <a:spcPts val="600"/>
              </a:spcAft>
            </a:pPr>
            <a:r>
              <a:rPr lang="fr-FR" b="1" dirty="0"/>
              <a:t>Gestion des salaires</a:t>
            </a:r>
            <a:r>
              <a:rPr lang="fr-FR" dirty="0"/>
              <a:t> = suppression ou atténuation de la législation sur le salaire  minimum, salaire au rendement...</a:t>
            </a:r>
          </a:p>
          <a:p>
            <a:pPr lvl="0" algn="just">
              <a:lnSpc>
                <a:spcPct val="110000"/>
              </a:lnSpc>
              <a:spcBef>
                <a:spcPts val="0"/>
              </a:spcBef>
              <a:spcAft>
                <a:spcPts val="600"/>
              </a:spcAft>
            </a:pPr>
            <a:r>
              <a:rPr lang="fr-FR" b="1" dirty="0"/>
              <a:t>Gestion des effectifs salariés </a:t>
            </a:r>
            <a:r>
              <a:rPr lang="fr-FR" dirty="0"/>
              <a:t>= réduction des contraintes juridiques régissant le contrat de travail et en particulier les décisions de licenciement : développement des emplois atypiques.</a:t>
            </a:r>
          </a:p>
          <a:p>
            <a:pPr lvl="0" algn="just">
              <a:spcBef>
                <a:spcPts val="0"/>
              </a:spcBef>
              <a:spcAft>
                <a:spcPts val="600"/>
              </a:spcAft>
            </a:pPr>
            <a:r>
              <a:rPr lang="fr-FR" b="1" dirty="0"/>
              <a:t>Organisation du travail</a:t>
            </a:r>
            <a:r>
              <a:rPr lang="fr-FR" dirty="0"/>
              <a:t> = annualisation du temps de travail, remise en cause de la durée légale du travail, travail de </a:t>
            </a:r>
            <a:r>
              <a:rPr lang="fr-FR" dirty="0" smtClean="0"/>
              <a:t>nuit…</a:t>
            </a:r>
            <a:endParaRPr lang="fr-FR" dirty="0"/>
          </a:p>
          <a:p>
            <a:pPr algn="just">
              <a:spcBef>
                <a:spcPts val="0"/>
              </a:spcBef>
            </a:pPr>
            <a:r>
              <a:rPr lang="fr-FR" b="1" dirty="0"/>
              <a:t>Flexibilité quantitative externe</a:t>
            </a:r>
            <a:r>
              <a:rPr lang="fr-FR" dirty="0"/>
              <a:t> : </a:t>
            </a:r>
            <a:r>
              <a:rPr lang="fr-FR" dirty="0" smtClean="0"/>
              <a:t>sous</a:t>
            </a:r>
            <a:r>
              <a:rPr lang="fr-FR" dirty="0"/>
              <a:t>-traitance</a:t>
            </a:r>
          </a:p>
          <a:p>
            <a:pPr algn="just">
              <a:spcBef>
                <a:spcPts val="0"/>
              </a:spcBef>
            </a:pPr>
            <a:endParaRPr lang="fr-FR" dirty="0"/>
          </a:p>
        </p:txBody>
      </p:sp>
    </p:spTree>
    <p:extLst>
      <p:ext uri="{BB962C8B-B14F-4D97-AF65-F5344CB8AC3E}">
        <p14:creationId xmlns:p14="http://schemas.microsoft.com/office/powerpoint/2010/main" val="107283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b="1" dirty="0" smtClean="0">
                <a:solidFill>
                  <a:srgbClr val="1F497D"/>
                </a:solidFill>
              </a:rPr>
              <a:t>Q30 : Définissez </a:t>
            </a:r>
            <a:r>
              <a:rPr lang="fr-FR" sz="2700" b="1" dirty="0">
                <a:solidFill>
                  <a:srgbClr val="1F497D"/>
                </a:solidFill>
              </a:rPr>
              <a:t>la flexibilité du marché du </a:t>
            </a:r>
            <a:r>
              <a:rPr lang="fr-FR" sz="2700" b="1" dirty="0" smtClean="0">
                <a:solidFill>
                  <a:srgbClr val="1F497D"/>
                </a:solidFill>
              </a:rPr>
              <a:t>travail</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8531352"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53</a:t>
            </a:fld>
            <a:endParaRPr lang="fr-FR"/>
          </a:p>
        </p:txBody>
      </p:sp>
      <p:sp>
        <p:nvSpPr>
          <p:cNvPr id="5" name="Espace réservé du contenu 4"/>
          <p:cNvSpPr>
            <a:spLocks noGrp="1"/>
          </p:cNvSpPr>
          <p:nvPr>
            <p:ph sz="quarter" idx="1"/>
          </p:nvPr>
        </p:nvSpPr>
        <p:spPr/>
        <p:txBody>
          <a:bodyPr/>
          <a:lstStyle/>
          <a:p>
            <a:pPr algn="just"/>
            <a:r>
              <a:rPr lang="fr-FR" b="1" i="1" dirty="0">
                <a:solidFill>
                  <a:schemeClr val="accent2"/>
                </a:solidFill>
              </a:rPr>
              <a:t>Flexibilité du marché du travail </a:t>
            </a:r>
            <a:r>
              <a:rPr lang="fr-FR" i="1" dirty="0">
                <a:solidFill>
                  <a:schemeClr val="accent2"/>
                </a:solidFill>
              </a:rPr>
              <a:t>: capacité pour les entreprises de faire varier le volume, la qualité ou le prix du travail en fonction de la demande.</a:t>
            </a:r>
            <a:endParaRPr lang="fr-FR" dirty="0">
              <a:solidFill>
                <a:schemeClr val="accent2"/>
              </a:solidFill>
            </a:endParaRPr>
          </a:p>
          <a:p>
            <a:pPr marL="0" indent="0" algn="just">
              <a:buNone/>
            </a:pPr>
            <a:endParaRPr lang="fr-FR" dirty="0"/>
          </a:p>
          <a:p>
            <a:pPr algn="just"/>
            <a:r>
              <a:rPr lang="fr-FR" dirty="0"/>
              <a:t>La flexibilisation du marché du travail est la tendance qu'on observe en France depuis les années 1980, alors que les Trente Glorieuses avaient au contraire étaient marquées par une plus grande protection de l'emploi.</a:t>
            </a:r>
          </a:p>
          <a:p>
            <a:pPr algn="just"/>
            <a:endParaRPr lang="fr-FR" dirty="0"/>
          </a:p>
        </p:txBody>
      </p:sp>
    </p:spTree>
    <p:extLst>
      <p:ext uri="{BB962C8B-B14F-4D97-AF65-F5344CB8AC3E}">
        <p14:creationId xmlns:p14="http://schemas.microsoft.com/office/powerpoint/2010/main" val="109101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b="1" dirty="0">
                <a:solidFill>
                  <a:srgbClr val="4F81BD"/>
                </a:solidFill>
              </a:rPr>
              <a:t>Qu’appelle-t-on </a:t>
            </a:r>
            <a:r>
              <a:rPr lang="fr-FR" b="1" dirty="0" err="1">
                <a:solidFill>
                  <a:srgbClr val="4F81BD"/>
                </a:solidFill>
              </a:rPr>
              <a:t>flexisécurité</a:t>
            </a:r>
            <a:r>
              <a:rPr lang="fr-FR" b="1" dirty="0">
                <a:solidFill>
                  <a:srgbClr val="4F81BD"/>
                </a:solidFill>
              </a:rPr>
              <a:t> </a:t>
            </a:r>
            <a:r>
              <a:rPr lang="fr-FR" b="1" dirty="0" smtClean="0">
                <a:solidFill>
                  <a:srgbClr val="4F81BD"/>
                </a:solidFill>
              </a:rPr>
              <a:t>?</a:t>
            </a:r>
            <a:endParaRPr lang="fr-FR" dirty="0">
              <a:solidFill>
                <a:srgbClr val="4F81BD"/>
              </a:solidFill>
            </a:endParaRPr>
          </a:p>
        </p:txBody>
      </p:sp>
      <p:sp>
        <p:nvSpPr>
          <p:cNvPr id="3" name="Espace réservé du pied de page 2"/>
          <p:cNvSpPr>
            <a:spLocks noGrp="1"/>
          </p:cNvSpPr>
          <p:nvPr>
            <p:ph type="ftr" sz="quarter" idx="11"/>
          </p:nvPr>
        </p:nvSpPr>
        <p:spPr>
          <a:xfrm>
            <a:off x="304800" y="6410848"/>
            <a:ext cx="8681800"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54</a:t>
            </a:fld>
            <a:endParaRPr lang="fr-FR"/>
          </a:p>
        </p:txBody>
      </p:sp>
      <p:sp>
        <p:nvSpPr>
          <p:cNvPr id="5" name="Espace réservé du contenu 4"/>
          <p:cNvSpPr>
            <a:spLocks noGrp="1"/>
          </p:cNvSpPr>
          <p:nvPr>
            <p:ph sz="quarter" idx="1"/>
          </p:nvPr>
        </p:nvSpPr>
        <p:spPr/>
        <p:txBody>
          <a:bodyPr>
            <a:normAutofit/>
          </a:bodyPr>
          <a:lstStyle/>
          <a:p>
            <a:pPr algn="just">
              <a:lnSpc>
                <a:spcPct val="130000"/>
              </a:lnSpc>
            </a:pPr>
            <a:r>
              <a:rPr lang="fr-FR" i="1" dirty="0">
                <a:solidFill>
                  <a:schemeClr val="accent2"/>
                </a:solidFill>
              </a:rPr>
              <a:t>La </a:t>
            </a:r>
            <a:r>
              <a:rPr lang="fr-FR" b="1" i="1" dirty="0" err="1">
                <a:solidFill>
                  <a:schemeClr val="accent2"/>
                </a:solidFill>
              </a:rPr>
              <a:t>flexisécurité</a:t>
            </a:r>
            <a:r>
              <a:rPr lang="fr-FR" i="1" dirty="0">
                <a:solidFill>
                  <a:schemeClr val="accent2"/>
                </a:solidFill>
              </a:rPr>
              <a:t> est une politique de l’emploi qui vise à combiner une plus grande flexibilité du travail (ajustement du niveau de l’emploi, mobilité de la main d’œuvre, </a:t>
            </a:r>
            <a:r>
              <a:rPr lang="fr-FR" i="1" dirty="0" err="1">
                <a:solidFill>
                  <a:schemeClr val="accent2"/>
                </a:solidFill>
              </a:rPr>
              <a:t>etc</a:t>
            </a:r>
            <a:r>
              <a:rPr lang="fr-FR" i="1" dirty="0">
                <a:solidFill>
                  <a:schemeClr val="accent2"/>
                </a:solidFill>
              </a:rPr>
              <a:t>) et le maintien de garanties sociales élevées, en termes de droit à l’emploi, de protection sociale et de formation</a:t>
            </a:r>
            <a:r>
              <a:rPr lang="fr-FR" i="1" dirty="0" smtClean="0">
                <a:solidFill>
                  <a:schemeClr val="accent2"/>
                </a:solidFill>
              </a:rPr>
              <a:t>.</a:t>
            </a:r>
            <a:endParaRPr lang="fr-FR" dirty="0">
              <a:solidFill>
                <a:schemeClr val="accent2"/>
              </a:solidFill>
            </a:endParaRPr>
          </a:p>
          <a:p>
            <a:pPr marL="0" indent="0">
              <a:buNone/>
            </a:pPr>
            <a:endParaRPr lang="fr-FR" dirty="0"/>
          </a:p>
        </p:txBody>
      </p:sp>
    </p:spTree>
    <p:extLst>
      <p:ext uri="{BB962C8B-B14F-4D97-AF65-F5344CB8AC3E}">
        <p14:creationId xmlns:p14="http://schemas.microsoft.com/office/powerpoint/2010/main" val="2847518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55</a:t>
            </a:fld>
            <a:endParaRPr lang="fr-FR"/>
          </a:p>
        </p:txBody>
      </p:sp>
      <p:sp>
        <p:nvSpPr>
          <p:cNvPr id="2" name="Titre 1"/>
          <p:cNvSpPr>
            <a:spLocks noGrp="1"/>
          </p:cNvSpPr>
          <p:nvPr>
            <p:ph type="title" idx="4294967295"/>
          </p:nvPr>
        </p:nvSpPr>
        <p:spPr>
          <a:xfrm>
            <a:off x="645744" y="228600"/>
            <a:ext cx="7888656" cy="503207"/>
          </a:xfrm>
        </p:spPr>
        <p:txBody>
          <a:bodyPr>
            <a:normAutofit fontScale="90000"/>
          </a:bodyPr>
          <a:lstStyle/>
          <a:p>
            <a:r>
              <a:rPr lang="fr-FR" dirty="0" smtClean="0">
                <a:solidFill>
                  <a:schemeClr val="accent1"/>
                </a:solidFill>
              </a:rPr>
              <a:t>Remarques </a:t>
            </a:r>
            <a:endParaRPr lang="fr-FR" dirty="0">
              <a:solidFill>
                <a:schemeClr val="accent1"/>
              </a:solidFill>
            </a:endParaRPr>
          </a:p>
        </p:txBody>
      </p:sp>
      <p:sp>
        <p:nvSpPr>
          <p:cNvPr id="5" name="Espace réservé du contenu 4"/>
          <p:cNvSpPr>
            <a:spLocks noGrp="1"/>
          </p:cNvSpPr>
          <p:nvPr>
            <p:ph sz="quarter" idx="4294967295"/>
          </p:nvPr>
        </p:nvSpPr>
        <p:spPr>
          <a:xfrm>
            <a:off x="304800" y="752321"/>
            <a:ext cx="8504238" cy="5658527"/>
          </a:xfrm>
        </p:spPr>
        <p:txBody>
          <a:bodyPr>
            <a:noAutofit/>
          </a:bodyPr>
          <a:lstStyle/>
          <a:p>
            <a:pPr>
              <a:lnSpc>
                <a:spcPct val="120000"/>
              </a:lnSpc>
              <a:spcBef>
                <a:spcPts val="0"/>
              </a:spcBef>
              <a:spcAft>
                <a:spcPts val="600"/>
              </a:spcAft>
            </a:pPr>
            <a:r>
              <a:rPr lang="fr-FR" sz="2000" b="1" dirty="0"/>
              <a:t>L</a:t>
            </a:r>
            <a:r>
              <a:rPr lang="fr-FR" sz="2000" dirty="0" smtClean="0"/>
              <a:t>a </a:t>
            </a:r>
            <a:r>
              <a:rPr lang="fr-FR" sz="2000" dirty="0" err="1"/>
              <a:t>flexisécurité</a:t>
            </a:r>
            <a:r>
              <a:rPr lang="fr-FR" sz="2000" dirty="0"/>
              <a:t> se présente à la fois comme </a:t>
            </a:r>
            <a:r>
              <a:rPr lang="fr-FR" sz="2000" dirty="0" smtClean="0"/>
              <a:t>:</a:t>
            </a:r>
          </a:p>
          <a:p>
            <a:pPr lvl="1">
              <a:lnSpc>
                <a:spcPct val="120000"/>
              </a:lnSpc>
              <a:spcBef>
                <a:spcPts val="0"/>
              </a:spcBef>
              <a:spcAft>
                <a:spcPts val="600"/>
              </a:spcAft>
            </a:pPr>
            <a:r>
              <a:rPr lang="fr-FR" sz="1600" dirty="0" smtClean="0"/>
              <a:t>un </a:t>
            </a:r>
            <a:r>
              <a:rPr lang="fr-FR" sz="1600" dirty="0"/>
              <a:t>refus de la rigidité caractéristique de la production fordiste </a:t>
            </a:r>
            <a:endParaRPr lang="fr-FR" sz="1600" dirty="0" smtClean="0"/>
          </a:p>
          <a:p>
            <a:pPr lvl="1">
              <a:lnSpc>
                <a:spcPct val="120000"/>
              </a:lnSpc>
              <a:spcBef>
                <a:spcPts val="0"/>
              </a:spcBef>
            </a:pPr>
            <a:r>
              <a:rPr lang="fr-FR" sz="1600" dirty="0" smtClean="0"/>
              <a:t>et </a:t>
            </a:r>
            <a:r>
              <a:rPr lang="fr-FR" sz="1600" dirty="0"/>
              <a:t>un refus de précarisation de la main d’œuvre. </a:t>
            </a:r>
          </a:p>
          <a:p>
            <a:pPr marL="0" indent="0">
              <a:lnSpc>
                <a:spcPct val="120000"/>
              </a:lnSpc>
              <a:spcBef>
                <a:spcPts val="0"/>
              </a:spcBef>
              <a:buNone/>
            </a:pPr>
            <a:endParaRPr lang="fr-FR" sz="1200" dirty="0"/>
          </a:p>
          <a:p>
            <a:pPr algn="just">
              <a:lnSpc>
                <a:spcPct val="120000"/>
              </a:lnSpc>
              <a:spcBef>
                <a:spcPts val="0"/>
              </a:spcBef>
            </a:pPr>
            <a:r>
              <a:rPr lang="fr-FR" sz="2000" dirty="0"/>
              <a:t>Il s'agit alors de concilier ces 2 objectifs a  priori contradictoires, en permettant </a:t>
            </a:r>
            <a:r>
              <a:rPr lang="fr-FR" sz="2000" dirty="0" smtClean="0"/>
              <a:t>:</a:t>
            </a:r>
          </a:p>
          <a:p>
            <a:pPr lvl="1" algn="just">
              <a:lnSpc>
                <a:spcPct val="120000"/>
              </a:lnSpc>
              <a:spcBef>
                <a:spcPts val="0"/>
              </a:spcBef>
            </a:pPr>
            <a:r>
              <a:rPr lang="fr-FR" sz="1600" dirty="0" smtClean="0"/>
              <a:t>une </a:t>
            </a:r>
            <a:r>
              <a:rPr lang="fr-FR" sz="1600" dirty="0"/>
              <a:t>réallocation très dynamique des emplois </a:t>
            </a:r>
            <a:endParaRPr lang="fr-FR" sz="1600" dirty="0" smtClean="0"/>
          </a:p>
          <a:p>
            <a:pPr lvl="1" algn="just">
              <a:lnSpc>
                <a:spcPct val="120000"/>
              </a:lnSpc>
              <a:spcBef>
                <a:spcPts val="0"/>
              </a:spcBef>
            </a:pPr>
            <a:r>
              <a:rPr lang="fr-FR" sz="1600" dirty="0" smtClean="0"/>
              <a:t>et </a:t>
            </a:r>
            <a:r>
              <a:rPr lang="fr-FR" sz="1600" dirty="0"/>
              <a:t>un fort  sentiment de sécurité professionnelle des salariés.</a:t>
            </a:r>
          </a:p>
          <a:p>
            <a:pPr marL="0" indent="0">
              <a:lnSpc>
                <a:spcPct val="120000"/>
              </a:lnSpc>
              <a:spcBef>
                <a:spcPts val="0"/>
              </a:spcBef>
              <a:buNone/>
            </a:pPr>
            <a:endParaRPr lang="fr-FR" sz="1100" dirty="0"/>
          </a:p>
          <a:p>
            <a:pPr algn="just">
              <a:lnSpc>
                <a:spcPct val="120000"/>
              </a:lnSpc>
              <a:spcBef>
                <a:spcPts val="0"/>
              </a:spcBef>
              <a:spcAft>
                <a:spcPts val="600"/>
              </a:spcAft>
            </a:pPr>
            <a:r>
              <a:rPr lang="fr-FR" sz="2000" dirty="0"/>
              <a:t>La notion de </a:t>
            </a:r>
            <a:r>
              <a:rPr lang="fr-FR" sz="2000" dirty="0" err="1"/>
              <a:t>flexisécurité</a:t>
            </a:r>
            <a:r>
              <a:rPr lang="fr-FR" sz="2000" dirty="0"/>
              <a:t> est inspirée de l’expérience danoise, qui combine </a:t>
            </a:r>
            <a:r>
              <a:rPr lang="fr-FR" sz="2000" dirty="0" smtClean="0"/>
              <a:t>:</a:t>
            </a:r>
          </a:p>
          <a:p>
            <a:pPr lvl="1">
              <a:lnSpc>
                <a:spcPct val="120000"/>
              </a:lnSpc>
              <a:spcBef>
                <a:spcPts val="0"/>
              </a:spcBef>
              <a:spcAft>
                <a:spcPts val="600"/>
              </a:spcAft>
            </a:pPr>
            <a:r>
              <a:rPr lang="fr-FR" sz="1600" dirty="0" smtClean="0"/>
              <a:t>faible </a:t>
            </a:r>
            <a:r>
              <a:rPr lang="fr-FR" sz="1600" dirty="0"/>
              <a:t>protection  de l’emploi (facilités de licenciements)</a:t>
            </a:r>
            <a:r>
              <a:rPr lang="fr-FR" sz="1600" dirty="0" smtClean="0"/>
              <a:t>,</a:t>
            </a:r>
          </a:p>
          <a:p>
            <a:pPr lvl="1">
              <a:lnSpc>
                <a:spcPct val="120000"/>
              </a:lnSpc>
              <a:spcBef>
                <a:spcPts val="0"/>
              </a:spcBef>
              <a:spcAft>
                <a:spcPts val="600"/>
              </a:spcAft>
            </a:pPr>
            <a:r>
              <a:rPr lang="fr-FR" sz="1600" dirty="0" smtClean="0"/>
              <a:t>indemnisation </a:t>
            </a:r>
            <a:r>
              <a:rPr lang="fr-FR" sz="1600" dirty="0"/>
              <a:t>généreuse du chômage, </a:t>
            </a:r>
            <a:endParaRPr lang="fr-FR" sz="1600" dirty="0" smtClean="0"/>
          </a:p>
          <a:p>
            <a:pPr lvl="1">
              <a:lnSpc>
                <a:spcPct val="120000"/>
              </a:lnSpc>
              <a:spcBef>
                <a:spcPts val="0"/>
              </a:spcBef>
              <a:spcAft>
                <a:spcPts val="600"/>
              </a:spcAft>
            </a:pPr>
            <a:r>
              <a:rPr lang="fr-FR" sz="1600" dirty="0" smtClean="0"/>
              <a:t>politique </a:t>
            </a:r>
            <a:r>
              <a:rPr lang="fr-FR" sz="1600" dirty="0"/>
              <a:t>de  formation des demandeurs </a:t>
            </a:r>
            <a:r>
              <a:rPr lang="fr-FR" sz="1600" dirty="0" smtClean="0"/>
              <a:t>d’emploi</a:t>
            </a:r>
          </a:p>
          <a:p>
            <a:pPr marL="0" indent="0">
              <a:lnSpc>
                <a:spcPct val="120000"/>
              </a:lnSpc>
              <a:spcBef>
                <a:spcPts val="0"/>
              </a:spcBef>
              <a:buNone/>
            </a:pPr>
            <a:r>
              <a:rPr lang="fr-FR" sz="2000" dirty="0" smtClean="0">
                <a:latin typeface="Wingdings"/>
                <a:ea typeface="Wingdings"/>
                <a:cs typeface="Wingdings"/>
                <a:sym typeface="Wingdings"/>
              </a:rPr>
              <a:t> </a:t>
            </a:r>
            <a:r>
              <a:rPr lang="fr-FR" sz="2000" dirty="0" smtClean="0">
                <a:solidFill>
                  <a:srgbClr val="4F81BD"/>
                </a:solidFill>
                <a:latin typeface="Wingdings"/>
                <a:ea typeface="Wingdings"/>
                <a:cs typeface="Wingdings"/>
                <a:sym typeface="Wingdings"/>
              </a:rPr>
              <a:t></a:t>
            </a:r>
            <a:r>
              <a:rPr lang="fr-FR" sz="2000" dirty="0" smtClean="0"/>
              <a:t>.</a:t>
            </a:r>
            <a:r>
              <a:rPr lang="fr-FR" sz="2000" dirty="0"/>
              <a:t>.. et qui se traduit par un faible taux de chômage. </a:t>
            </a:r>
          </a:p>
          <a:p>
            <a:pPr>
              <a:lnSpc>
                <a:spcPct val="120000"/>
              </a:lnSpc>
              <a:spcBef>
                <a:spcPts val="0"/>
              </a:spcBef>
            </a:pPr>
            <a:endParaRPr lang="fr-FR" sz="2000" dirty="0"/>
          </a:p>
        </p:txBody>
      </p:sp>
    </p:spTree>
    <p:extLst>
      <p:ext uri="{BB962C8B-B14F-4D97-AF65-F5344CB8AC3E}">
        <p14:creationId xmlns:p14="http://schemas.microsoft.com/office/powerpoint/2010/main" val="17765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00064"/>
          </a:xfrm>
        </p:spPr>
        <p:txBody>
          <a:bodyPr>
            <a:normAutofit fontScale="90000"/>
          </a:bodyPr>
          <a:lstStyle/>
          <a:p>
            <a:pPr lvl="0"/>
            <a:r>
              <a:rPr lang="fr-FR" sz="2000" b="1" dirty="0" smtClean="0">
                <a:solidFill>
                  <a:schemeClr val="tx2"/>
                </a:solidFill>
              </a:rPr>
              <a:t>Q32 : A </a:t>
            </a:r>
            <a:r>
              <a:rPr lang="fr-FR" sz="2000" b="1" dirty="0">
                <a:solidFill>
                  <a:schemeClr val="tx2"/>
                </a:solidFill>
              </a:rPr>
              <a:t>l’aide de vos </a:t>
            </a:r>
            <a:r>
              <a:rPr lang="fr-FR" sz="2000" b="1" dirty="0" smtClean="0">
                <a:solidFill>
                  <a:schemeClr val="tx2"/>
                </a:solidFill>
              </a:rPr>
              <a:t>rappelez quels sont les principes de l’accord de l’accord de </a:t>
            </a:r>
            <a:r>
              <a:rPr lang="fr-FR" sz="2000" b="1" dirty="0" err="1" smtClean="0">
                <a:solidFill>
                  <a:schemeClr val="tx2"/>
                </a:solidFill>
              </a:rPr>
              <a:t>flexisécurité</a:t>
            </a:r>
            <a:r>
              <a:rPr lang="fr-FR" sz="2000" b="1" dirty="0" smtClean="0">
                <a:solidFill>
                  <a:schemeClr val="tx2"/>
                </a:solidFill>
              </a:rPr>
              <a:t> signé </a:t>
            </a:r>
            <a:r>
              <a:rPr lang="fr-FR" sz="2000" b="1" dirty="0">
                <a:solidFill>
                  <a:schemeClr val="tx2"/>
                </a:solidFill>
              </a:rPr>
              <a:t>en janvier 2013 en France</a:t>
            </a:r>
            <a:r>
              <a:rPr lang="fr-FR" sz="2000" b="1" dirty="0" smtClean="0">
                <a:solidFill>
                  <a:schemeClr val="tx2"/>
                </a:solidFill>
              </a:rPr>
              <a:t>.</a:t>
            </a:r>
            <a:endParaRPr lang="fr-FR" dirty="0">
              <a:solidFill>
                <a:schemeClr val="tx2"/>
              </a:solidFill>
            </a:endParaRPr>
          </a:p>
        </p:txBody>
      </p:sp>
      <p:sp>
        <p:nvSpPr>
          <p:cNvPr id="3" name="Espace réservé du pied de page 2"/>
          <p:cNvSpPr>
            <a:spLocks noGrp="1"/>
          </p:cNvSpPr>
          <p:nvPr>
            <p:ph type="ftr" sz="quarter" idx="11"/>
          </p:nvPr>
        </p:nvSpPr>
        <p:spPr>
          <a:xfrm>
            <a:off x="304799" y="6410848"/>
            <a:ext cx="8649513"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56</a:t>
            </a:fld>
            <a:endParaRPr lang="fr-FR"/>
          </a:p>
        </p:txBody>
      </p:sp>
      <p:sp>
        <p:nvSpPr>
          <p:cNvPr id="5" name="Espace réservé du contenu 4"/>
          <p:cNvSpPr>
            <a:spLocks noGrp="1"/>
          </p:cNvSpPr>
          <p:nvPr>
            <p:ph sz="quarter" idx="1"/>
          </p:nvPr>
        </p:nvSpPr>
        <p:spPr>
          <a:xfrm>
            <a:off x="301752" y="1527047"/>
            <a:ext cx="8503920" cy="4757883"/>
          </a:xfrm>
        </p:spPr>
        <p:txBody>
          <a:bodyPr>
            <a:normAutofit fontScale="92500" lnSpcReduction="20000"/>
          </a:bodyPr>
          <a:lstStyle/>
          <a:p>
            <a:pPr algn="just">
              <a:lnSpc>
                <a:spcPct val="120000"/>
              </a:lnSpc>
              <a:spcBef>
                <a:spcPts val="0"/>
              </a:spcBef>
            </a:pPr>
            <a:r>
              <a:rPr lang="fr-FR" dirty="0"/>
              <a:t>La notion de </a:t>
            </a:r>
            <a:r>
              <a:rPr lang="fr-FR" dirty="0" err="1"/>
              <a:t>flexisécurité</a:t>
            </a:r>
            <a:r>
              <a:rPr lang="fr-FR" dirty="0"/>
              <a:t> suppose que le marché du travail fait face à un double déficit : </a:t>
            </a:r>
            <a:endParaRPr lang="fr-FR" dirty="0" smtClean="0"/>
          </a:p>
          <a:p>
            <a:pPr lvl="1" algn="just">
              <a:lnSpc>
                <a:spcPct val="120000"/>
              </a:lnSpc>
              <a:spcBef>
                <a:spcPts val="0"/>
              </a:spcBef>
            </a:pPr>
            <a:r>
              <a:rPr lang="fr-FR" dirty="0" smtClean="0"/>
              <a:t>de  </a:t>
            </a:r>
            <a:r>
              <a:rPr lang="fr-FR" dirty="0"/>
              <a:t>flexibilité du travail </a:t>
            </a:r>
            <a:endParaRPr lang="fr-FR" dirty="0" smtClean="0"/>
          </a:p>
          <a:p>
            <a:pPr lvl="1" algn="just">
              <a:lnSpc>
                <a:spcPct val="120000"/>
              </a:lnSpc>
              <a:spcBef>
                <a:spcPts val="0"/>
              </a:spcBef>
            </a:pPr>
            <a:r>
              <a:rPr lang="fr-FR" dirty="0" smtClean="0"/>
              <a:t>et </a:t>
            </a:r>
            <a:r>
              <a:rPr lang="fr-FR" dirty="0"/>
              <a:t>de sécurité de l’emploi. </a:t>
            </a:r>
          </a:p>
          <a:p>
            <a:pPr marL="0" indent="0" algn="just">
              <a:lnSpc>
                <a:spcPct val="120000"/>
              </a:lnSpc>
              <a:spcBef>
                <a:spcPts val="0"/>
              </a:spcBef>
              <a:buNone/>
            </a:pPr>
            <a:endParaRPr lang="fr-FR" dirty="0"/>
          </a:p>
          <a:p>
            <a:pPr algn="just">
              <a:lnSpc>
                <a:spcPct val="120000"/>
              </a:lnSpc>
              <a:spcBef>
                <a:spcPts val="0"/>
              </a:spcBef>
            </a:pPr>
            <a:r>
              <a:rPr lang="fr-FR" dirty="0"/>
              <a:t>En France, un accord a été signé en janvier 2013 par les organisations patronales et 3 syndicats pour aller dans ce sens.</a:t>
            </a:r>
          </a:p>
          <a:p>
            <a:pPr lvl="1" algn="just">
              <a:lnSpc>
                <a:spcPct val="120000"/>
              </a:lnSpc>
              <a:spcBef>
                <a:spcPts val="0"/>
              </a:spcBef>
            </a:pPr>
            <a:r>
              <a:rPr lang="fr-FR" b="1" dirty="0"/>
              <a:t>davantage de flexibilité pour les entreprises </a:t>
            </a:r>
            <a:r>
              <a:rPr lang="fr-FR" dirty="0"/>
              <a:t>: facilitation des licenciements, baisse du temps de travail ou des salaires en cas de difficultés temporaires...</a:t>
            </a:r>
          </a:p>
          <a:p>
            <a:pPr lvl="1" algn="just">
              <a:lnSpc>
                <a:spcPct val="120000"/>
              </a:lnSpc>
              <a:spcBef>
                <a:spcPts val="0"/>
              </a:spcBef>
            </a:pPr>
            <a:r>
              <a:rPr lang="fr-FR" b="1" dirty="0"/>
              <a:t>davantage de sécurité pour les salariés </a:t>
            </a:r>
            <a:r>
              <a:rPr lang="fr-FR" dirty="0"/>
              <a:t>: par exemple renforcement des droits aux allocations chômage, à la mutuelle...</a:t>
            </a:r>
          </a:p>
          <a:p>
            <a:pPr algn="just">
              <a:lnSpc>
                <a:spcPct val="120000"/>
              </a:lnSpc>
              <a:spcBef>
                <a:spcPts val="0"/>
              </a:spcBef>
            </a:pPr>
            <a:endParaRPr lang="fr-FR" dirty="0"/>
          </a:p>
        </p:txBody>
      </p:sp>
    </p:spTree>
    <p:extLst>
      <p:ext uri="{BB962C8B-B14F-4D97-AF65-F5344CB8AC3E}">
        <p14:creationId xmlns:p14="http://schemas.microsoft.com/office/powerpoint/2010/main" val="333534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05833" y="2743199"/>
            <a:ext cx="8179420" cy="3509445"/>
          </a:xfrm>
        </p:spPr>
        <p:txBody>
          <a:bodyPr>
            <a:normAutofit/>
          </a:bodyPr>
          <a:lstStyle/>
          <a:p>
            <a:pPr marL="400050" lvl="0" indent="-400050" algn="just">
              <a:buFont typeface="+mj-lt"/>
              <a:buAutoNum type="romanUcPeriod"/>
            </a:pPr>
            <a:r>
              <a:rPr lang="fr-FR" dirty="0" smtClean="0"/>
              <a:t>De </a:t>
            </a:r>
            <a:r>
              <a:rPr lang="fr-FR" dirty="0"/>
              <a:t>la dynamique du marché du travail au chômage</a:t>
            </a:r>
            <a:r>
              <a:rPr lang="fr-FR" dirty="0" smtClean="0"/>
              <a:t>.</a:t>
            </a:r>
          </a:p>
          <a:p>
            <a:pPr lvl="0" algn="just"/>
            <a:endParaRPr lang="fr-FR" dirty="0"/>
          </a:p>
          <a:p>
            <a:pPr marL="400050" lvl="0" indent="-400050" algn="l">
              <a:buFont typeface="+mj-lt"/>
              <a:buAutoNum type="romanUcPeriod"/>
            </a:pPr>
            <a:r>
              <a:rPr lang="fr-FR" dirty="0" smtClean="0"/>
              <a:t>Comment </a:t>
            </a:r>
            <a:r>
              <a:rPr lang="fr-FR" dirty="0"/>
              <a:t>lutter contre le chômage </a:t>
            </a:r>
            <a:r>
              <a:rPr lang="fr-FR" dirty="0" smtClean="0"/>
              <a:t>?</a:t>
            </a:r>
          </a:p>
          <a:p>
            <a:pPr lvl="0" algn="l"/>
            <a:endParaRPr lang="fr-FR" dirty="0"/>
          </a:p>
          <a:p>
            <a:pPr marL="400050" lvl="0" indent="-400050" algn="l">
              <a:buClrTx/>
              <a:buFont typeface="+mj-lt"/>
              <a:buAutoNum type="romanUcPeriod"/>
            </a:pPr>
            <a:r>
              <a:rPr lang="fr-FR" dirty="0" smtClean="0">
                <a:solidFill>
                  <a:schemeClr val="accent2"/>
                </a:solidFill>
              </a:rPr>
              <a:t>L’emploi </a:t>
            </a:r>
            <a:r>
              <a:rPr lang="fr-FR" dirty="0">
                <a:solidFill>
                  <a:schemeClr val="accent2"/>
                </a:solidFill>
              </a:rPr>
              <a:t>permet-il l’intégration ?</a:t>
            </a:r>
          </a:p>
          <a:p>
            <a:r>
              <a:rPr lang="fr-FR" dirty="0">
                <a:solidFill>
                  <a:schemeClr val="accent2"/>
                </a:solidFill>
              </a:rPr>
              <a:t> </a:t>
            </a:r>
            <a:endParaRPr lang="fr-FR" sz="1100" dirty="0">
              <a:solidFill>
                <a:schemeClr val="accent2"/>
              </a:solidFill>
            </a:endParaRPr>
          </a:p>
          <a:p>
            <a:pPr marL="342900" indent="-342900">
              <a:buClrTx/>
              <a:buFont typeface="+mj-lt"/>
              <a:buAutoNum type="alphaUcPeriod"/>
            </a:pPr>
            <a:r>
              <a:rPr lang="fr-FR" dirty="0" smtClean="0">
                <a:solidFill>
                  <a:schemeClr val="accent2"/>
                </a:solidFill>
              </a:rPr>
              <a:t>L'emploi</a:t>
            </a:r>
            <a:r>
              <a:rPr lang="fr-FR" dirty="0">
                <a:solidFill>
                  <a:schemeClr val="accent2"/>
                </a:solidFill>
              </a:rPr>
              <a:t>, facteur d'intégration</a:t>
            </a:r>
            <a:endParaRPr lang="fr-FR" sz="1100" dirty="0">
              <a:solidFill>
                <a:schemeClr val="accent2"/>
              </a:solidFill>
            </a:endParaRPr>
          </a:p>
          <a:p>
            <a:pPr lvl="1"/>
            <a:endParaRPr lang="fr-FR" sz="2000" dirty="0">
              <a:solidFill>
                <a:srgbClr val="1F497D"/>
              </a:solidFill>
            </a:endParaRPr>
          </a:p>
          <a:p>
            <a:pPr lvl="0" algn="l"/>
            <a:endParaRPr lang="fr-FR" dirty="0"/>
          </a:p>
          <a:p>
            <a:endParaRPr lang="fr-FR" dirty="0"/>
          </a:p>
          <a:p>
            <a:endParaRPr lang="fr-FR" dirty="0"/>
          </a:p>
        </p:txBody>
      </p:sp>
      <p:sp>
        <p:nvSpPr>
          <p:cNvPr id="3" name="Espace réservé du pied de page 2"/>
          <p:cNvSpPr>
            <a:spLocks noGrp="1"/>
          </p:cNvSpPr>
          <p:nvPr>
            <p:ph type="ftr" sz="quarter" idx="11"/>
          </p:nvPr>
        </p:nvSpPr>
        <p:spPr>
          <a:xfrm>
            <a:off x="304800" y="6410848"/>
            <a:ext cx="867103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57</a:t>
            </a:fld>
            <a:endParaRPr lang="fr-FR"/>
          </a:p>
        </p:txBody>
      </p:sp>
      <p:sp>
        <p:nvSpPr>
          <p:cNvPr id="5" name="Titre 4"/>
          <p:cNvSpPr>
            <a:spLocks noGrp="1"/>
          </p:cNvSpPr>
          <p:nvPr>
            <p:ph type="title"/>
          </p:nvPr>
        </p:nvSpPr>
        <p:spPr>
          <a:xfrm>
            <a:off x="722313" y="193714"/>
            <a:ext cx="7772400" cy="1614280"/>
          </a:xfrm>
        </p:spPr>
        <p:txBody>
          <a:bodyPr>
            <a:normAutofit fontScale="90000"/>
          </a:bodyPr>
          <a:lstStyle/>
          <a:p>
            <a:r>
              <a:rPr lang="fr-FR" dirty="0"/>
              <a:t>Chapitre 2</a:t>
            </a:r>
            <a:br>
              <a:rPr lang="fr-FR" dirty="0"/>
            </a:br>
            <a:r>
              <a:rPr lang="fr-FR" dirty="0" smtClean="0"/>
              <a:t>Quelles </a:t>
            </a:r>
            <a:r>
              <a:rPr lang="fr-FR" dirty="0"/>
              <a:t>politiques pour l’emploi </a:t>
            </a:r>
            <a:r>
              <a:rPr lang="fr-FR" dirty="0" smtClean="0"/>
              <a:t>?</a:t>
            </a:r>
            <a:endParaRPr lang="fr-FR" dirty="0"/>
          </a:p>
        </p:txBody>
      </p:sp>
    </p:spTree>
    <p:extLst>
      <p:ext uri="{BB962C8B-B14F-4D97-AF65-F5344CB8AC3E}">
        <p14:creationId xmlns:p14="http://schemas.microsoft.com/office/powerpoint/2010/main" val="53320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sz="2400" dirty="0" smtClean="0">
                <a:solidFill>
                  <a:schemeClr val="tx2"/>
                </a:solidFill>
              </a:rPr>
              <a:t>Doc. 10 : </a:t>
            </a:r>
            <a:r>
              <a:rPr lang="fr-FR" sz="2400" b="1" dirty="0">
                <a:solidFill>
                  <a:schemeClr val="tx2"/>
                </a:solidFill>
              </a:rPr>
              <a:t>Pourquoi peut-on dire que l'emploi est une condition de l'intégration ?</a:t>
            </a:r>
            <a:r>
              <a:rPr lang="fr-FR" sz="2400" dirty="0">
                <a:solidFill>
                  <a:schemeClr val="tx2"/>
                </a:solidFill>
              </a:rPr>
              <a:t> </a:t>
            </a:r>
          </a:p>
        </p:txBody>
      </p:sp>
      <p:sp>
        <p:nvSpPr>
          <p:cNvPr id="3" name="Espace réservé du pied de page 2"/>
          <p:cNvSpPr>
            <a:spLocks noGrp="1"/>
          </p:cNvSpPr>
          <p:nvPr>
            <p:ph type="ftr" sz="quarter" idx="11"/>
          </p:nvPr>
        </p:nvSpPr>
        <p:spPr>
          <a:xfrm>
            <a:off x="304799" y="6410848"/>
            <a:ext cx="8660275"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58</a:t>
            </a:fld>
            <a:endParaRPr lang="fr-FR"/>
          </a:p>
        </p:txBody>
      </p:sp>
      <p:sp>
        <p:nvSpPr>
          <p:cNvPr id="7" name="Espace réservé du contenu 6"/>
          <p:cNvSpPr>
            <a:spLocks noGrp="1"/>
          </p:cNvSpPr>
          <p:nvPr>
            <p:ph sz="quarter" idx="1"/>
          </p:nvPr>
        </p:nvSpPr>
        <p:spPr>
          <a:xfrm>
            <a:off x="193723" y="1527048"/>
            <a:ext cx="8771351" cy="4883800"/>
          </a:xfrm>
        </p:spPr>
        <p:txBody>
          <a:bodyPr>
            <a:normAutofit fontScale="70000" lnSpcReduction="20000"/>
          </a:bodyPr>
          <a:lstStyle/>
          <a:p>
            <a:pPr algn="just">
              <a:lnSpc>
                <a:spcPct val="120000"/>
              </a:lnSpc>
              <a:spcBef>
                <a:spcPts val="0"/>
              </a:spcBef>
              <a:spcAft>
                <a:spcPts val="1200"/>
              </a:spcAft>
            </a:pPr>
            <a:r>
              <a:rPr lang="fr-FR" dirty="0"/>
              <a:t>Le travail constitue une instance centrale d'intégration sociale, un </a:t>
            </a:r>
            <a:r>
              <a:rPr lang="fr-FR" b="1" dirty="0"/>
              <a:t>vecteur essentiel du lien social</a:t>
            </a:r>
            <a:r>
              <a:rPr lang="fr-FR" dirty="0"/>
              <a:t>, faisant des individus des membres à part entière de la société :</a:t>
            </a:r>
          </a:p>
          <a:p>
            <a:pPr lvl="0" algn="just">
              <a:lnSpc>
                <a:spcPct val="120000"/>
              </a:lnSpc>
              <a:spcBef>
                <a:spcPts val="0"/>
              </a:spcBef>
              <a:spcAft>
                <a:spcPts val="1200"/>
              </a:spcAft>
            </a:pPr>
            <a:r>
              <a:rPr lang="fr-FR" dirty="0"/>
              <a:t>Il constitue la </a:t>
            </a:r>
            <a:r>
              <a:rPr lang="fr-FR" b="1" dirty="0"/>
              <a:t>source essentielle de revenus primaire</a:t>
            </a:r>
            <a:r>
              <a:rPr lang="fr-FR" dirty="0"/>
              <a:t>s des salariés, leur permettant de consommer afin de satisfaire divers besoins. Il détermine le niveau de vie.</a:t>
            </a:r>
          </a:p>
          <a:p>
            <a:pPr lvl="0" algn="just">
              <a:lnSpc>
                <a:spcPct val="120000"/>
              </a:lnSpc>
              <a:spcBef>
                <a:spcPts val="0"/>
              </a:spcBef>
              <a:spcAft>
                <a:spcPts val="1200"/>
              </a:spcAft>
            </a:pPr>
            <a:r>
              <a:rPr lang="fr-FR" dirty="0"/>
              <a:t>L'emploi </a:t>
            </a:r>
            <a:r>
              <a:rPr lang="fr-FR" b="1" dirty="0"/>
              <a:t>ouvre des droits à la protection sociale</a:t>
            </a:r>
            <a:r>
              <a:rPr lang="fr-FR" dirty="0"/>
              <a:t>, les salariés étant assurés contre les  risques sociaux (sécurité sociale et assurance chômage) (</a:t>
            </a:r>
            <a:r>
              <a:rPr lang="fr-FR" dirty="0" err="1"/>
              <a:t>cf</a:t>
            </a:r>
            <a:r>
              <a:rPr lang="fr-FR" dirty="0"/>
              <a:t> l'institutionnalisation de la  relation </a:t>
            </a:r>
            <a:r>
              <a:rPr lang="fr-FR" dirty="0" smtClean="0"/>
              <a:t>salariale)</a:t>
            </a:r>
            <a:r>
              <a:rPr lang="fr-FR" dirty="0"/>
              <a:t>.</a:t>
            </a:r>
          </a:p>
          <a:p>
            <a:pPr lvl="0" algn="just">
              <a:lnSpc>
                <a:spcPct val="120000"/>
              </a:lnSpc>
              <a:spcBef>
                <a:spcPts val="0"/>
              </a:spcBef>
              <a:spcAft>
                <a:spcPts val="1200"/>
              </a:spcAft>
            </a:pPr>
            <a:r>
              <a:rPr lang="fr-FR" dirty="0"/>
              <a:t>Le travail </a:t>
            </a:r>
            <a:r>
              <a:rPr lang="fr-FR" b="1" dirty="0"/>
              <a:t>garantit un statut social</a:t>
            </a:r>
            <a:r>
              <a:rPr lang="fr-FR" dirty="0"/>
              <a:t>. La position sociale est largement déterminée par  l'activité professionnelle et l'identité professionnelle constitue un élément central de la  personnalité. Il détermine le mode de vie.</a:t>
            </a:r>
          </a:p>
          <a:p>
            <a:pPr lvl="0" algn="just">
              <a:lnSpc>
                <a:spcPct val="120000"/>
              </a:lnSpc>
              <a:spcBef>
                <a:spcPts val="0"/>
              </a:spcBef>
            </a:pPr>
            <a:r>
              <a:rPr lang="fr-FR" dirty="0"/>
              <a:t>Il constitue enfin une importante </a:t>
            </a:r>
            <a:r>
              <a:rPr lang="fr-FR" b="1" dirty="0"/>
              <a:t>source de sociabilité</a:t>
            </a:r>
            <a:r>
              <a:rPr lang="fr-FR" dirty="0"/>
              <a:t> (relations sociales avec les  collègues, sentiment d'appartenance à un collectif de travail...)</a:t>
            </a:r>
            <a:r>
              <a:rPr lang="fr-FR" dirty="0" smtClean="0"/>
              <a:t>.</a:t>
            </a:r>
            <a:endParaRPr lang="fr-FR" dirty="0"/>
          </a:p>
        </p:txBody>
      </p:sp>
    </p:spTree>
    <p:extLst>
      <p:ext uri="{BB962C8B-B14F-4D97-AF65-F5344CB8AC3E}">
        <p14:creationId xmlns:p14="http://schemas.microsoft.com/office/powerpoint/2010/main" val="405045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05833" y="2743199"/>
            <a:ext cx="8179420" cy="3509445"/>
          </a:xfrm>
        </p:spPr>
        <p:txBody>
          <a:bodyPr>
            <a:normAutofit/>
          </a:bodyPr>
          <a:lstStyle/>
          <a:p>
            <a:pPr marL="400050" lvl="0" indent="-400050" algn="just">
              <a:buFont typeface="+mj-lt"/>
              <a:buAutoNum type="romanUcPeriod"/>
            </a:pPr>
            <a:r>
              <a:rPr lang="fr-FR" dirty="0" smtClean="0"/>
              <a:t>De </a:t>
            </a:r>
            <a:r>
              <a:rPr lang="fr-FR" dirty="0"/>
              <a:t>la dynamique du marché du travail au chômage</a:t>
            </a:r>
            <a:r>
              <a:rPr lang="fr-FR" dirty="0" smtClean="0"/>
              <a:t>.</a:t>
            </a:r>
          </a:p>
          <a:p>
            <a:pPr lvl="0" algn="just"/>
            <a:endParaRPr lang="fr-FR" dirty="0"/>
          </a:p>
          <a:p>
            <a:pPr marL="400050" lvl="0" indent="-400050" algn="l">
              <a:buFont typeface="+mj-lt"/>
              <a:buAutoNum type="romanUcPeriod"/>
            </a:pPr>
            <a:r>
              <a:rPr lang="fr-FR" smtClean="0"/>
              <a:t>Comment </a:t>
            </a:r>
            <a:r>
              <a:rPr lang="fr-FR" dirty="0"/>
              <a:t>lutter contre le chômage </a:t>
            </a:r>
            <a:r>
              <a:rPr lang="fr-FR" dirty="0" smtClean="0"/>
              <a:t>?</a:t>
            </a:r>
          </a:p>
          <a:p>
            <a:pPr lvl="0" algn="l"/>
            <a:endParaRPr lang="fr-FR" dirty="0"/>
          </a:p>
          <a:p>
            <a:pPr marL="400050" lvl="0" indent="-400050" algn="l">
              <a:buFont typeface="+mj-lt"/>
              <a:buAutoNum type="romanUcPeriod"/>
            </a:pPr>
            <a:r>
              <a:rPr lang="fr-FR" dirty="0" smtClean="0"/>
              <a:t>L’emploi </a:t>
            </a:r>
            <a:r>
              <a:rPr lang="fr-FR" dirty="0"/>
              <a:t>permet-il l’intégration ?</a:t>
            </a:r>
          </a:p>
          <a:p>
            <a:r>
              <a:rPr lang="fr-FR" dirty="0"/>
              <a:t> </a:t>
            </a:r>
            <a:endParaRPr lang="fr-FR" sz="1100" dirty="0"/>
          </a:p>
          <a:p>
            <a:pPr marL="342900" indent="-342900">
              <a:buFont typeface="+mj-lt"/>
              <a:buAutoNum type="alphaUcPeriod"/>
            </a:pPr>
            <a:r>
              <a:rPr lang="fr-FR" dirty="0" smtClean="0"/>
              <a:t>L'emploi</a:t>
            </a:r>
            <a:r>
              <a:rPr lang="fr-FR" dirty="0"/>
              <a:t>, facteur </a:t>
            </a:r>
            <a:r>
              <a:rPr lang="fr-FR" dirty="0" smtClean="0"/>
              <a:t>d'intégration</a:t>
            </a:r>
          </a:p>
          <a:p>
            <a:endParaRPr lang="fr-FR" dirty="0">
              <a:solidFill>
                <a:schemeClr val="accent2"/>
              </a:solidFill>
            </a:endParaRPr>
          </a:p>
          <a:p>
            <a:pPr marL="342900" indent="-342900">
              <a:buClrTx/>
              <a:buFont typeface="+mj-lt"/>
              <a:buAutoNum type="alphaUcPeriod"/>
            </a:pPr>
            <a:r>
              <a:rPr lang="fr-FR" dirty="0" smtClean="0">
                <a:solidFill>
                  <a:schemeClr val="accent2"/>
                </a:solidFill>
              </a:rPr>
              <a:t>En </a:t>
            </a:r>
            <a:r>
              <a:rPr lang="fr-FR" dirty="0">
                <a:solidFill>
                  <a:schemeClr val="accent2"/>
                </a:solidFill>
              </a:rPr>
              <a:t>quoi le lien entre travail et intégration est fragilisé par les évolutions de l’emploi?</a:t>
            </a:r>
          </a:p>
          <a:p>
            <a:endParaRPr lang="fr-FR" sz="1400" dirty="0">
              <a:solidFill>
                <a:schemeClr val="accent2"/>
              </a:solidFill>
            </a:endParaRPr>
          </a:p>
          <a:p>
            <a:pPr lvl="1"/>
            <a:endParaRPr lang="fr-FR" sz="2000" dirty="0">
              <a:solidFill>
                <a:srgbClr val="1F497D"/>
              </a:solidFill>
            </a:endParaRPr>
          </a:p>
          <a:p>
            <a:pPr lvl="0" algn="l"/>
            <a:endParaRPr lang="fr-FR" dirty="0"/>
          </a:p>
          <a:p>
            <a:endParaRPr lang="fr-FR" dirty="0"/>
          </a:p>
          <a:p>
            <a:endParaRPr lang="fr-FR" dirty="0"/>
          </a:p>
        </p:txBody>
      </p:sp>
      <p:sp>
        <p:nvSpPr>
          <p:cNvPr id="3" name="Espace réservé du pied de page 2"/>
          <p:cNvSpPr>
            <a:spLocks noGrp="1"/>
          </p:cNvSpPr>
          <p:nvPr>
            <p:ph type="ftr" sz="quarter" idx="11"/>
          </p:nvPr>
        </p:nvSpPr>
        <p:spPr>
          <a:xfrm>
            <a:off x="304800" y="6410848"/>
            <a:ext cx="8671038"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59</a:t>
            </a:fld>
            <a:endParaRPr lang="fr-FR"/>
          </a:p>
        </p:txBody>
      </p:sp>
      <p:sp>
        <p:nvSpPr>
          <p:cNvPr id="5" name="Titre 4"/>
          <p:cNvSpPr>
            <a:spLocks noGrp="1"/>
          </p:cNvSpPr>
          <p:nvPr>
            <p:ph type="title"/>
          </p:nvPr>
        </p:nvSpPr>
        <p:spPr>
          <a:xfrm>
            <a:off x="722313" y="193714"/>
            <a:ext cx="7772400" cy="1614280"/>
          </a:xfrm>
        </p:spPr>
        <p:txBody>
          <a:bodyPr>
            <a:normAutofit fontScale="90000"/>
          </a:bodyPr>
          <a:lstStyle/>
          <a:p>
            <a:r>
              <a:rPr lang="fr-FR" dirty="0"/>
              <a:t>Chapitre 2</a:t>
            </a:r>
            <a:br>
              <a:rPr lang="fr-FR" dirty="0"/>
            </a:br>
            <a:r>
              <a:rPr lang="fr-FR" dirty="0" smtClean="0"/>
              <a:t>Quelles </a:t>
            </a:r>
            <a:r>
              <a:rPr lang="fr-FR" dirty="0"/>
              <a:t>politiques pour l’emploi </a:t>
            </a:r>
            <a:r>
              <a:rPr lang="fr-FR" dirty="0" smtClean="0"/>
              <a:t>?</a:t>
            </a:r>
            <a:endParaRPr lang="fr-FR" dirty="0"/>
          </a:p>
        </p:txBody>
      </p:sp>
    </p:spTree>
    <p:extLst>
      <p:ext uri="{BB962C8B-B14F-4D97-AF65-F5344CB8AC3E}">
        <p14:creationId xmlns:p14="http://schemas.microsoft.com/office/powerpoint/2010/main" val="340875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Taux d’activité, taux d’emploi</a:t>
            </a:r>
            <a:endParaRPr lang="fr-FR" dirty="0">
              <a:solidFill>
                <a:schemeClr val="tx2"/>
              </a:solidFill>
            </a:endParaRPr>
          </a:p>
        </p:txBody>
      </p:sp>
      <p:sp>
        <p:nvSpPr>
          <p:cNvPr id="3" name="Espace réservé du pied de page 2"/>
          <p:cNvSpPr>
            <a:spLocks noGrp="1"/>
          </p:cNvSpPr>
          <p:nvPr>
            <p:ph type="ftr" sz="quarter" idx="11"/>
          </p:nvPr>
        </p:nvSpPr>
        <p:spPr>
          <a:xfrm>
            <a:off x="304800" y="6410848"/>
            <a:ext cx="8638750"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a:t>
            </a:fld>
            <a:endParaRPr lang="fr-FR"/>
          </a:p>
        </p:txBody>
      </p:sp>
      <p:sp>
        <p:nvSpPr>
          <p:cNvPr id="5" name="Espace réservé du contenu 4"/>
          <p:cNvSpPr>
            <a:spLocks noGrp="1"/>
          </p:cNvSpPr>
          <p:nvPr>
            <p:ph sz="quarter" idx="1"/>
          </p:nvPr>
        </p:nvSpPr>
        <p:spPr/>
        <p:txBody>
          <a:bodyPr>
            <a:normAutofit fontScale="92500" lnSpcReduction="20000"/>
          </a:bodyPr>
          <a:lstStyle/>
          <a:p>
            <a:pPr algn="just">
              <a:lnSpc>
                <a:spcPct val="110000"/>
              </a:lnSpc>
              <a:spcBef>
                <a:spcPts val="0"/>
              </a:spcBef>
              <a:spcAft>
                <a:spcPts val="1200"/>
              </a:spcAft>
            </a:pPr>
            <a:r>
              <a:rPr lang="fr-FR" b="1" dirty="0"/>
              <a:t>Taux d’activité</a:t>
            </a:r>
            <a:r>
              <a:rPr lang="fr-FR" dirty="0"/>
              <a:t> : population active / population </a:t>
            </a:r>
            <a:r>
              <a:rPr lang="fr-FR" dirty="0" smtClean="0"/>
              <a:t>totale</a:t>
            </a:r>
            <a:endParaRPr lang="fr-FR" dirty="0"/>
          </a:p>
          <a:p>
            <a:pPr algn="just">
              <a:lnSpc>
                <a:spcPct val="110000"/>
              </a:lnSpc>
              <a:spcBef>
                <a:spcPts val="0"/>
              </a:spcBef>
              <a:spcAft>
                <a:spcPts val="1200"/>
              </a:spcAft>
            </a:pPr>
            <a:r>
              <a:rPr lang="fr-FR" b="1" i="1" dirty="0">
                <a:solidFill>
                  <a:srgbClr val="C0504D"/>
                </a:solidFill>
              </a:rPr>
              <a:t>taux d’emploi </a:t>
            </a:r>
            <a:r>
              <a:rPr lang="fr-FR" i="1" dirty="0">
                <a:solidFill>
                  <a:srgbClr val="C0504D"/>
                </a:solidFill>
              </a:rPr>
              <a:t>: </a:t>
            </a:r>
            <a:endParaRPr lang="fr-FR" i="1" dirty="0" smtClean="0">
              <a:solidFill>
                <a:srgbClr val="C0504D"/>
              </a:solidFill>
            </a:endParaRPr>
          </a:p>
          <a:p>
            <a:pPr marL="0" indent="0" algn="just">
              <a:lnSpc>
                <a:spcPct val="110000"/>
              </a:lnSpc>
              <a:spcBef>
                <a:spcPts val="0"/>
              </a:spcBef>
              <a:spcAft>
                <a:spcPts val="1200"/>
              </a:spcAft>
              <a:buNone/>
            </a:pPr>
            <a:r>
              <a:rPr lang="fr-FR" i="1" dirty="0" smtClean="0">
                <a:solidFill>
                  <a:srgbClr val="C0504D"/>
                </a:solidFill>
              </a:rPr>
              <a:t>population </a:t>
            </a:r>
            <a:r>
              <a:rPr lang="fr-FR" i="1" dirty="0">
                <a:solidFill>
                  <a:srgbClr val="C0504D"/>
                </a:solidFill>
              </a:rPr>
              <a:t>ayant un emploi (</a:t>
            </a:r>
            <a:r>
              <a:rPr lang="fr-FR" i="1" dirty="0" smtClean="0">
                <a:solidFill>
                  <a:srgbClr val="C0504D"/>
                </a:solidFill>
              </a:rPr>
              <a:t>PAO) </a:t>
            </a:r>
            <a:r>
              <a:rPr lang="fr-FR" i="1" dirty="0">
                <a:solidFill>
                  <a:srgbClr val="C0504D"/>
                </a:solidFill>
              </a:rPr>
              <a:t>/ population totale</a:t>
            </a:r>
            <a:r>
              <a:rPr lang="fr-FR" i="1" dirty="0">
                <a:solidFill>
                  <a:schemeClr val="tx2"/>
                </a:solidFill>
              </a:rPr>
              <a:t> </a:t>
            </a:r>
            <a:endParaRPr lang="fr-FR" dirty="0">
              <a:solidFill>
                <a:schemeClr val="tx2"/>
              </a:solidFill>
            </a:endParaRPr>
          </a:p>
          <a:p>
            <a:pPr algn="just">
              <a:lnSpc>
                <a:spcPct val="110000"/>
              </a:lnSpc>
              <a:spcBef>
                <a:spcPts val="0"/>
              </a:spcBef>
              <a:spcAft>
                <a:spcPts val="1200"/>
              </a:spcAft>
            </a:pPr>
            <a:r>
              <a:rPr lang="fr-FR" dirty="0"/>
              <a:t>Le plus souvent le taux d’emploi est calculé pour la population totale de 15-65 ans (c’est-à-dire la population en âge de travailler). </a:t>
            </a:r>
          </a:p>
          <a:p>
            <a:pPr algn="just">
              <a:lnSpc>
                <a:spcPct val="110000"/>
              </a:lnSpc>
              <a:spcBef>
                <a:spcPts val="0"/>
              </a:spcBef>
              <a:spcAft>
                <a:spcPts val="1200"/>
              </a:spcAft>
            </a:pPr>
            <a:r>
              <a:rPr lang="fr-FR" dirty="0"/>
              <a:t>Il peut également être  calculé par âge et par sexe. </a:t>
            </a:r>
          </a:p>
          <a:p>
            <a:pPr algn="just">
              <a:lnSpc>
                <a:spcPct val="110000"/>
              </a:lnSpc>
              <a:spcBef>
                <a:spcPts val="0"/>
              </a:spcBef>
              <a:spcAft>
                <a:spcPts val="1200"/>
              </a:spcAft>
            </a:pPr>
            <a:r>
              <a:rPr lang="fr-FR" dirty="0"/>
              <a:t>Le taux d’emploi permet de mesurer la part de la population en mesure produire et donc de financer la protection sociale.</a:t>
            </a:r>
          </a:p>
          <a:p>
            <a:endParaRPr lang="fr-FR" dirty="0"/>
          </a:p>
        </p:txBody>
      </p:sp>
    </p:spTree>
    <p:extLst>
      <p:ext uri="{BB962C8B-B14F-4D97-AF65-F5344CB8AC3E}">
        <p14:creationId xmlns:p14="http://schemas.microsoft.com/office/powerpoint/2010/main" val="8600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800" dirty="0" smtClean="0">
                <a:solidFill>
                  <a:srgbClr val="1F497D"/>
                </a:solidFill>
              </a:rPr>
              <a:t>Doc. 11 Q34 : </a:t>
            </a:r>
            <a:r>
              <a:rPr lang="fr-FR" sz="2800" b="1" dirty="0">
                <a:solidFill>
                  <a:srgbClr val="1F497D"/>
                </a:solidFill>
              </a:rPr>
              <a:t>Quelle est la conséquence du chômage sur l'intégration sociale ? </a:t>
            </a:r>
            <a:endParaRPr lang="fr-FR" sz="2800" dirty="0">
              <a:solidFill>
                <a:srgbClr val="1F497D"/>
              </a:solidFill>
            </a:endParaRPr>
          </a:p>
        </p:txBody>
      </p:sp>
      <p:sp>
        <p:nvSpPr>
          <p:cNvPr id="3" name="Espace réservé du pied de page 2"/>
          <p:cNvSpPr>
            <a:spLocks noGrp="1"/>
          </p:cNvSpPr>
          <p:nvPr>
            <p:ph type="ftr" sz="quarter" idx="11"/>
          </p:nvPr>
        </p:nvSpPr>
        <p:spPr>
          <a:xfrm>
            <a:off x="304800" y="6410848"/>
            <a:ext cx="8671038" cy="272272"/>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60</a:t>
            </a:fld>
            <a:endParaRPr lang="fr-FR"/>
          </a:p>
        </p:txBody>
      </p:sp>
      <p:sp>
        <p:nvSpPr>
          <p:cNvPr id="5" name="Espace réservé du contenu 4"/>
          <p:cNvSpPr>
            <a:spLocks noGrp="1"/>
          </p:cNvSpPr>
          <p:nvPr>
            <p:ph sz="quarter" idx="1"/>
          </p:nvPr>
        </p:nvSpPr>
        <p:spPr/>
        <p:txBody>
          <a:bodyPr>
            <a:normAutofit/>
          </a:bodyPr>
          <a:lstStyle/>
          <a:p>
            <a:pPr algn="just">
              <a:spcBef>
                <a:spcPts val="0"/>
              </a:spcBef>
              <a:spcAft>
                <a:spcPts val="1800"/>
              </a:spcAft>
            </a:pPr>
            <a:r>
              <a:rPr lang="fr-FR" dirty="0"/>
              <a:t>La perte du travail se traduit par un affaiblissement des liens sociaux :</a:t>
            </a:r>
          </a:p>
          <a:p>
            <a:pPr lvl="1" algn="just">
              <a:spcBef>
                <a:spcPts val="0"/>
              </a:spcBef>
              <a:spcAft>
                <a:spcPts val="1800"/>
              </a:spcAft>
            </a:pPr>
            <a:r>
              <a:rPr lang="fr-FR" dirty="0"/>
              <a:t>Diminution des revenus, d'où difficultés à satisfaire certains besoins ;</a:t>
            </a:r>
          </a:p>
          <a:p>
            <a:pPr lvl="1" algn="just">
              <a:spcBef>
                <a:spcPts val="0"/>
              </a:spcBef>
              <a:spcAft>
                <a:spcPts val="1800"/>
              </a:spcAft>
            </a:pPr>
            <a:r>
              <a:rPr lang="fr-FR" dirty="0"/>
              <a:t>Insécurité sociale et pauvreté (cf. TD sur la pauvreté) pour les chômeurs en "fin de droits"</a:t>
            </a:r>
          </a:p>
          <a:p>
            <a:pPr lvl="1" algn="just">
              <a:spcBef>
                <a:spcPts val="0"/>
              </a:spcBef>
              <a:spcAft>
                <a:spcPts val="1800"/>
              </a:spcAft>
            </a:pPr>
            <a:r>
              <a:rPr lang="fr-FR" dirty="0"/>
              <a:t>Déstabilisation du statut social et de l'identité personnelle ;</a:t>
            </a:r>
          </a:p>
          <a:p>
            <a:pPr lvl="1" algn="just"/>
            <a:r>
              <a:rPr lang="fr-FR" dirty="0"/>
              <a:t>Affaiblissement du réseau de sociabilités, fragilisation des relations familiales et amicales, risque d'isolement </a:t>
            </a:r>
          </a:p>
        </p:txBody>
      </p:sp>
    </p:spTree>
    <p:extLst>
      <p:ext uri="{BB962C8B-B14F-4D97-AF65-F5344CB8AC3E}">
        <p14:creationId xmlns:p14="http://schemas.microsoft.com/office/powerpoint/2010/main" val="17564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1F497D"/>
                </a:solidFill>
              </a:rPr>
              <a:t>Chômage et exclusion</a:t>
            </a:r>
            <a:endParaRPr lang="fr-FR" dirty="0">
              <a:solidFill>
                <a:srgbClr val="1F497D"/>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61</a:t>
            </a:fld>
            <a:endParaRPr lang="fr-FR"/>
          </a:p>
        </p:txBody>
      </p:sp>
      <p:sp>
        <p:nvSpPr>
          <p:cNvPr id="5" name="Espace réservé du contenu 4"/>
          <p:cNvSpPr>
            <a:spLocks noGrp="1"/>
          </p:cNvSpPr>
          <p:nvPr>
            <p:ph sz="quarter" idx="1"/>
          </p:nvPr>
        </p:nvSpPr>
        <p:spPr>
          <a:xfrm>
            <a:off x="332232" y="1425827"/>
            <a:ext cx="8503920" cy="5005407"/>
          </a:xfrm>
        </p:spPr>
        <p:txBody>
          <a:bodyPr>
            <a:normAutofit fontScale="85000" lnSpcReduction="20000"/>
          </a:bodyPr>
          <a:lstStyle/>
          <a:p>
            <a:pPr algn="just">
              <a:lnSpc>
                <a:spcPct val="120000"/>
              </a:lnSpc>
              <a:spcBef>
                <a:spcPts val="0"/>
              </a:spcBef>
              <a:spcAft>
                <a:spcPts val="600"/>
              </a:spcAft>
            </a:pPr>
            <a:r>
              <a:rPr lang="fr-FR" dirty="0"/>
              <a:t>Le chômage, notamment de longue durée, peut donc être à l'origine d'un processus d'exclusion </a:t>
            </a:r>
          </a:p>
          <a:p>
            <a:pPr algn="just">
              <a:lnSpc>
                <a:spcPct val="120000"/>
              </a:lnSpc>
              <a:spcBef>
                <a:spcPts val="0"/>
              </a:spcBef>
              <a:spcAft>
                <a:spcPts val="600"/>
              </a:spcAft>
            </a:pPr>
            <a:r>
              <a:rPr lang="fr-FR" b="1" i="1" dirty="0">
                <a:solidFill>
                  <a:schemeClr val="accent2"/>
                </a:solidFill>
              </a:rPr>
              <a:t>Exclusion</a:t>
            </a:r>
            <a:r>
              <a:rPr lang="fr-FR" i="1" dirty="0">
                <a:solidFill>
                  <a:schemeClr val="accent2"/>
                </a:solidFill>
              </a:rPr>
              <a:t> : processus de mise à l'écart de la société d'un individu (contraire d'intégration)</a:t>
            </a:r>
            <a:r>
              <a:rPr lang="fr-FR" i="1" dirty="0" smtClean="0">
                <a:solidFill>
                  <a:schemeClr val="accent2"/>
                </a:solidFill>
              </a:rPr>
              <a:t>.</a:t>
            </a:r>
            <a:endParaRPr lang="fr-FR" i="1" dirty="0">
              <a:solidFill>
                <a:schemeClr val="accent2"/>
              </a:solidFill>
            </a:endParaRPr>
          </a:p>
          <a:p>
            <a:pPr algn="just">
              <a:lnSpc>
                <a:spcPct val="120000"/>
              </a:lnSpc>
              <a:spcBef>
                <a:spcPts val="0"/>
              </a:spcBef>
              <a:spcAft>
                <a:spcPts val="600"/>
              </a:spcAft>
            </a:pPr>
            <a:r>
              <a:rPr lang="fr-FR" dirty="0"/>
              <a:t>Ces individus occupent une position sociale considérée comme inférieure, voire extérieure aux autres membres du groupe. </a:t>
            </a:r>
          </a:p>
          <a:p>
            <a:pPr algn="just">
              <a:lnSpc>
                <a:spcPct val="120000"/>
              </a:lnSpc>
              <a:spcBef>
                <a:spcPts val="0"/>
              </a:spcBef>
              <a:spcAft>
                <a:spcPts val="600"/>
              </a:spcAft>
            </a:pPr>
            <a:r>
              <a:rPr lang="fr-FR" dirty="0"/>
              <a:t>L'exclusion se caractérise par un cumul de handicaps sociaux : </a:t>
            </a:r>
            <a:endParaRPr lang="fr-FR" dirty="0" smtClean="0"/>
          </a:p>
          <a:p>
            <a:pPr lvl="1" algn="just">
              <a:lnSpc>
                <a:spcPct val="120000"/>
              </a:lnSpc>
              <a:spcBef>
                <a:spcPts val="0"/>
              </a:spcBef>
              <a:spcAft>
                <a:spcPts val="600"/>
              </a:spcAft>
            </a:pPr>
            <a:r>
              <a:rPr lang="fr-FR" dirty="0" smtClean="0"/>
              <a:t>pauvreté</a:t>
            </a:r>
            <a:r>
              <a:rPr lang="fr-FR" dirty="0"/>
              <a:t>, </a:t>
            </a:r>
            <a:endParaRPr lang="fr-FR" dirty="0" smtClean="0"/>
          </a:p>
          <a:p>
            <a:pPr lvl="1" algn="just">
              <a:lnSpc>
                <a:spcPct val="120000"/>
              </a:lnSpc>
              <a:spcBef>
                <a:spcPts val="0"/>
              </a:spcBef>
              <a:spcAft>
                <a:spcPts val="600"/>
              </a:spcAft>
            </a:pPr>
            <a:r>
              <a:rPr lang="fr-FR" dirty="0" smtClean="0"/>
              <a:t>échec </a:t>
            </a:r>
            <a:r>
              <a:rPr lang="fr-FR" dirty="0"/>
              <a:t>scolaire, </a:t>
            </a:r>
            <a:endParaRPr lang="fr-FR" dirty="0" smtClean="0"/>
          </a:p>
          <a:p>
            <a:pPr lvl="1" algn="just">
              <a:lnSpc>
                <a:spcPct val="120000"/>
              </a:lnSpc>
              <a:spcBef>
                <a:spcPts val="0"/>
              </a:spcBef>
              <a:spcAft>
                <a:spcPts val="600"/>
              </a:spcAft>
            </a:pPr>
            <a:r>
              <a:rPr lang="fr-FR" dirty="0" smtClean="0"/>
              <a:t>chômage </a:t>
            </a:r>
            <a:r>
              <a:rPr lang="fr-FR" dirty="0"/>
              <a:t>ou emploi précaire, </a:t>
            </a:r>
            <a:endParaRPr lang="fr-FR" dirty="0" smtClean="0"/>
          </a:p>
          <a:p>
            <a:pPr lvl="1" algn="just">
              <a:lnSpc>
                <a:spcPct val="120000"/>
              </a:lnSpc>
              <a:spcBef>
                <a:spcPts val="0"/>
              </a:spcBef>
              <a:spcAft>
                <a:spcPts val="600"/>
              </a:spcAft>
            </a:pPr>
            <a:r>
              <a:rPr lang="fr-FR" dirty="0" smtClean="0"/>
              <a:t>éloignement </a:t>
            </a:r>
            <a:r>
              <a:rPr lang="fr-FR" dirty="0"/>
              <a:t>des mécanismes de protection sociale, </a:t>
            </a:r>
            <a:endParaRPr lang="fr-FR" dirty="0" smtClean="0"/>
          </a:p>
          <a:p>
            <a:pPr lvl="1" algn="just">
              <a:lnSpc>
                <a:spcPct val="120000"/>
              </a:lnSpc>
              <a:spcBef>
                <a:spcPts val="0"/>
              </a:spcBef>
            </a:pPr>
            <a:r>
              <a:rPr lang="fr-FR" dirty="0" smtClean="0"/>
              <a:t>rupture </a:t>
            </a:r>
            <a:r>
              <a:rPr lang="fr-FR" dirty="0"/>
              <a:t>des liens </a:t>
            </a:r>
            <a:r>
              <a:rPr lang="fr-FR" dirty="0" smtClean="0"/>
              <a:t>familiaux…</a:t>
            </a:r>
            <a:endParaRPr lang="fr-FR" dirty="0"/>
          </a:p>
          <a:p>
            <a:pPr marL="0" indent="0" algn="just">
              <a:lnSpc>
                <a:spcPct val="120000"/>
              </a:lnSpc>
              <a:spcBef>
                <a:spcPts val="0"/>
              </a:spcBef>
              <a:spcAft>
                <a:spcPts val="600"/>
              </a:spcAft>
              <a:buNone/>
            </a:pPr>
            <a:endParaRPr lang="fr-FR" dirty="0"/>
          </a:p>
        </p:txBody>
      </p:sp>
    </p:spTree>
    <p:extLst>
      <p:ext uri="{BB962C8B-B14F-4D97-AF65-F5344CB8AC3E}">
        <p14:creationId xmlns:p14="http://schemas.microsoft.com/office/powerpoint/2010/main" val="154182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1F497D"/>
                </a:solidFill>
              </a:rPr>
              <a:t>Remarque</a:t>
            </a:r>
            <a:r>
              <a:rPr lang="fr-FR" dirty="0">
                <a:solidFill>
                  <a:srgbClr val="1F497D"/>
                </a:solidFill>
              </a:rPr>
              <a:t> </a:t>
            </a:r>
          </a:p>
        </p:txBody>
      </p:sp>
      <p:sp>
        <p:nvSpPr>
          <p:cNvPr id="3" name="Espace réservé du pied de page 2"/>
          <p:cNvSpPr>
            <a:spLocks noGrp="1"/>
          </p:cNvSpPr>
          <p:nvPr>
            <p:ph type="ftr" sz="quarter" idx="11"/>
          </p:nvPr>
        </p:nvSpPr>
        <p:spPr>
          <a:xfrm>
            <a:off x="304800" y="6410848"/>
            <a:ext cx="8638750" cy="447152"/>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62</a:t>
            </a:fld>
            <a:endParaRPr lang="fr-FR"/>
          </a:p>
        </p:txBody>
      </p:sp>
      <p:sp>
        <p:nvSpPr>
          <p:cNvPr id="5" name="Espace réservé du contenu 4"/>
          <p:cNvSpPr>
            <a:spLocks noGrp="1"/>
          </p:cNvSpPr>
          <p:nvPr>
            <p:ph sz="quarter" idx="1"/>
          </p:nvPr>
        </p:nvSpPr>
        <p:spPr/>
        <p:txBody>
          <a:bodyPr/>
          <a:lstStyle/>
          <a:p>
            <a:pPr algn="just"/>
            <a:r>
              <a:rPr lang="fr-FR" dirty="0"/>
              <a:t>I</a:t>
            </a:r>
            <a:r>
              <a:rPr lang="fr-FR" dirty="0" smtClean="0"/>
              <a:t>l </a:t>
            </a:r>
            <a:r>
              <a:rPr lang="fr-FR" dirty="0"/>
              <a:t>existe cependant des inégalités dans le vécu de l’épreuve du chômage : </a:t>
            </a:r>
            <a:endParaRPr lang="fr-FR" dirty="0" smtClean="0"/>
          </a:p>
          <a:p>
            <a:pPr marL="0" indent="0" algn="just">
              <a:buNone/>
            </a:pPr>
            <a:r>
              <a:rPr lang="fr-FR" dirty="0" smtClean="0">
                <a:latin typeface="Wingdings"/>
                <a:ea typeface="Wingdings"/>
                <a:cs typeface="Wingdings"/>
                <a:sym typeface="Wingdings"/>
              </a:rPr>
              <a:t></a:t>
            </a:r>
            <a:r>
              <a:rPr lang="fr-FR" dirty="0" smtClean="0"/>
              <a:t>tout </a:t>
            </a:r>
            <a:r>
              <a:rPr lang="fr-FR" dirty="0"/>
              <a:t>chômage n'est pas facteur d'exclusion, il peut être un temps libre dégagé pour des activités artistiques ou associatives, ne sera alors pas synonyme d'exclusion. </a:t>
            </a:r>
            <a:endParaRPr lang="fr-FR" dirty="0" smtClean="0"/>
          </a:p>
          <a:p>
            <a:pPr algn="just"/>
            <a:r>
              <a:rPr lang="fr-FR" dirty="0" smtClean="0"/>
              <a:t>Mais </a:t>
            </a:r>
            <a:r>
              <a:rPr lang="fr-FR" dirty="0"/>
              <a:t>c'est surtout le cas de jeunes travailleurs très qualifiés, à la différence des vieux et des non qualifiés.</a:t>
            </a:r>
          </a:p>
          <a:p>
            <a:endParaRPr lang="fr-FR" dirty="0"/>
          </a:p>
        </p:txBody>
      </p:sp>
    </p:spTree>
    <p:extLst>
      <p:ext uri="{BB962C8B-B14F-4D97-AF65-F5344CB8AC3E}">
        <p14:creationId xmlns:p14="http://schemas.microsoft.com/office/powerpoint/2010/main" val="33300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632349"/>
          </a:xfrm>
        </p:spPr>
        <p:txBody>
          <a:bodyPr>
            <a:normAutofit fontScale="90000"/>
          </a:bodyPr>
          <a:lstStyle/>
          <a:p>
            <a:pPr lvl="0"/>
            <a:r>
              <a:rPr lang="fr-FR" sz="1800" dirty="0" smtClean="0">
                <a:solidFill>
                  <a:schemeClr val="tx2"/>
                </a:solidFill>
              </a:rPr>
              <a:t>Doc. 12 Q35 </a:t>
            </a:r>
            <a:r>
              <a:rPr lang="fr-FR" sz="1800" b="1" dirty="0">
                <a:solidFill>
                  <a:schemeClr val="tx2"/>
                </a:solidFill>
              </a:rPr>
              <a:t>Pourquoi le rapport de l'Organisation internationale du Travail (OIT) critique-t-il la politique allemande de baisse des salaires </a:t>
            </a:r>
            <a:r>
              <a:rPr lang="fr-FR" sz="1800" b="1" dirty="0" smtClean="0">
                <a:solidFill>
                  <a:schemeClr val="tx2"/>
                </a:solidFill>
              </a:rPr>
              <a:t>?</a:t>
            </a:r>
            <a:endParaRPr lang="fr-FR" dirty="0">
              <a:solidFill>
                <a:schemeClr val="tx2"/>
              </a:solidFill>
            </a:endParaRPr>
          </a:p>
        </p:txBody>
      </p:sp>
      <p:sp>
        <p:nvSpPr>
          <p:cNvPr id="3" name="Espace réservé du pied de page 2"/>
          <p:cNvSpPr>
            <a:spLocks noGrp="1"/>
          </p:cNvSpPr>
          <p:nvPr>
            <p:ph type="ftr" sz="quarter" idx="11"/>
          </p:nvPr>
        </p:nvSpPr>
        <p:spPr>
          <a:xfrm>
            <a:off x="304800" y="6410848"/>
            <a:ext cx="8531352"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63</a:t>
            </a:fld>
            <a:endParaRPr lang="fr-FR"/>
          </a:p>
        </p:txBody>
      </p:sp>
      <p:sp>
        <p:nvSpPr>
          <p:cNvPr id="5" name="Espace réservé du contenu 4"/>
          <p:cNvSpPr>
            <a:spLocks noGrp="1"/>
          </p:cNvSpPr>
          <p:nvPr>
            <p:ph sz="quarter" idx="1"/>
          </p:nvPr>
        </p:nvSpPr>
        <p:spPr/>
        <p:txBody>
          <a:bodyPr/>
          <a:lstStyle/>
          <a:p>
            <a:pPr algn="just">
              <a:spcAft>
                <a:spcPts val="600"/>
              </a:spcAft>
            </a:pPr>
            <a:r>
              <a:rPr lang="fr-FR" dirty="0"/>
              <a:t>Selon l’OIT, la baisse des salaires est en partie à l’origine de la crise de la zone euro. </a:t>
            </a:r>
            <a:endParaRPr lang="fr-FR" dirty="0" smtClean="0"/>
          </a:p>
          <a:p>
            <a:pPr algn="just">
              <a:spcBef>
                <a:spcPts val="1224"/>
              </a:spcBef>
              <a:spcAft>
                <a:spcPts val="600"/>
              </a:spcAft>
            </a:pPr>
            <a:r>
              <a:rPr lang="fr-FR" dirty="0" smtClean="0"/>
              <a:t>En </a:t>
            </a:r>
            <a:r>
              <a:rPr lang="fr-FR" dirty="0"/>
              <a:t>effet, elle a :</a:t>
            </a:r>
          </a:p>
          <a:p>
            <a:pPr lvl="1" algn="just">
              <a:spcAft>
                <a:spcPts val="600"/>
              </a:spcAft>
            </a:pPr>
            <a:r>
              <a:rPr lang="fr-FR" dirty="0"/>
              <a:t>diminué la demande et la consommation en Allemagne</a:t>
            </a:r>
          </a:p>
          <a:p>
            <a:pPr lvl="1" algn="just">
              <a:spcAft>
                <a:spcPts val="600"/>
              </a:spcAft>
            </a:pPr>
            <a:r>
              <a:rPr lang="fr-FR" dirty="0"/>
              <a:t>diminué les exportations des pays partenaires</a:t>
            </a:r>
          </a:p>
          <a:p>
            <a:pPr lvl="1" algn="just">
              <a:spcAft>
                <a:spcPts val="600"/>
              </a:spcAft>
            </a:pPr>
            <a:r>
              <a:rPr lang="fr-FR" dirty="0"/>
              <a:t>augmenté les inégalités de revenus en Allemagne</a:t>
            </a:r>
          </a:p>
          <a:p>
            <a:pPr lvl="1" algn="just">
              <a:spcAft>
                <a:spcPts val="600"/>
              </a:spcAft>
            </a:pPr>
            <a:r>
              <a:rPr lang="fr-FR" dirty="0"/>
              <a:t>fragilisé les dépenses publiques</a:t>
            </a:r>
          </a:p>
          <a:p>
            <a:pPr algn="just">
              <a:spcAft>
                <a:spcPts val="600"/>
              </a:spcAft>
            </a:pPr>
            <a:endParaRPr lang="fr-FR" dirty="0"/>
          </a:p>
        </p:txBody>
      </p:sp>
    </p:spTree>
    <p:extLst>
      <p:ext uri="{BB962C8B-B14F-4D97-AF65-F5344CB8AC3E}">
        <p14:creationId xmlns:p14="http://schemas.microsoft.com/office/powerpoint/2010/main" val="137420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dirty="0" smtClean="0">
                <a:solidFill>
                  <a:srgbClr val="1F497D"/>
                </a:solidFill>
              </a:rPr>
              <a:t>Q36 : </a:t>
            </a:r>
            <a:r>
              <a:rPr lang="fr-FR" sz="2700" b="1" dirty="0">
                <a:solidFill>
                  <a:srgbClr val="1F497D"/>
                </a:solidFill>
              </a:rPr>
              <a:t>Quel était l'objectif de cette stratégie de baisse du coût du travail menée par l'Allemagne </a:t>
            </a:r>
            <a:r>
              <a:rPr lang="fr-FR" sz="2700" b="1" dirty="0" smtClean="0">
                <a:solidFill>
                  <a:srgbClr val="1F497D"/>
                </a:solidFill>
              </a:rPr>
              <a:t>?</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7756234" cy="365760"/>
          </a:xfrm>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64</a:t>
            </a:fld>
            <a:endParaRPr lang="fr-FR"/>
          </a:p>
        </p:txBody>
      </p:sp>
      <p:sp>
        <p:nvSpPr>
          <p:cNvPr id="5" name="Espace réservé du contenu 4"/>
          <p:cNvSpPr>
            <a:spLocks noGrp="1"/>
          </p:cNvSpPr>
          <p:nvPr>
            <p:ph sz="quarter" idx="1"/>
          </p:nvPr>
        </p:nvSpPr>
        <p:spPr>
          <a:xfrm>
            <a:off x="301752" y="1527048"/>
            <a:ext cx="8503920" cy="4883800"/>
          </a:xfrm>
        </p:spPr>
        <p:txBody>
          <a:bodyPr>
            <a:normAutofit/>
          </a:bodyPr>
          <a:lstStyle/>
          <a:p>
            <a:pPr algn="just"/>
            <a:r>
              <a:rPr lang="fr-FR" dirty="0"/>
              <a:t>L’objectif de l’Allemagne était de réaliser des gains de compétitivité.</a:t>
            </a:r>
          </a:p>
          <a:p>
            <a:pPr marL="0" indent="0">
              <a:buNone/>
            </a:pPr>
            <a:endParaRPr lang="fr-FR" sz="1800" dirty="0"/>
          </a:p>
          <a:p>
            <a:r>
              <a:rPr lang="fr-FR" dirty="0"/>
              <a:t>Modalités : </a:t>
            </a:r>
          </a:p>
          <a:p>
            <a:pPr lvl="1"/>
            <a:r>
              <a:rPr lang="fr-FR" dirty="0"/>
              <a:t>baisse des salaires, </a:t>
            </a:r>
          </a:p>
          <a:p>
            <a:pPr lvl="1"/>
            <a:r>
              <a:rPr lang="fr-FR" dirty="0"/>
              <a:t>baisses des revenus de transfert, </a:t>
            </a:r>
          </a:p>
          <a:p>
            <a:pPr lvl="1"/>
            <a:r>
              <a:rPr lang="fr-FR" dirty="0"/>
              <a:t>développement de la flexibilité du travail (horaires, contrats), </a:t>
            </a:r>
          </a:p>
          <a:p>
            <a:pPr lvl="1"/>
            <a:r>
              <a:rPr lang="fr-FR" dirty="0"/>
              <a:t>développement du chômage à temps partiel, </a:t>
            </a:r>
          </a:p>
          <a:p>
            <a:pPr lvl="1"/>
            <a:r>
              <a:rPr lang="fr-FR" dirty="0"/>
              <a:t>développement du travail à temps partiel subi (surtout par les femmes)</a:t>
            </a:r>
          </a:p>
          <a:p>
            <a:pPr lvl="1"/>
            <a:r>
              <a:rPr lang="fr-FR" dirty="0"/>
              <a:t>(potentiel théorique d’1 million d’emploi à temps plein disponibles)</a:t>
            </a:r>
          </a:p>
          <a:p>
            <a:endParaRPr lang="fr-FR" dirty="0"/>
          </a:p>
        </p:txBody>
      </p:sp>
    </p:spTree>
    <p:extLst>
      <p:ext uri="{BB962C8B-B14F-4D97-AF65-F5344CB8AC3E}">
        <p14:creationId xmlns:p14="http://schemas.microsoft.com/office/powerpoint/2010/main" val="110181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dirty="0" smtClean="0">
                <a:solidFill>
                  <a:srgbClr val="1F497D"/>
                </a:solidFill>
              </a:rPr>
              <a:t>Q37 : </a:t>
            </a:r>
            <a:r>
              <a:rPr lang="fr-FR" sz="2700" b="1" dirty="0">
                <a:solidFill>
                  <a:srgbClr val="1F497D"/>
                </a:solidFill>
              </a:rPr>
              <a:t>Pourquoi n'a-t-elle pas fonctionné en termes d'emploi et de lutte contre le chômage selon l’OIT </a:t>
            </a:r>
            <a:r>
              <a:rPr lang="fr-FR" sz="2700" b="1" dirty="0" smtClean="0">
                <a:solidFill>
                  <a:srgbClr val="1F497D"/>
                </a:solidFill>
              </a:rPr>
              <a:t>?</a:t>
            </a:r>
            <a:endParaRPr lang="fr-FR" dirty="0">
              <a:solidFill>
                <a:srgbClr val="1F497D"/>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65</a:t>
            </a:fld>
            <a:endParaRPr lang="fr-FR"/>
          </a:p>
        </p:txBody>
      </p:sp>
      <p:sp>
        <p:nvSpPr>
          <p:cNvPr id="5" name="Espace réservé du contenu 4"/>
          <p:cNvSpPr>
            <a:spLocks noGrp="1"/>
          </p:cNvSpPr>
          <p:nvPr>
            <p:ph sz="quarter" idx="1"/>
          </p:nvPr>
        </p:nvSpPr>
        <p:spPr/>
        <p:txBody>
          <a:bodyPr/>
          <a:lstStyle/>
          <a:p>
            <a:r>
              <a:rPr lang="fr-FR" dirty="0"/>
              <a:t>Cette politique a augmenté </a:t>
            </a:r>
            <a:r>
              <a:rPr lang="fr-FR" dirty="0" smtClean="0"/>
              <a:t>:</a:t>
            </a:r>
          </a:p>
          <a:p>
            <a:pPr lvl="1"/>
            <a:r>
              <a:rPr lang="fr-FR" sz="2800" dirty="0" smtClean="0"/>
              <a:t>la </a:t>
            </a:r>
            <a:r>
              <a:rPr lang="fr-FR" sz="2800" dirty="0"/>
              <a:t>pauvreté, </a:t>
            </a:r>
            <a:endParaRPr lang="fr-FR" sz="2800" dirty="0" smtClean="0"/>
          </a:p>
          <a:p>
            <a:pPr lvl="1"/>
            <a:r>
              <a:rPr lang="fr-FR" sz="2800" dirty="0" smtClean="0"/>
              <a:t>la </a:t>
            </a:r>
            <a:r>
              <a:rPr lang="fr-FR" sz="2800" dirty="0"/>
              <a:t>précarité, </a:t>
            </a:r>
            <a:endParaRPr lang="fr-FR" sz="2800" dirty="0" smtClean="0"/>
          </a:p>
          <a:p>
            <a:pPr lvl="1"/>
            <a:r>
              <a:rPr lang="fr-FR" sz="2800" dirty="0" smtClean="0"/>
              <a:t>les </a:t>
            </a:r>
            <a:r>
              <a:rPr lang="fr-FR" sz="2800" dirty="0"/>
              <a:t>inégalités. </a:t>
            </a:r>
            <a:endParaRPr lang="fr-FR" sz="2800" dirty="0" smtClean="0"/>
          </a:p>
          <a:p>
            <a:endParaRPr lang="fr-FR" dirty="0"/>
          </a:p>
          <a:p>
            <a:pPr algn="just"/>
            <a:r>
              <a:rPr lang="fr-FR" dirty="0" smtClean="0"/>
              <a:t>Elle </a:t>
            </a:r>
            <a:r>
              <a:rPr lang="fr-FR" dirty="0"/>
              <a:t>a pesé sur le pouvoir d’achat et donc sur la demande.</a:t>
            </a:r>
          </a:p>
          <a:p>
            <a:endParaRPr lang="fr-FR" dirty="0"/>
          </a:p>
        </p:txBody>
      </p:sp>
    </p:spTree>
    <p:extLst>
      <p:ext uri="{BB962C8B-B14F-4D97-AF65-F5344CB8AC3E}">
        <p14:creationId xmlns:p14="http://schemas.microsoft.com/office/powerpoint/2010/main" val="175163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solidFill>
                  <a:srgbClr val="1F497D"/>
                </a:solidFill>
              </a:rPr>
              <a:t>Doc. 13 a</a:t>
            </a:r>
            <a:r>
              <a:rPr lang="fr-FR" sz="2400" b="1" dirty="0">
                <a:solidFill>
                  <a:srgbClr val="1F497D"/>
                </a:solidFill>
              </a:rPr>
              <a:t>. L’analyse du sociologue Serge </a:t>
            </a:r>
            <a:r>
              <a:rPr lang="fr-FR" sz="2400" b="1" dirty="0" err="1">
                <a:solidFill>
                  <a:srgbClr val="1F497D"/>
                </a:solidFill>
              </a:rPr>
              <a:t>Paugam</a:t>
            </a:r>
            <a:r>
              <a:rPr lang="fr-FR" sz="2400" b="1" dirty="0">
                <a:solidFill>
                  <a:srgbClr val="1F497D"/>
                </a:solidFill>
              </a:rPr>
              <a:t> : </a:t>
            </a:r>
            <a:r>
              <a:rPr lang="fr-FR" sz="2400" b="1" dirty="0" smtClean="0">
                <a:solidFill>
                  <a:srgbClr val="1F497D"/>
                </a:solidFill>
              </a:rPr>
              <a:t/>
            </a:r>
            <a:br>
              <a:rPr lang="fr-FR" sz="2400" b="1" dirty="0" smtClean="0">
                <a:solidFill>
                  <a:srgbClr val="1F497D"/>
                </a:solidFill>
              </a:rPr>
            </a:br>
            <a:r>
              <a:rPr lang="fr-FR" sz="2400" b="1" dirty="0" smtClean="0">
                <a:solidFill>
                  <a:srgbClr val="1F497D"/>
                </a:solidFill>
              </a:rPr>
              <a:t>le </a:t>
            </a:r>
            <a:r>
              <a:rPr lang="fr-FR" sz="2400" b="1" dirty="0">
                <a:solidFill>
                  <a:srgbClr val="1F497D"/>
                </a:solidFill>
              </a:rPr>
              <a:t>salarié de la précarité</a:t>
            </a:r>
            <a:r>
              <a:rPr lang="fr-FR" sz="2400" dirty="0">
                <a:solidFill>
                  <a:srgbClr val="1F497D"/>
                </a:solidFill>
              </a:rPr>
              <a:t> </a:t>
            </a:r>
            <a:r>
              <a:rPr lang="fr-FR" sz="2400" dirty="0" smtClean="0">
                <a:solidFill>
                  <a:srgbClr val="1F497D"/>
                </a:solidFill>
              </a:rPr>
              <a:t>Q38 et Q39</a:t>
            </a:r>
            <a:endParaRPr lang="fr-FR" sz="2400" dirty="0">
              <a:solidFill>
                <a:srgbClr val="1F497D"/>
              </a:solidFill>
            </a:endParaRPr>
          </a:p>
        </p:txBody>
      </p:sp>
      <p:sp>
        <p:nvSpPr>
          <p:cNvPr id="3" name="Espace réservé du pied de page 2"/>
          <p:cNvSpPr>
            <a:spLocks noGrp="1"/>
          </p:cNvSpPr>
          <p:nvPr>
            <p:ph type="ftr" sz="quarter" idx="11"/>
          </p:nvPr>
        </p:nvSpPr>
        <p:spPr>
          <a:xfrm>
            <a:off x="304800" y="6410848"/>
            <a:ext cx="8617226"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66</a:t>
            </a:fld>
            <a:endParaRPr lang="fr-FR"/>
          </a:p>
        </p:txBody>
      </p:sp>
      <p:graphicFrame>
        <p:nvGraphicFramePr>
          <p:cNvPr id="9" name="Espace réservé du contenu 5"/>
          <p:cNvGraphicFramePr>
            <a:graphicFrameLocks/>
          </p:cNvGraphicFramePr>
          <p:nvPr>
            <p:extLst>
              <p:ext uri="{D42A27DB-BD31-4B8C-83A1-F6EECF244321}">
                <p14:modId xmlns:p14="http://schemas.microsoft.com/office/powerpoint/2010/main" val="4263008701"/>
              </p:ext>
            </p:extLst>
          </p:nvPr>
        </p:nvGraphicFramePr>
        <p:xfrm>
          <a:off x="301625" y="1527175"/>
          <a:ext cx="8504238" cy="2971287"/>
        </p:xfrm>
        <a:graphic>
          <a:graphicData uri="http://schemas.openxmlformats.org/drawingml/2006/table">
            <a:tbl>
              <a:tblPr firstRow="1" bandRow="1">
                <a:tableStyleId>{93296810-A885-4BE3-A3E7-6D5BEEA58F35}</a:tableStyleId>
              </a:tblPr>
              <a:tblGrid>
                <a:gridCol w="2834746"/>
                <a:gridCol w="2834746"/>
                <a:gridCol w="2834746"/>
              </a:tblGrid>
              <a:tr h="990429">
                <a:tc>
                  <a:txBody>
                    <a:bodyPr/>
                    <a:lstStyle/>
                    <a:p>
                      <a:pPr algn="ctr">
                        <a:spcAft>
                          <a:spcPts val="0"/>
                        </a:spcAft>
                      </a:pPr>
                      <a:r>
                        <a:rPr lang="fr-FR" sz="1800" dirty="0">
                          <a:effectLst/>
                        </a:rPr>
                        <a:t> </a:t>
                      </a:r>
                      <a:endParaRPr lang="fr-FR" sz="1200" b="1" dirty="0">
                        <a:effectLst/>
                        <a:latin typeface="Times New Roman"/>
                        <a:ea typeface="Calibri"/>
                      </a:endParaRPr>
                    </a:p>
                  </a:txBody>
                  <a:tcPr marL="68580" marR="68580" marT="0" marB="0" anchor="ctr"/>
                </a:tc>
                <a:tc>
                  <a:txBody>
                    <a:bodyPr/>
                    <a:lstStyle/>
                    <a:p>
                      <a:pPr algn="ctr">
                        <a:spcAft>
                          <a:spcPts val="0"/>
                        </a:spcAft>
                      </a:pPr>
                      <a:r>
                        <a:rPr lang="fr-FR" sz="1800" dirty="0">
                          <a:effectLst/>
                        </a:rPr>
                        <a:t>Stabilité de l’emploi</a:t>
                      </a:r>
                      <a:endParaRPr lang="fr-FR" sz="1200" b="1" dirty="0">
                        <a:solidFill>
                          <a:schemeClr val="bg1"/>
                        </a:solidFill>
                        <a:effectLst/>
                        <a:latin typeface="Times New Roman"/>
                        <a:ea typeface="Calibri"/>
                      </a:endParaRPr>
                    </a:p>
                  </a:txBody>
                  <a:tcPr marL="68580" marR="68580" marT="0" marB="0" anchor="ctr"/>
                </a:tc>
                <a:tc>
                  <a:txBody>
                    <a:bodyPr/>
                    <a:lstStyle/>
                    <a:p>
                      <a:pPr algn="ctr">
                        <a:spcAft>
                          <a:spcPts val="0"/>
                        </a:spcAft>
                      </a:pPr>
                      <a:r>
                        <a:rPr lang="fr-FR" sz="1800" dirty="0">
                          <a:effectLst/>
                        </a:rPr>
                        <a:t>Instabilité de l’emploi</a:t>
                      </a:r>
                      <a:endParaRPr lang="fr-FR" sz="1200" b="1" dirty="0">
                        <a:solidFill>
                          <a:schemeClr val="bg1"/>
                        </a:solidFill>
                        <a:effectLst/>
                        <a:latin typeface="Times New Roman"/>
                        <a:ea typeface="Calibri"/>
                      </a:endParaRPr>
                    </a:p>
                  </a:txBody>
                  <a:tcPr marL="68580" marR="68580" marT="0" marB="0" anchor="ctr"/>
                </a:tc>
              </a:tr>
              <a:tr h="990429">
                <a:tc>
                  <a:txBody>
                    <a:bodyPr/>
                    <a:lstStyle/>
                    <a:p>
                      <a:pPr algn="ctr">
                        <a:spcAft>
                          <a:spcPts val="0"/>
                        </a:spcAft>
                      </a:pPr>
                      <a:r>
                        <a:rPr lang="fr-FR" sz="1800" dirty="0">
                          <a:effectLst/>
                        </a:rPr>
                        <a:t>Satisfaction au travail</a:t>
                      </a:r>
                      <a:endParaRPr lang="fr-FR" sz="1200" b="1" dirty="0">
                        <a:solidFill>
                          <a:schemeClr val="accent2"/>
                        </a:solidFill>
                        <a:effectLst/>
                        <a:latin typeface="Times New Roman"/>
                        <a:ea typeface="Calibri"/>
                      </a:endParaRPr>
                    </a:p>
                  </a:txBody>
                  <a:tcPr marL="68580" marR="68580" marT="0" marB="0" anchor="ctr"/>
                </a:tc>
                <a:tc>
                  <a:txBody>
                    <a:bodyPr/>
                    <a:lstStyle/>
                    <a:p>
                      <a:pPr algn="ctr">
                        <a:spcAft>
                          <a:spcPts val="0"/>
                        </a:spcAft>
                      </a:pPr>
                      <a:r>
                        <a:rPr lang="fr-FR" sz="1800" dirty="0">
                          <a:effectLst/>
                        </a:rPr>
                        <a:t>Intégration assurée</a:t>
                      </a:r>
                      <a:endParaRPr lang="fr-FR" sz="1200" b="1" dirty="0">
                        <a:effectLst/>
                        <a:latin typeface="Times New Roman"/>
                        <a:ea typeface="Calibri"/>
                      </a:endParaRPr>
                    </a:p>
                  </a:txBody>
                  <a:tcPr marL="68580" marR="68580" marT="0" marB="0" anchor="ctr"/>
                </a:tc>
                <a:tc>
                  <a:txBody>
                    <a:bodyPr/>
                    <a:lstStyle/>
                    <a:p>
                      <a:pPr algn="ctr">
                        <a:spcAft>
                          <a:spcPts val="0"/>
                        </a:spcAft>
                      </a:pPr>
                      <a:r>
                        <a:rPr lang="fr-FR" sz="1800" dirty="0">
                          <a:effectLst/>
                        </a:rPr>
                        <a:t>Intégration incertaine</a:t>
                      </a:r>
                      <a:endParaRPr lang="fr-FR" sz="1200" b="1" dirty="0">
                        <a:solidFill>
                          <a:schemeClr val="accent2"/>
                        </a:solidFill>
                        <a:effectLst/>
                        <a:latin typeface="Times New Roman"/>
                        <a:ea typeface="Calibri"/>
                      </a:endParaRPr>
                    </a:p>
                  </a:txBody>
                  <a:tcPr marL="68580" marR="68580" marT="0" marB="0" anchor="ctr"/>
                </a:tc>
              </a:tr>
              <a:tr h="990429">
                <a:tc>
                  <a:txBody>
                    <a:bodyPr/>
                    <a:lstStyle/>
                    <a:p>
                      <a:pPr algn="ctr">
                        <a:spcAft>
                          <a:spcPts val="0"/>
                        </a:spcAft>
                      </a:pPr>
                      <a:r>
                        <a:rPr lang="fr-FR" sz="1800" dirty="0">
                          <a:effectLst/>
                        </a:rPr>
                        <a:t>Insatisfaction au travail</a:t>
                      </a:r>
                      <a:endParaRPr lang="fr-FR" sz="1200" b="1" dirty="0">
                        <a:solidFill>
                          <a:schemeClr val="accent2"/>
                        </a:solidFill>
                        <a:effectLst/>
                        <a:latin typeface="Times New Roman"/>
                        <a:ea typeface="Calibri"/>
                      </a:endParaRPr>
                    </a:p>
                  </a:txBody>
                  <a:tcPr marL="68580" marR="68580" marT="0" marB="0" anchor="ctr"/>
                </a:tc>
                <a:tc>
                  <a:txBody>
                    <a:bodyPr/>
                    <a:lstStyle/>
                    <a:p>
                      <a:pPr algn="ctr">
                        <a:spcAft>
                          <a:spcPts val="0"/>
                        </a:spcAft>
                      </a:pPr>
                      <a:r>
                        <a:rPr lang="fr-FR" sz="1800" dirty="0">
                          <a:effectLst/>
                        </a:rPr>
                        <a:t>Intégration laborieuse</a:t>
                      </a:r>
                      <a:endParaRPr lang="fr-FR" sz="1200" b="1" dirty="0">
                        <a:solidFill>
                          <a:schemeClr val="accent2"/>
                        </a:solidFill>
                        <a:effectLst/>
                        <a:latin typeface="Times New Roman"/>
                        <a:ea typeface="Calibri"/>
                      </a:endParaRPr>
                    </a:p>
                  </a:txBody>
                  <a:tcPr marL="68580" marR="68580" marT="0" marB="0" anchor="ctr"/>
                </a:tc>
                <a:tc>
                  <a:txBody>
                    <a:bodyPr/>
                    <a:lstStyle/>
                    <a:p>
                      <a:pPr algn="ctr">
                        <a:spcAft>
                          <a:spcPts val="0"/>
                        </a:spcAft>
                      </a:pPr>
                      <a:r>
                        <a:rPr lang="fr-FR" sz="1800" dirty="0">
                          <a:effectLst/>
                        </a:rPr>
                        <a:t>Intégration </a:t>
                      </a:r>
                      <a:r>
                        <a:rPr lang="fr-FR" sz="1800" dirty="0" err="1">
                          <a:effectLst/>
                        </a:rPr>
                        <a:t>disqualifiante</a:t>
                      </a:r>
                      <a:endParaRPr lang="fr-FR" sz="1200" b="1" dirty="0">
                        <a:effectLst/>
                        <a:latin typeface="Times New Roman"/>
                        <a:ea typeface="Calibri"/>
                      </a:endParaRPr>
                    </a:p>
                  </a:txBody>
                  <a:tcPr marL="68580" marR="68580" marT="0" marB="0" anchor="ctr"/>
                </a:tc>
              </a:tr>
            </a:tbl>
          </a:graphicData>
        </a:graphic>
      </p:graphicFrame>
      <p:graphicFrame>
        <p:nvGraphicFramePr>
          <p:cNvPr id="11" name="Espace réservé du contenu 10"/>
          <p:cNvGraphicFramePr>
            <a:graphicFrameLocks noGrp="1"/>
          </p:cNvGraphicFramePr>
          <p:nvPr>
            <p:ph sz="quarter" idx="1"/>
            <p:extLst>
              <p:ext uri="{D42A27DB-BD31-4B8C-83A1-F6EECF244321}">
                <p14:modId xmlns:p14="http://schemas.microsoft.com/office/powerpoint/2010/main" val="3908247216"/>
              </p:ext>
            </p:extLst>
          </p:nvPr>
        </p:nvGraphicFramePr>
        <p:xfrm>
          <a:off x="356357" y="4734211"/>
          <a:ext cx="8449506" cy="1483360"/>
        </p:xfrm>
        <a:graphic>
          <a:graphicData uri="http://schemas.openxmlformats.org/drawingml/2006/table">
            <a:tbl>
              <a:tblPr firstRow="1" bandRow="1">
                <a:tableStyleId>{93296810-A885-4BE3-A3E7-6D5BEEA58F35}</a:tableStyleId>
              </a:tblPr>
              <a:tblGrid>
                <a:gridCol w="2757637"/>
                <a:gridCol w="5691869"/>
              </a:tblGrid>
              <a:tr h="370840">
                <a:tc>
                  <a:txBody>
                    <a:bodyPr/>
                    <a:lstStyle/>
                    <a:p>
                      <a:r>
                        <a:rPr lang="fr-FR" dirty="0" smtClean="0"/>
                        <a:t>Nabila</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rPr>
                        <a:t>Intégration incertaine</a:t>
                      </a:r>
                      <a:endParaRPr lang="fr-FR" sz="1200" b="1" dirty="0" smtClean="0">
                        <a:solidFill>
                          <a:schemeClr val="bg1"/>
                        </a:solidFill>
                        <a:effectLst/>
                        <a:latin typeface="Times New Roman"/>
                        <a:ea typeface="Calibri"/>
                      </a:endParaRPr>
                    </a:p>
                  </a:txBody>
                  <a:tcPr/>
                </a:tc>
              </a:tr>
              <a:tr h="370840">
                <a:tc>
                  <a:txBody>
                    <a:bodyPr/>
                    <a:lstStyle/>
                    <a:p>
                      <a:r>
                        <a:rPr lang="fr-FR" dirty="0" smtClean="0"/>
                        <a:t>Pierre</a:t>
                      </a:r>
                      <a:endParaRPr lang="fr-FR" b="1" dirty="0"/>
                    </a:p>
                  </a:txBody>
                  <a:tcPr/>
                </a:tc>
                <a:tc>
                  <a:txBody>
                    <a:bodyPr/>
                    <a:lstStyle/>
                    <a:p>
                      <a:r>
                        <a:rPr lang="fr-FR" sz="1800" dirty="0" smtClean="0">
                          <a:effectLst/>
                        </a:rPr>
                        <a:t>Intégration assurée</a:t>
                      </a:r>
                      <a:endParaRPr lang="fr-FR" dirty="0"/>
                    </a:p>
                  </a:txBody>
                  <a:tcPr/>
                </a:tc>
              </a:tr>
              <a:tr h="370840">
                <a:tc>
                  <a:txBody>
                    <a:bodyPr/>
                    <a:lstStyle/>
                    <a:p>
                      <a:r>
                        <a:rPr lang="fr-FR" dirty="0" smtClean="0"/>
                        <a:t>Rémi</a:t>
                      </a:r>
                      <a:endParaRPr lang="fr-F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rPr>
                        <a:t>Intégration </a:t>
                      </a:r>
                      <a:r>
                        <a:rPr lang="fr-FR" sz="1800" dirty="0" err="1" smtClean="0">
                          <a:effectLst/>
                        </a:rPr>
                        <a:t>disqualifiante</a:t>
                      </a:r>
                      <a:endParaRPr lang="fr-FR" sz="1200" b="1" dirty="0" smtClean="0">
                        <a:effectLst/>
                        <a:latin typeface="Times New Roman"/>
                        <a:ea typeface="Calibri"/>
                      </a:endParaRPr>
                    </a:p>
                  </a:txBody>
                  <a:tcPr/>
                </a:tc>
              </a:tr>
              <a:tr h="370840">
                <a:tc>
                  <a:txBody>
                    <a:bodyPr/>
                    <a:lstStyle/>
                    <a:p>
                      <a:r>
                        <a:rPr lang="fr-FR" dirty="0" smtClean="0"/>
                        <a:t>Christelle</a:t>
                      </a:r>
                      <a:endParaRPr lang="fr-F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rPr>
                        <a:t>Intégration laborieuse</a:t>
                      </a:r>
                      <a:endParaRPr lang="fr-FR" sz="1200" b="1" dirty="0" smtClean="0">
                        <a:solidFill>
                          <a:srgbClr val="1F497D"/>
                        </a:solidFill>
                        <a:effectLst/>
                        <a:latin typeface="Times New Roman"/>
                        <a:ea typeface="Calibri"/>
                      </a:endParaRPr>
                    </a:p>
                  </a:txBody>
                  <a:tcPr/>
                </a:tc>
              </a:tr>
            </a:tbl>
          </a:graphicData>
        </a:graphic>
      </p:graphicFrame>
      <p:sp>
        <p:nvSpPr>
          <p:cNvPr id="12" name="Rectangle 11"/>
          <p:cNvSpPr/>
          <p:nvPr/>
        </p:nvSpPr>
        <p:spPr>
          <a:xfrm>
            <a:off x="3110332" y="1527175"/>
            <a:ext cx="2830510" cy="958816"/>
          </a:xfrm>
          <a:prstGeom prst="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5940842" y="1527175"/>
            <a:ext cx="2865021" cy="958816"/>
          </a:xfrm>
          <a:prstGeom prst="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304800" y="2485991"/>
            <a:ext cx="2753975" cy="1000854"/>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301625" y="3486845"/>
            <a:ext cx="2753975" cy="1011617"/>
          </a:xfrm>
          <a:prstGeom prst="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5940842" y="2485991"/>
            <a:ext cx="2865021" cy="100085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3110332" y="3486845"/>
            <a:ext cx="2830510" cy="1011617"/>
          </a:xfrm>
          <a:prstGeom prst="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3110332" y="4734211"/>
            <a:ext cx="5695531" cy="34539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3110332" y="5079601"/>
            <a:ext cx="5695531" cy="36590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3110332" y="5445505"/>
            <a:ext cx="5695531" cy="376665"/>
          </a:xfrm>
          <a:prstGeom prst="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3110332" y="5822170"/>
            <a:ext cx="5695531" cy="39540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2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5"/>
                                        </p:tgtEl>
                                        <p:attrNameLst>
                                          <p:attrName>ppt_x</p:attrName>
                                        </p:attrNameLst>
                                      </p:cBhvr>
                                      <p:tavLst>
                                        <p:tav tm="0">
                                          <p:val>
                                            <p:strVal val="ppt_x"/>
                                          </p:val>
                                        </p:tav>
                                        <p:tav tm="100000">
                                          <p:val>
                                            <p:strVal val="ppt_x"/>
                                          </p:val>
                                        </p:tav>
                                      </p:tavLst>
                                    </p:anim>
                                    <p:anim calcmode="lin" valueType="num">
                                      <p:cBhvr additive="base">
                                        <p:cTn id="25" dur="500"/>
                                        <p:tgtEl>
                                          <p:spTgt spid="15"/>
                                        </p:tgtEl>
                                        <p:attrNameLst>
                                          <p:attrName>ppt_y</p:attrName>
                                        </p:attrNameLst>
                                      </p:cBhvr>
                                      <p:tavLst>
                                        <p:tav tm="0">
                                          <p:val>
                                            <p:strVal val="ppt_y"/>
                                          </p:val>
                                        </p:tav>
                                        <p:tav tm="100000">
                                          <p:val>
                                            <p:strVal val="1+ppt_h/2"/>
                                          </p:val>
                                        </p:tav>
                                      </p:tavLst>
                                    </p:anim>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6"/>
                                        </p:tgtEl>
                                        <p:attrNameLst>
                                          <p:attrName>ppt_x</p:attrName>
                                        </p:attrNameLst>
                                      </p:cBhvr>
                                      <p:tavLst>
                                        <p:tav tm="0">
                                          <p:val>
                                            <p:strVal val="ppt_x"/>
                                          </p:val>
                                        </p:tav>
                                        <p:tav tm="100000">
                                          <p:val>
                                            <p:strVal val="ppt_x"/>
                                          </p:val>
                                        </p:tav>
                                      </p:tavLst>
                                    </p:anim>
                                    <p:anim calcmode="lin" valueType="num">
                                      <p:cBhvr additive="base">
                                        <p:cTn id="31" dur="500"/>
                                        <p:tgtEl>
                                          <p:spTgt spid="16"/>
                                        </p:tgtEl>
                                        <p:attrNameLst>
                                          <p:attrName>ppt_y</p:attrName>
                                        </p:attrNameLst>
                                      </p:cBhvr>
                                      <p:tavLst>
                                        <p:tav tm="0">
                                          <p:val>
                                            <p:strVal val="ppt_y"/>
                                          </p:val>
                                        </p:tav>
                                        <p:tav tm="100000">
                                          <p:val>
                                            <p:strVal val="1+ppt_h/2"/>
                                          </p:val>
                                        </p:tav>
                                      </p:tavLst>
                                    </p:anim>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7"/>
                                        </p:tgtEl>
                                        <p:attrNameLst>
                                          <p:attrName>ppt_x</p:attrName>
                                        </p:attrNameLst>
                                      </p:cBhvr>
                                      <p:tavLst>
                                        <p:tav tm="0">
                                          <p:val>
                                            <p:strVal val="ppt_x"/>
                                          </p:val>
                                        </p:tav>
                                        <p:tav tm="100000">
                                          <p:val>
                                            <p:strVal val="ppt_x"/>
                                          </p:val>
                                        </p:tav>
                                      </p:tavLst>
                                    </p:anim>
                                    <p:anim calcmode="lin" valueType="num">
                                      <p:cBhvr additive="base">
                                        <p:cTn id="37" dur="500"/>
                                        <p:tgtEl>
                                          <p:spTgt spid="17"/>
                                        </p:tgtEl>
                                        <p:attrNameLst>
                                          <p:attrName>ppt_y</p:attrName>
                                        </p:attrNameLst>
                                      </p:cBhvr>
                                      <p:tavLst>
                                        <p:tav tm="0">
                                          <p:val>
                                            <p:strVal val="ppt_y"/>
                                          </p:val>
                                        </p:tav>
                                        <p:tav tm="100000">
                                          <p:val>
                                            <p:strVal val="1+ppt_h/2"/>
                                          </p:val>
                                        </p:tav>
                                      </p:tavLst>
                                    </p:anim>
                                    <p:set>
                                      <p:cBhvr>
                                        <p:cTn id="38" dur="1" fill="hold">
                                          <p:stCondLst>
                                            <p:cond delay="499"/>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9"/>
                                        </p:tgtEl>
                                        <p:attrNameLst>
                                          <p:attrName>ppt_x</p:attrName>
                                        </p:attrNameLst>
                                      </p:cBhvr>
                                      <p:tavLst>
                                        <p:tav tm="0">
                                          <p:val>
                                            <p:strVal val="ppt_x"/>
                                          </p:val>
                                        </p:tav>
                                        <p:tav tm="100000">
                                          <p:val>
                                            <p:strVal val="ppt_x"/>
                                          </p:val>
                                        </p:tav>
                                      </p:tavLst>
                                    </p:anim>
                                    <p:anim calcmode="lin" valueType="num">
                                      <p:cBhvr additive="base">
                                        <p:cTn id="49" dur="500"/>
                                        <p:tgtEl>
                                          <p:spTgt spid="19"/>
                                        </p:tgtEl>
                                        <p:attrNameLst>
                                          <p:attrName>ppt_y</p:attrName>
                                        </p:attrNameLst>
                                      </p:cBhvr>
                                      <p:tavLst>
                                        <p:tav tm="0">
                                          <p:val>
                                            <p:strVal val="ppt_y"/>
                                          </p:val>
                                        </p:tav>
                                        <p:tav tm="100000">
                                          <p:val>
                                            <p:strVal val="1+ppt_h/2"/>
                                          </p:val>
                                        </p:tav>
                                      </p:tavLst>
                                    </p:anim>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20"/>
                                        </p:tgtEl>
                                        <p:attrNameLst>
                                          <p:attrName>ppt_x</p:attrName>
                                        </p:attrNameLst>
                                      </p:cBhvr>
                                      <p:tavLst>
                                        <p:tav tm="0">
                                          <p:val>
                                            <p:strVal val="ppt_x"/>
                                          </p:val>
                                        </p:tav>
                                        <p:tav tm="100000">
                                          <p:val>
                                            <p:strVal val="ppt_x"/>
                                          </p:val>
                                        </p:tav>
                                      </p:tavLst>
                                    </p:anim>
                                    <p:anim calcmode="lin" valueType="num">
                                      <p:cBhvr additive="base">
                                        <p:cTn id="55" dur="500"/>
                                        <p:tgtEl>
                                          <p:spTgt spid="20"/>
                                        </p:tgtEl>
                                        <p:attrNameLst>
                                          <p:attrName>ppt_y</p:attrName>
                                        </p:attrNameLst>
                                      </p:cBhvr>
                                      <p:tavLst>
                                        <p:tav tm="0">
                                          <p:val>
                                            <p:strVal val="ppt_y"/>
                                          </p:val>
                                        </p:tav>
                                        <p:tav tm="100000">
                                          <p:val>
                                            <p:strVal val="1+ppt_h/2"/>
                                          </p:val>
                                        </p:tav>
                                      </p:tavLst>
                                    </p:anim>
                                    <p:set>
                                      <p:cBhvr>
                                        <p:cTn id="56" dur="1" fill="hold">
                                          <p:stCondLst>
                                            <p:cond delay="499"/>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21"/>
                                        </p:tgtEl>
                                        <p:attrNameLst>
                                          <p:attrName>ppt_x</p:attrName>
                                        </p:attrNameLst>
                                      </p:cBhvr>
                                      <p:tavLst>
                                        <p:tav tm="0">
                                          <p:val>
                                            <p:strVal val="ppt_x"/>
                                          </p:val>
                                        </p:tav>
                                        <p:tav tm="100000">
                                          <p:val>
                                            <p:strVal val="ppt_x"/>
                                          </p:val>
                                        </p:tav>
                                      </p:tavLst>
                                    </p:anim>
                                    <p:anim calcmode="lin" valueType="num">
                                      <p:cBhvr additive="base">
                                        <p:cTn id="61" dur="500"/>
                                        <p:tgtEl>
                                          <p:spTgt spid="21"/>
                                        </p:tgtEl>
                                        <p:attrNameLst>
                                          <p:attrName>ppt_y</p:attrName>
                                        </p:attrNameLst>
                                      </p:cBhvr>
                                      <p:tavLst>
                                        <p:tav tm="0">
                                          <p:val>
                                            <p:strVal val="ppt_y"/>
                                          </p:val>
                                        </p:tav>
                                        <p:tav tm="100000">
                                          <p:val>
                                            <p:strVal val="1+ppt_h/2"/>
                                          </p:val>
                                        </p:tav>
                                      </p:tavLst>
                                    </p:anim>
                                    <p:set>
                                      <p:cBhvr>
                                        <p:cTn id="6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En résumé </a:t>
            </a:r>
            <a:endParaRPr lang="fr-FR" b="1" dirty="0">
              <a:solidFill>
                <a:schemeClr val="tx2"/>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67</a:t>
            </a:fld>
            <a:endParaRPr lang="fr-FR"/>
          </a:p>
        </p:txBody>
      </p:sp>
      <p:sp>
        <p:nvSpPr>
          <p:cNvPr id="5" name="Espace réservé du contenu 4"/>
          <p:cNvSpPr>
            <a:spLocks noGrp="1"/>
          </p:cNvSpPr>
          <p:nvPr>
            <p:ph sz="quarter" idx="1"/>
          </p:nvPr>
        </p:nvSpPr>
        <p:spPr>
          <a:xfrm>
            <a:off x="301752" y="1527048"/>
            <a:ext cx="8503920" cy="4883800"/>
          </a:xfrm>
        </p:spPr>
        <p:txBody>
          <a:bodyPr/>
          <a:lstStyle/>
          <a:p>
            <a:pPr algn="just">
              <a:spcAft>
                <a:spcPts val="2400"/>
              </a:spcAft>
            </a:pPr>
            <a:r>
              <a:rPr lang="fr-FR" dirty="0" smtClean="0"/>
              <a:t>Serge </a:t>
            </a:r>
            <a:r>
              <a:rPr lang="fr-FR" dirty="0" err="1" smtClean="0"/>
              <a:t>Paugam</a:t>
            </a:r>
            <a:r>
              <a:rPr lang="fr-FR" dirty="0" smtClean="0"/>
              <a:t> distingue 2 formes de précarité :</a:t>
            </a:r>
          </a:p>
          <a:p>
            <a:pPr lvl="1" algn="just">
              <a:spcAft>
                <a:spcPts val="2400"/>
              </a:spcAft>
            </a:pPr>
            <a:r>
              <a:rPr lang="fr-FR" b="1" dirty="0" smtClean="0"/>
              <a:t>La précarité du travail</a:t>
            </a:r>
            <a:r>
              <a:rPr lang="fr-FR" dirty="0" smtClean="0"/>
              <a:t> : caractérise un défaut d’intégration professionnelle lié peu d’intérêt du salarié pour son travail faiblement rémunéré et peu reconnu socialement</a:t>
            </a:r>
          </a:p>
          <a:p>
            <a:pPr lvl="1" algn="just">
              <a:spcAft>
                <a:spcPts val="2400"/>
              </a:spcAft>
            </a:pPr>
            <a:r>
              <a:rPr lang="fr-FR" b="1" dirty="0" smtClean="0"/>
              <a:t>La précarité de l’emploi</a:t>
            </a:r>
            <a:r>
              <a:rPr lang="fr-FR" dirty="0" smtClean="0"/>
              <a:t> : situation où le salarié exerce un emploi atypique qui l’empêche de se projeter dans l’avenir</a:t>
            </a:r>
          </a:p>
          <a:p>
            <a:pPr marL="0" indent="0" algn="just">
              <a:buNone/>
            </a:pPr>
            <a:r>
              <a:rPr lang="fr-FR" dirty="0" smtClean="0">
                <a:solidFill>
                  <a:srgbClr val="C0504D"/>
                </a:solidFill>
                <a:latin typeface="Wingdings"/>
                <a:ea typeface="Wingdings"/>
                <a:cs typeface="Wingdings"/>
                <a:sym typeface="Wingdings"/>
              </a:rPr>
              <a:t></a:t>
            </a:r>
            <a:r>
              <a:rPr lang="fr-FR" dirty="0" smtClean="0"/>
              <a:t>Ces deux formes de précarité sont souvent associées et donnent lieu à une « intégration </a:t>
            </a:r>
            <a:r>
              <a:rPr lang="fr-FR" dirty="0" err="1" smtClean="0"/>
              <a:t>disqualifante</a:t>
            </a:r>
            <a:r>
              <a:rPr lang="fr-FR" dirty="0" smtClean="0"/>
              <a:t> »</a:t>
            </a:r>
            <a:endParaRPr lang="fr-FR" dirty="0"/>
          </a:p>
        </p:txBody>
      </p:sp>
    </p:spTree>
    <p:extLst>
      <p:ext uri="{BB962C8B-B14F-4D97-AF65-F5344CB8AC3E}">
        <p14:creationId xmlns:p14="http://schemas.microsoft.com/office/powerpoint/2010/main" val="2438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Définition</a:t>
            </a:r>
            <a:endParaRPr lang="fr-FR" b="1" dirty="0">
              <a:solidFill>
                <a:schemeClr val="tx2"/>
              </a:solidFill>
            </a:endParaRPr>
          </a:p>
        </p:txBody>
      </p:sp>
      <p:sp>
        <p:nvSpPr>
          <p:cNvPr id="3" name="Espace réservé du pied de page 2"/>
          <p:cNvSpPr>
            <a:spLocks noGrp="1"/>
          </p:cNvSpPr>
          <p:nvPr>
            <p:ph type="ftr" sz="quarter" idx="11"/>
          </p:nvPr>
        </p:nvSpPr>
        <p:spPr>
          <a:xfrm>
            <a:off x="304799" y="6410848"/>
            <a:ext cx="8660275"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68</a:t>
            </a:fld>
            <a:endParaRPr lang="fr-FR"/>
          </a:p>
        </p:txBody>
      </p:sp>
      <p:sp>
        <p:nvSpPr>
          <p:cNvPr id="5" name="Espace réservé du contenu 4"/>
          <p:cNvSpPr>
            <a:spLocks noGrp="1"/>
          </p:cNvSpPr>
          <p:nvPr>
            <p:ph sz="quarter" idx="1"/>
          </p:nvPr>
        </p:nvSpPr>
        <p:spPr/>
        <p:txBody>
          <a:bodyPr/>
          <a:lstStyle/>
          <a:p>
            <a:pPr algn="just"/>
            <a:r>
              <a:rPr lang="fr-FR" b="1" i="1" dirty="0">
                <a:solidFill>
                  <a:schemeClr val="accent2"/>
                </a:solidFill>
              </a:rPr>
              <a:t>P</a:t>
            </a:r>
            <a:r>
              <a:rPr lang="fr-FR" b="1" i="1" dirty="0" smtClean="0">
                <a:solidFill>
                  <a:schemeClr val="accent2"/>
                </a:solidFill>
              </a:rPr>
              <a:t>récarité</a:t>
            </a:r>
            <a:r>
              <a:rPr lang="fr-FR" b="1" i="1" dirty="0">
                <a:solidFill>
                  <a:schemeClr val="accent2"/>
                </a:solidFill>
              </a:rPr>
              <a:t> </a:t>
            </a:r>
            <a:r>
              <a:rPr lang="fr-FR" i="1" dirty="0">
                <a:solidFill>
                  <a:schemeClr val="accent2"/>
                </a:solidFill>
              </a:rPr>
              <a:t>: situation d’un individu placé dans une position de fragilité, de vulnérabilité et d’incertitude face à l’avenir.</a:t>
            </a:r>
            <a:endParaRPr lang="fr-FR" dirty="0">
              <a:solidFill>
                <a:schemeClr val="accent2"/>
              </a:solidFill>
            </a:endParaRPr>
          </a:p>
          <a:p>
            <a:endParaRPr lang="fr-FR" dirty="0"/>
          </a:p>
          <a:p>
            <a:pPr algn="just"/>
            <a:r>
              <a:rPr lang="fr-FR" dirty="0"/>
              <a:t>La précarité, en tant qu’état, s’oppose à la stabilité et elle engendre un accroissement du risque d’exclusion. </a:t>
            </a:r>
          </a:p>
          <a:p>
            <a:endParaRPr lang="fr-FR" dirty="0"/>
          </a:p>
        </p:txBody>
      </p:sp>
    </p:spTree>
    <p:extLst>
      <p:ext uri="{BB962C8B-B14F-4D97-AF65-F5344CB8AC3E}">
        <p14:creationId xmlns:p14="http://schemas.microsoft.com/office/powerpoint/2010/main" val="168144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smtClean="0">
                <a:solidFill>
                  <a:schemeClr val="tx2"/>
                </a:solidFill>
              </a:rPr>
              <a:t>Doc. 12 </a:t>
            </a:r>
            <a:r>
              <a:rPr lang="fr-FR" b="1" dirty="0" smtClean="0">
                <a:solidFill>
                  <a:schemeClr val="tx2"/>
                </a:solidFill>
              </a:rPr>
              <a:t>Q40 : définitions</a:t>
            </a:r>
            <a:endParaRPr lang="fr-FR" dirty="0">
              <a:solidFill>
                <a:schemeClr val="tx2"/>
              </a:solidFill>
            </a:endParaRPr>
          </a:p>
        </p:txBody>
      </p:sp>
      <p:sp>
        <p:nvSpPr>
          <p:cNvPr id="3" name="Espace réservé du pied de page 2"/>
          <p:cNvSpPr>
            <a:spLocks noGrp="1"/>
          </p:cNvSpPr>
          <p:nvPr>
            <p:ph type="ftr" sz="quarter" idx="11"/>
          </p:nvPr>
        </p:nvSpPr>
        <p:spPr>
          <a:xfrm>
            <a:off x="304800" y="6410848"/>
            <a:ext cx="8627988"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69</a:t>
            </a:fld>
            <a:endParaRPr lang="fr-FR"/>
          </a:p>
        </p:txBody>
      </p:sp>
      <p:sp>
        <p:nvSpPr>
          <p:cNvPr id="5" name="Espace réservé du contenu 4"/>
          <p:cNvSpPr>
            <a:spLocks noGrp="1"/>
          </p:cNvSpPr>
          <p:nvPr>
            <p:ph sz="quarter" idx="1"/>
          </p:nvPr>
        </p:nvSpPr>
        <p:spPr>
          <a:xfrm>
            <a:off x="301752" y="1527048"/>
            <a:ext cx="8503920" cy="4883800"/>
          </a:xfrm>
        </p:spPr>
        <p:txBody>
          <a:bodyPr>
            <a:normAutofit fontScale="92500" lnSpcReduction="20000"/>
          </a:bodyPr>
          <a:lstStyle/>
          <a:p>
            <a:pPr algn="just"/>
            <a:r>
              <a:rPr lang="fr-FR" b="1" i="1" dirty="0">
                <a:solidFill>
                  <a:schemeClr val="accent2"/>
                </a:solidFill>
              </a:rPr>
              <a:t>Niveau de vie</a:t>
            </a:r>
            <a:r>
              <a:rPr lang="fr-FR" i="1" dirty="0">
                <a:solidFill>
                  <a:schemeClr val="accent2"/>
                </a:solidFill>
              </a:rPr>
              <a:t> : ensemble des biens et des services qu’un individu peut se procurer avec son revenu</a:t>
            </a:r>
            <a:endParaRPr lang="fr-FR" dirty="0">
              <a:solidFill>
                <a:schemeClr val="accent2"/>
              </a:solidFill>
            </a:endParaRPr>
          </a:p>
          <a:p>
            <a:pPr marL="0" indent="0" algn="just">
              <a:buNone/>
            </a:pPr>
            <a:endParaRPr lang="fr-FR" dirty="0">
              <a:solidFill>
                <a:schemeClr val="accent2"/>
              </a:solidFill>
            </a:endParaRPr>
          </a:p>
          <a:p>
            <a:pPr algn="just"/>
            <a:r>
              <a:rPr lang="fr-FR" b="1" i="1" dirty="0">
                <a:solidFill>
                  <a:schemeClr val="accent2"/>
                </a:solidFill>
              </a:rPr>
              <a:t>Niveau de vie disponible</a:t>
            </a:r>
            <a:r>
              <a:rPr lang="fr-FR" i="1" dirty="0">
                <a:solidFill>
                  <a:schemeClr val="accent2"/>
                </a:solidFill>
              </a:rPr>
              <a:t> : revenu disponible des ménages / nombre d’unités de consommation</a:t>
            </a:r>
            <a:endParaRPr lang="fr-FR" dirty="0">
              <a:solidFill>
                <a:schemeClr val="accent2"/>
              </a:solidFill>
            </a:endParaRPr>
          </a:p>
          <a:p>
            <a:pPr marL="0" indent="0">
              <a:buNone/>
            </a:pPr>
            <a:endParaRPr lang="fr-FR" dirty="0"/>
          </a:p>
          <a:p>
            <a:pPr algn="just"/>
            <a:r>
              <a:rPr lang="fr-FR" b="1" dirty="0"/>
              <a:t>Rappel </a:t>
            </a:r>
            <a:r>
              <a:rPr lang="fr-FR" dirty="0"/>
              <a:t>: Les unités de consommation (UC) sont calculées selon l’échelle d’équivalence dite de l’OCDE modifiée, qui attribue </a:t>
            </a:r>
            <a:endParaRPr lang="fr-FR" dirty="0" smtClean="0"/>
          </a:p>
          <a:p>
            <a:pPr lvl="1" algn="just"/>
            <a:r>
              <a:rPr lang="fr-FR" dirty="0" smtClean="0"/>
              <a:t>1 </a:t>
            </a:r>
            <a:r>
              <a:rPr lang="fr-FR" dirty="0"/>
              <a:t>UC au premier adulte du ménage, </a:t>
            </a:r>
            <a:endParaRPr lang="fr-FR" dirty="0" smtClean="0"/>
          </a:p>
          <a:p>
            <a:pPr lvl="1" algn="just"/>
            <a:r>
              <a:rPr lang="fr-FR" dirty="0" smtClean="0"/>
              <a:t>0,5 </a:t>
            </a:r>
            <a:r>
              <a:rPr lang="fr-FR" dirty="0"/>
              <a:t>UC aux autres personnes de 14 ans ou plus </a:t>
            </a:r>
            <a:endParaRPr lang="fr-FR" dirty="0" smtClean="0"/>
          </a:p>
          <a:p>
            <a:pPr lvl="1" algn="just"/>
            <a:r>
              <a:rPr lang="fr-FR" dirty="0" smtClean="0"/>
              <a:t>et </a:t>
            </a:r>
            <a:r>
              <a:rPr lang="fr-FR" dirty="0"/>
              <a:t>0,3 UC aux enfants de moins de 14 ans. </a:t>
            </a:r>
            <a:endParaRPr lang="fr-FR" dirty="0" smtClean="0"/>
          </a:p>
          <a:p>
            <a:pPr marL="0" indent="0" algn="just">
              <a:buNone/>
            </a:pPr>
            <a:r>
              <a:rPr lang="fr-FR" dirty="0" smtClean="0">
                <a:solidFill>
                  <a:schemeClr val="accent2"/>
                </a:solidFill>
                <a:latin typeface="Wingdings"/>
                <a:ea typeface="Wingdings"/>
                <a:cs typeface="Wingdings"/>
                <a:sym typeface="Wingdings"/>
              </a:rPr>
              <a:t></a:t>
            </a:r>
            <a:r>
              <a:rPr lang="fr-FR" dirty="0" smtClean="0"/>
              <a:t>Le </a:t>
            </a:r>
            <a:r>
              <a:rPr lang="fr-FR" dirty="0"/>
              <a:t>niveau de vie est donc le même pour toutes les personnes d’un même ménage.</a:t>
            </a:r>
          </a:p>
          <a:p>
            <a:endParaRPr lang="fr-FR" dirty="0"/>
          </a:p>
        </p:txBody>
      </p:sp>
    </p:spTree>
    <p:extLst>
      <p:ext uri="{BB962C8B-B14F-4D97-AF65-F5344CB8AC3E}">
        <p14:creationId xmlns:p14="http://schemas.microsoft.com/office/powerpoint/2010/main" val="11391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a:t>
            </a:fld>
            <a:endParaRPr lang="fr-FR"/>
          </a:p>
        </p:txBody>
      </p:sp>
      <p:sp>
        <p:nvSpPr>
          <p:cNvPr id="5" name="Espace réservé du contenu 4"/>
          <p:cNvSpPr>
            <a:spLocks noGrp="1"/>
          </p:cNvSpPr>
          <p:nvPr>
            <p:ph sz="quarter" idx="4294967295"/>
          </p:nvPr>
        </p:nvSpPr>
        <p:spPr>
          <a:xfrm>
            <a:off x="304800" y="1838848"/>
            <a:ext cx="8504238" cy="4572000"/>
          </a:xfrm>
        </p:spPr>
        <p:txBody>
          <a:bodyPr>
            <a:normAutofit/>
          </a:bodyPr>
          <a:lstStyle/>
          <a:p>
            <a:pPr lvl="0"/>
            <a:endParaRPr lang="fr-FR" dirty="0" smtClean="0"/>
          </a:p>
          <a:p>
            <a:pPr lvl="0"/>
            <a:endParaRPr lang="fr-FR" dirty="0"/>
          </a:p>
          <a:p>
            <a:pPr lvl="0"/>
            <a:endParaRPr lang="fr-FR" dirty="0" smtClean="0"/>
          </a:p>
          <a:p>
            <a:pPr lvl="0"/>
            <a:endParaRPr lang="fr-FR" dirty="0"/>
          </a:p>
          <a:p>
            <a:pPr lvl="0"/>
            <a:endParaRPr lang="fr-FR" dirty="0" smtClean="0"/>
          </a:p>
          <a:p>
            <a:pPr lvl="0"/>
            <a:endParaRPr lang="fr-FR" dirty="0"/>
          </a:p>
          <a:p>
            <a:pPr lvl="0"/>
            <a:endParaRPr lang="fr-FR" dirty="0" smtClean="0"/>
          </a:p>
          <a:p>
            <a:pPr marL="514350" lvl="0" indent="-514350">
              <a:buFont typeface="+mj-lt"/>
              <a:buAutoNum type="arabicPeriod" startAt="2"/>
            </a:pPr>
            <a:r>
              <a:rPr lang="fr-FR" sz="1800" dirty="0" smtClean="0"/>
              <a:t>Faites </a:t>
            </a:r>
            <a:r>
              <a:rPr lang="fr-FR" sz="1800" dirty="0"/>
              <a:t>une phrase avec la donnée soulignée pour l’UE en 2012 (10,8</a:t>
            </a:r>
            <a:r>
              <a:rPr lang="fr-FR" sz="1800" dirty="0" smtClean="0"/>
              <a:t>)</a:t>
            </a:r>
          </a:p>
          <a:p>
            <a:pPr marL="514350" lvl="0" indent="-514350">
              <a:buFont typeface="+mj-lt"/>
              <a:buAutoNum type="arabicPeriod" startAt="2"/>
            </a:pPr>
            <a:r>
              <a:rPr lang="fr-FR" sz="1800" dirty="0" smtClean="0"/>
              <a:t>Comparez </a:t>
            </a:r>
            <a:r>
              <a:rPr lang="fr-FR" sz="1800" dirty="0"/>
              <a:t>les taux de chômage de la France et de </a:t>
            </a:r>
            <a:r>
              <a:rPr lang="fr-FR" sz="1800" dirty="0" smtClean="0"/>
              <a:t>l’Allemagne</a:t>
            </a:r>
          </a:p>
          <a:p>
            <a:pPr marL="514350" lvl="0" indent="-514350">
              <a:buFont typeface="+mj-lt"/>
              <a:buAutoNum type="arabicPeriod" startAt="2"/>
            </a:pPr>
            <a:r>
              <a:rPr lang="fr-FR" sz="1800" dirty="0" smtClean="0"/>
              <a:t>Qu’est</a:t>
            </a:r>
            <a:r>
              <a:rPr lang="fr-FR" sz="1800" dirty="0"/>
              <a:t>-ce que ce tableau met en évidence ?</a:t>
            </a:r>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672053195"/>
              </p:ext>
            </p:extLst>
          </p:nvPr>
        </p:nvGraphicFramePr>
        <p:xfrm>
          <a:off x="182966" y="614350"/>
          <a:ext cx="8626072" cy="4562112"/>
        </p:xfrm>
        <a:graphic>
          <a:graphicData uri="http://schemas.openxmlformats.org/drawingml/2006/table">
            <a:tbl>
              <a:tblPr firstRow="1" bandRow="1">
                <a:tableStyleId>{5C22544A-7EE6-4342-B048-85BDC9FD1C3A}</a:tableStyleId>
              </a:tblPr>
              <a:tblGrid>
                <a:gridCol w="645738"/>
                <a:gridCol w="369094"/>
                <a:gridCol w="507416"/>
                <a:gridCol w="507416"/>
                <a:gridCol w="507416"/>
                <a:gridCol w="507416"/>
                <a:gridCol w="507416"/>
                <a:gridCol w="507416"/>
                <a:gridCol w="507416"/>
                <a:gridCol w="507416"/>
                <a:gridCol w="507416"/>
                <a:gridCol w="507416"/>
                <a:gridCol w="507416"/>
                <a:gridCol w="507416"/>
                <a:gridCol w="507416"/>
                <a:gridCol w="507416"/>
                <a:gridCol w="507416"/>
              </a:tblGrid>
              <a:tr h="703329">
                <a:tc>
                  <a:txBody>
                    <a:bodyPr/>
                    <a:lstStyle/>
                    <a:p>
                      <a:pPr algn="l">
                        <a:spcAft>
                          <a:spcPts val="0"/>
                        </a:spcAft>
                      </a:pPr>
                      <a:r>
                        <a:rPr lang="fr-FR" sz="900" b="1" dirty="0">
                          <a:effectLst/>
                          <a:latin typeface="Times New Roman"/>
                          <a:ea typeface="Times New Roman"/>
                        </a:rPr>
                        <a:t> </a:t>
                      </a:r>
                      <a:endParaRPr lang="fr-FR" sz="1000" dirty="0">
                        <a:effectLst/>
                        <a:latin typeface="Times New Roman"/>
                        <a:ea typeface="Calibri"/>
                      </a:endParaRPr>
                    </a:p>
                  </a:txBody>
                  <a:tcPr marL="44450" marR="44450" marT="0" marB="0" anchor="b"/>
                </a:tc>
                <a:tc gridSpan="2">
                  <a:txBody>
                    <a:bodyPr/>
                    <a:lstStyle/>
                    <a:p>
                      <a:pPr algn="ctr">
                        <a:spcAft>
                          <a:spcPts val="0"/>
                        </a:spcAft>
                      </a:pPr>
                      <a:r>
                        <a:rPr lang="fr-FR" sz="1200" b="1" dirty="0">
                          <a:effectLst/>
                          <a:latin typeface="Times New Roman"/>
                          <a:ea typeface="Times New Roman"/>
                        </a:rPr>
                        <a:t>15-64 ans</a:t>
                      </a:r>
                      <a:endParaRPr lang="fr-FR" sz="1400" dirty="0">
                        <a:effectLst/>
                        <a:latin typeface="Times New Roman"/>
                        <a:ea typeface="Calibri"/>
                      </a:endParaRPr>
                    </a:p>
                    <a:p>
                      <a:pPr algn="ctr">
                        <a:spcAft>
                          <a:spcPts val="0"/>
                        </a:spcAft>
                      </a:pPr>
                      <a:r>
                        <a:rPr lang="fr-FR" sz="1200" b="1" dirty="0">
                          <a:effectLst/>
                          <a:latin typeface="Times New Roman"/>
                          <a:ea typeface="Times New Roman"/>
                        </a:rPr>
                        <a:t> </a:t>
                      </a:r>
                      <a:endParaRPr lang="fr-FR" sz="1400" dirty="0">
                        <a:effectLst/>
                        <a:latin typeface="Times New Roman"/>
                        <a:ea typeface="Calibri"/>
                      </a:endParaRPr>
                    </a:p>
                  </a:txBody>
                  <a:tcPr marL="44450" marR="44450" marT="0" marB="0" anchor="b"/>
                </a:tc>
                <a:tc hMerge="1">
                  <a:txBody>
                    <a:bodyPr/>
                    <a:lstStyle/>
                    <a:p>
                      <a:endParaRPr lang="fr-FR"/>
                    </a:p>
                  </a:txBody>
                  <a:tcPr/>
                </a:tc>
                <a:tc gridSpan="2">
                  <a:txBody>
                    <a:bodyPr/>
                    <a:lstStyle/>
                    <a:p>
                      <a:pPr algn="ctr">
                        <a:spcAft>
                          <a:spcPts val="0"/>
                        </a:spcAft>
                      </a:pPr>
                      <a:r>
                        <a:rPr lang="fr-FR" sz="1200" b="1">
                          <a:effectLst/>
                          <a:latin typeface="Times New Roman"/>
                          <a:ea typeface="Times New Roman"/>
                        </a:rPr>
                        <a:t>Hommes</a:t>
                      </a:r>
                      <a:endParaRPr lang="fr-FR" sz="1400">
                        <a:effectLst/>
                        <a:latin typeface="Times New Roman"/>
                        <a:ea typeface="Calibri"/>
                      </a:endParaRPr>
                    </a:p>
                    <a:p>
                      <a:pPr algn="ctr">
                        <a:spcAft>
                          <a:spcPts val="0"/>
                        </a:spcAft>
                      </a:pPr>
                      <a:r>
                        <a:rPr lang="fr-FR" sz="1200" b="1">
                          <a:effectLst/>
                          <a:latin typeface="Times New Roman"/>
                          <a:ea typeface="Times New Roman"/>
                        </a:rPr>
                        <a:t> </a:t>
                      </a:r>
                      <a:endParaRPr lang="fr-FR" sz="1400">
                        <a:effectLst/>
                        <a:latin typeface="Times New Roman"/>
                        <a:ea typeface="Calibri"/>
                      </a:endParaRPr>
                    </a:p>
                  </a:txBody>
                  <a:tcPr marL="44450" marR="44450" marT="0" marB="0" anchor="b"/>
                </a:tc>
                <a:tc hMerge="1">
                  <a:txBody>
                    <a:bodyPr/>
                    <a:lstStyle/>
                    <a:p>
                      <a:endParaRPr lang="fr-FR"/>
                    </a:p>
                  </a:txBody>
                  <a:tcPr/>
                </a:tc>
                <a:tc gridSpan="2">
                  <a:txBody>
                    <a:bodyPr/>
                    <a:lstStyle/>
                    <a:p>
                      <a:pPr algn="ctr">
                        <a:spcAft>
                          <a:spcPts val="0"/>
                        </a:spcAft>
                      </a:pPr>
                      <a:r>
                        <a:rPr lang="fr-FR" sz="1200" b="1">
                          <a:effectLst/>
                          <a:latin typeface="Times New Roman"/>
                          <a:ea typeface="Times New Roman"/>
                        </a:rPr>
                        <a:t>Femmes</a:t>
                      </a:r>
                      <a:endParaRPr lang="fr-FR" sz="1400">
                        <a:effectLst/>
                        <a:latin typeface="Times New Roman"/>
                        <a:ea typeface="Calibri"/>
                      </a:endParaRPr>
                    </a:p>
                    <a:p>
                      <a:pPr algn="ctr">
                        <a:spcAft>
                          <a:spcPts val="0"/>
                        </a:spcAft>
                      </a:pPr>
                      <a:r>
                        <a:rPr lang="fr-FR" sz="1200" b="1">
                          <a:effectLst/>
                          <a:latin typeface="Times New Roman"/>
                          <a:ea typeface="Times New Roman"/>
                        </a:rPr>
                        <a:t> </a:t>
                      </a:r>
                      <a:endParaRPr lang="fr-FR" sz="1400">
                        <a:effectLst/>
                        <a:latin typeface="Times New Roman"/>
                        <a:ea typeface="Calibri"/>
                      </a:endParaRPr>
                    </a:p>
                  </a:txBody>
                  <a:tcPr marL="44450" marR="44450" marT="0" marB="0" anchor="b"/>
                </a:tc>
                <a:tc hMerge="1">
                  <a:txBody>
                    <a:bodyPr/>
                    <a:lstStyle/>
                    <a:p>
                      <a:endParaRPr lang="fr-FR"/>
                    </a:p>
                  </a:txBody>
                  <a:tcPr/>
                </a:tc>
                <a:tc gridSpan="2">
                  <a:txBody>
                    <a:bodyPr/>
                    <a:lstStyle/>
                    <a:p>
                      <a:pPr algn="ctr">
                        <a:spcAft>
                          <a:spcPts val="0"/>
                        </a:spcAft>
                      </a:pPr>
                      <a:r>
                        <a:rPr lang="fr-FR" sz="1200" b="1">
                          <a:effectLst/>
                          <a:latin typeface="Times New Roman"/>
                          <a:ea typeface="Times New Roman"/>
                        </a:rPr>
                        <a:t>15-24 ans</a:t>
                      </a:r>
                      <a:endParaRPr lang="fr-FR" sz="1400">
                        <a:effectLst/>
                        <a:latin typeface="Times New Roman"/>
                        <a:ea typeface="Calibri"/>
                      </a:endParaRPr>
                    </a:p>
                    <a:p>
                      <a:pPr algn="ctr">
                        <a:spcAft>
                          <a:spcPts val="0"/>
                        </a:spcAft>
                      </a:pPr>
                      <a:r>
                        <a:rPr lang="fr-FR" sz="1200" b="1">
                          <a:effectLst/>
                          <a:latin typeface="Times New Roman"/>
                          <a:ea typeface="Times New Roman"/>
                        </a:rPr>
                        <a:t> </a:t>
                      </a:r>
                      <a:endParaRPr lang="fr-FR" sz="1400">
                        <a:effectLst/>
                        <a:latin typeface="Times New Roman"/>
                        <a:ea typeface="Calibri"/>
                      </a:endParaRPr>
                    </a:p>
                  </a:txBody>
                  <a:tcPr marL="44450" marR="44450" marT="0" marB="0" anchor="b"/>
                </a:tc>
                <a:tc hMerge="1">
                  <a:txBody>
                    <a:bodyPr/>
                    <a:lstStyle/>
                    <a:p>
                      <a:endParaRPr lang="fr-FR"/>
                    </a:p>
                  </a:txBody>
                  <a:tcPr/>
                </a:tc>
                <a:tc gridSpan="2">
                  <a:txBody>
                    <a:bodyPr/>
                    <a:lstStyle/>
                    <a:p>
                      <a:pPr algn="ctr">
                        <a:spcAft>
                          <a:spcPts val="0"/>
                        </a:spcAft>
                      </a:pPr>
                      <a:r>
                        <a:rPr lang="fr-FR" sz="1200" b="1">
                          <a:effectLst/>
                          <a:latin typeface="Times New Roman"/>
                          <a:ea typeface="Times New Roman"/>
                        </a:rPr>
                        <a:t>55-64 ans</a:t>
                      </a:r>
                      <a:endParaRPr lang="fr-FR" sz="1400">
                        <a:effectLst/>
                        <a:latin typeface="Times New Roman"/>
                        <a:ea typeface="Calibri"/>
                      </a:endParaRPr>
                    </a:p>
                    <a:p>
                      <a:pPr algn="ctr">
                        <a:spcAft>
                          <a:spcPts val="0"/>
                        </a:spcAft>
                      </a:pPr>
                      <a:r>
                        <a:rPr lang="fr-FR" sz="1200" b="1">
                          <a:effectLst/>
                          <a:latin typeface="Times New Roman"/>
                          <a:ea typeface="Times New Roman"/>
                        </a:rPr>
                        <a:t> </a:t>
                      </a:r>
                      <a:endParaRPr lang="fr-FR" sz="1400">
                        <a:effectLst/>
                        <a:latin typeface="Times New Roman"/>
                        <a:ea typeface="Calibri"/>
                      </a:endParaRPr>
                    </a:p>
                  </a:txBody>
                  <a:tcPr marL="44450" marR="44450" marT="0" marB="0" anchor="b"/>
                </a:tc>
                <a:tc hMerge="1">
                  <a:txBody>
                    <a:bodyPr/>
                    <a:lstStyle/>
                    <a:p>
                      <a:endParaRPr lang="fr-FR"/>
                    </a:p>
                  </a:txBody>
                  <a:tcPr/>
                </a:tc>
                <a:tc gridSpan="2">
                  <a:txBody>
                    <a:bodyPr/>
                    <a:lstStyle/>
                    <a:p>
                      <a:pPr algn="ctr">
                        <a:spcAft>
                          <a:spcPts val="0"/>
                        </a:spcAft>
                      </a:pPr>
                      <a:r>
                        <a:rPr lang="fr-FR" sz="1200" b="1" dirty="0">
                          <a:effectLst/>
                          <a:latin typeface="Times New Roman"/>
                          <a:ea typeface="Times New Roman"/>
                        </a:rPr>
                        <a:t>Niveau 0 à 2</a:t>
                      </a:r>
                      <a:endParaRPr lang="fr-FR" sz="1400" dirty="0">
                        <a:effectLst/>
                        <a:latin typeface="Times New Roman"/>
                        <a:ea typeface="Calibri"/>
                      </a:endParaRPr>
                    </a:p>
                    <a:p>
                      <a:pPr algn="ctr">
                        <a:spcAft>
                          <a:spcPts val="0"/>
                        </a:spcAft>
                      </a:pPr>
                      <a:r>
                        <a:rPr lang="fr-FR" sz="1200" b="1" dirty="0">
                          <a:effectLst/>
                          <a:latin typeface="Times New Roman"/>
                          <a:ea typeface="Times New Roman"/>
                        </a:rPr>
                        <a:t> </a:t>
                      </a:r>
                      <a:endParaRPr lang="fr-FR" sz="1400" dirty="0">
                        <a:effectLst/>
                        <a:latin typeface="Times New Roman"/>
                        <a:ea typeface="Calibri"/>
                      </a:endParaRPr>
                    </a:p>
                  </a:txBody>
                  <a:tcPr marL="44450" marR="44450" marT="0" marB="0" anchor="b"/>
                </a:tc>
                <a:tc hMerge="1">
                  <a:txBody>
                    <a:bodyPr/>
                    <a:lstStyle/>
                    <a:p>
                      <a:endParaRPr lang="fr-FR"/>
                    </a:p>
                  </a:txBody>
                  <a:tcPr/>
                </a:tc>
                <a:tc gridSpan="2">
                  <a:txBody>
                    <a:bodyPr/>
                    <a:lstStyle/>
                    <a:p>
                      <a:pPr algn="ctr">
                        <a:spcAft>
                          <a:spcPts val="0"/>
                        </a:spcAft>
                      </a:pPr>
                      <a:r>
                        <a:rPr lang="fr-FR" sz="1200" b="1">
                          <a:effectLst/>
                          <a:latin typeface="Times New Roman"/>
                          <a:ea typeface="Times New Roman"/>
                        </a:rPr>
                        <a:t>Niveau 3 à 4</a:t>
                      </a:r>
                      <a:endParaRPr lang="fr-FR" sz="1400">
                        <a:effectLst/>
                        <a:latin typeface="Times New Roman"/>
                        <a:ea typeface="Calibri"/>
                      </a:endParaRPr>
                    </a:p>
                    <a:p>
                      <a:pPr algn="ctr">
                        <a:spcAft>
                          <a:spcPts val="0"/>
                        </a:spcAft>
                      </a:pPr>
                      <a:r>
                        <a:rPr lang="fr-FR" sz="1200" b="1">
                          <a:effectLst/>
                          <a:latin typeface="Times New Roman"/>
                          <a:ea typeface="Times New Roman"/>
                        </a:rPr>
                        <a:t> </a:t>
                      </a:r>
                      <a:endParaRPr lang="fr-FR" sz="1400">
                        <a:effectLst/>
                        <a:latin typeface="Times New Roman"/>
                        <a:ea typeface="Calibri"/>
                      </a:endParaRPr>
                    </a:p>
                  </a:txBody>
                  <a:tcPr marL="44450" marR="44450" marT="0" marB="0" anchor="b"/>
                </a:tc>
                <a:tc hMerge="1">
                  <a:txBody>
                    <a:bodyPr/>
                    <a:lstStyle/>
                    <a:p>
                      <a:endParaRPr lang="fr-FR"/>
                    </a:p>
                  </a:txBody>
                  <a:tcPr/>
                </a:tc>
                <a:tc gridSpan="2">
                  <a:txBody>
                    <a:bodyPr/>
                    <a:lstStyle/>
                    <a:p>
                      <a:pPr algn="ctr">
                        <a:spcAft>
                          <a:spcPts val="0"/>
                        </a:spcAft>
                      </a:pPr>
                      <a:r>
                        <a:rPr lang="fr-FR" sz="1200" b="1" dirty="0">
                          <a:effectLst/>
                          <a:latin typeface="Times New Roman"/>
                          <a:ea typeface="Times New Roman"/>
                        </a:rPr>
                        <a:t>Niveau 5 à 6</a:t>
                      </a:r>
                      <a:endParaRPr lang="fr-FR" sz="1400" dirty="0">
                        <a:effectLst/>
                        <a:latin typeface="Times New Roman"/>
                        <a:ea typeface="Calibri"/>
                      </a:endParaRPr>
                    </a:p>
                    <a:p>
                      <a:pPr algn="ctr">
                        <a:spcAft>
                          <a:spcPts val="0"/>
                        </a:spcAft>
                      </a:pPr>
                      <a:r>
                        <a:rPr lang="fr-FR" sz="1200" b="1" dirty="0">
                          <a:effectLst/>
                          <a:latin typeface="Times New Roman"/>
                          <a:ea typeface="Times New Roman"/>
                        </a:rPr>
                        <a:t> </a:t>
                      </a:r>
                      <a:endParaRPr lang="fr-FR" sz="1400" dirty="0">
                        <a:effectLst/>
                        <a:latin typeface="Times New Roman"/>
                        <a:ea typeface="Calibri"/>
                      </a:endParaRPr>
                    </a:p>
                  </a:txBody>
                  <a:tcPr marL="44450" marR="44450" marT="0" marB="0" anchor="b"/>
                </a:tc>
                <a:tc hMerge="1">
                  <a:txBody>
                    <a:bodyPr/>
                    <a:lstStyle/>
                    <a:p>
                      <a:endParaRPr lang="fr-FR"/>
                    </a:p>
                  </a:txBody>
                  <a:tcPr/>
                </a:tc>
              </a:tr>
              <a:tr h="397869">
                <a:tc>
                  <a:txBody>
                    <a:bodyPr/>
                    <a:lstStyle/>
                    <a:p>
                      <a:pPr algn="l">
                        <a:spcAft>
                          <a:spcPts val="0"/>
                        </a:spcAft>
                      </a:pPr>
                      <a:r>
                        <a:rPr lang="fr-FR" sz="800">
                          <a:effectLst/>
                          <a:latin typeface="Times New Roman"/>
                          <a:ea typeface="Times New Roman"/>
                        </a:rPr>
                        <a:t> </a:t>
                      </a:r>
                      <a:endParaRPr lang="fr-FR" sz="1000">
                        <a:effectLst/>
                        <a:latin typeface="Times New Roman"/>
                        <a:ea typeface="Calibri"/>
                      </a:endParaRPr>
                    </a:p>
                  </a:txBody>
                  <a:tcPr marL="44450" marR="44450" marT="0" marB="0" anchor="b"/>
                </a:tc>
                <a:tc>
                  <a:txBody>
                    <a:bodyPr/>
                    <a:lstStyle/>
                    <a:p>
                      <a:pPr algn="ctr">
                        <a:spcAft>
                          <a:spcPts val="0"/>
                        </a:spcAft>
                      </a:pPr>
                      <a:r>
                        <a:rPr lang="fr-FR" sz="1050" dirty="0">
                          <a:effectLst/>
                          <a:latin typeface="Times New Roman"/>
                          <a:ea typeface="Times New Roman"/>
                        </a:rPr>
                        <a:t>2007</a:t>
                      </a:r>
                      <a:endParaRPr lang="fr-FR" sz="1200" dirty="0">
                        <a:effectLst/>
                        <a:latin typeface="Times New Roman"/>
                        <a:ea typeface="Calibri"/>
                      </a:endParaRPr>
                    </a:p>
                  </a:txBody>
                  <a:tcPr marL="44450" marR="44450" marT="0" marB="0" anchor="b"/>
                </a:tc>
                <a:tc>
                  <a:txBody>
                    <a:bodyPr/>
                    <a:lstStyle/>
                    <a:p>
                      <a:pPr algn="ctr">
                        <a:spcAft>
                          <a:spcPts val="0"/>
                        </a:spcAft>
                      </a:pPr>
                      <a:r>
                        <a:rPr lang="fr-FR" sz="1050" b="1">
                          <a:effectLst/>
                          <a:latin typeface="Times New Roman"/>
                          <a:ea typeface="Times New Roman"/>
                        </a:rPr>
                        <a:t>2012</a:t>
                      </a:r>
                      <a:endParaRPr lang="fr-FR" sz="1200">
                        <a:effectLst/>
                        <a:latin typeface="Times New Roman"/>
                        <a:ea typeface="Calibri"/>
                      </a:endParaRPr>
                    </a:p>
                  </a:txBody>
                  <a:tcPr marL="44450" marR="44450" marT="0" marB="0" anchor="b"/>
                </a:tc>
                <a:tc>
                  <a:txBody>
                    <a:bodyPr/>
                    <a:lstStyle/>
                    <a:p>
                      <a:pPr algn="ctr">
                        <a:spcAft>
                          <a:spcPts val="0"/>
                        </a:spcAft>
                      </a:pPr>
                      <a:r>
                        <a:rPr lang="fr-FR" sz="1050" dirty="0">
                          <a:effectLst/>
                          <a:latin typeface="Times New Roman"/>
                          <a:ea typeface="Times New Roman"/>
                        </a:rPr>
                        <a:t>2007</a:t>
                      </a:r>
                      <a:endParaRPr lang="fr-FR" sz="1200" dirty="0">
                        <a:effectLst/>
                        <a:latin typeface="Times New Roman"/>
                        <a:ea typeface="Calibri"/>
                      </a:endParaRPr>
                    </a:p>
                  </a:txBody>
                  <a:tcPr marL="44450" marR="44450" marT="0" marB="0" anchor="b"/>
                </a:tc>
                <a:tc>
                  <a:txBody>
                    <a:bodyPr/>
                    <a:lstStyle/>
                    <a:p>
                      <a:pPr algn="ctr">
                        <a:spcAft>
                          <a:spcPts val="0"/>
                        </a:spcAft>
                      </a:pPr>
                      <a:r>
                        <a:rPr lang="fr-FR" sz="1050" b="1">
                          <a:effectLst/>
                          <a:latin typeface="Times New Roman"/>
                          <a:ea typeface="Times New Roman"/>
                        </a:rPr>
                        <a:t>2012</a:t>
                      </a:r>
                      <a:endParaRPr lang="fr-FR" sz="1200">
                        <a:effectLst/>
                        <a:latin typeface="Times New Roman"/>
                        <a:ea typeface="Calibri"/>
                      </a:endParaRPr>
                    </a:p>
                  </a:txBody>
                  <a:tcPr marL="44450" marR="44450" marT="0" marB="0" anchor="b"/>
                </a:tc>
                <a:tc>
                  <a:txBody>
                    <a:bodyPr/>
                    <a:lstStyle/>
                    <a:p>
                      <a:pPr algn="ctr">
                        <a:spcAft>
                          <a:spcPts val="0"/>
                        </a:spcAft>
                      </a:pPr>
                      <a:r>
                        <a:rPr lang="fr-FR" sz="1050" dirty="0">
                          <a:effectLst/>
                          <a:latin typeface="Times New Roman"/>
                          <a:ea typeface="Times New Roman"/>
                        </a:rPr>
                        <a:t>2007</a:t>
                      </a:r>
                      <a:endParaRPr lang="fr-FR" sz="1200" dirty="0">
                        <a:effectLst/>
                        <a:latin typeface="Times New Roman"/>
                        <a:ea typeface="Calibri"/>
                      </a:endParaRPr>
                    </a:p>
                  </a:txBody>
                  <a:tcPr marL="44450" marR="44450" marT="0" marB="0" anchor="b"/>
                </a:tc>
                <a:tc>
                  <a:txBody>
                    <a:bodyPr/>
                    <a:lstStyle/>
                    <a:p>
                      <a:pPr algn="ctr">
                        <a:spcAft>
                          <a:spcPts val="0"/>
                        </a:spcAft>
                      </a:pPr>
                      <a:r>
                        <a:rPr lang="fr-FR" sz="1050" b="1">
                          <a:effectLst/>
                          <a:latin typeface="Times New Roman"/>
                          <a:ea typeface="Times New Roman"/>
                        </a:rPr>
                        <a:t>2012</a:t>
                      </a:r>
                      <a:endParaRPr lang="fr-FR" sz="1200">
                        <a:effectLst/>
                        <a:latin typeface="Times New Roman"/>
                        <a:ea typeface="Calibri"/>
                      </a:endParaRPr>
                    </a:p>
                  </a:txBody>
                  <a:tcPr marL="44450" marR="44450" marT="0" marB="0" anchor="b"/>
                </a:tc>
                <a:tc>
                  <a:txBody>
                    <a:bodyPr/>
                    <a:lstStyle/>
                    <a:p>
                      <a:pPr algn="ctr">
                        <a:spcAft>
                          <a:spcPts val="0"/>
                        </a:spcAft>
                      </a:pPr>
                      <a:r>
                        <a:rPr lang="fr-FR" sz="1050">
                          <a:effectLst/>
                          <a:latin typeface="Times New Roman"/>
                          <a:ea typeface="Times New Roman"/>
                        </a:rPr>
                        <a:t>2007</a:t>
                      </a:r>
                      <a:endParaRPr lang="fr-FR" sz="1200">
                        <a:effectLst/>
                        <a:latin typeface="Times New Roman"/>
                        <a:ea typeface="Calibri"/>
                      </a:endParaRPr>
                    </a:p>
                  </a:txBody>
                  <a:tcPr marL="44450" marR="44450" marT="0" marB="0" anchor="b"/>
                </a:tc>
                <a:tc>
                  <a:txBody>
                    <a:bodyPr/>
                    <a:lstStyle/>
                    <a:p>
                      <a:pPr algn="ctr">
                        <a:spcAft>
                          <a:spcPts val="0"/>
                        </a:spcAft>
                      </a:pPr>
                      <a:r>
                        <a:rPr lang="fr-FR" sz="1050" b="1">
                          <a:effectLst/>
                          <a:latin typeface="Times New Roman"/>
                          <a:ea typeface="Times New Roman"/>
                        </a:rPr>
                        <a:t>2012</a:t>
                      </a:r>
                      <a:endParaRPr lang="fr-FR" sz="1200">
                        <a:effectLst/>
                        <a:latin typeface="Times New Roman"/>
                        <a:ea typeface="Calibri"/>
                      </a:endParaRPr>
                    </a:p>
                  </a:txBody>
                  <a:tcPr marL="44450" marR="44450" marT="0" marB="0" anchor="b"/>
                </a:tc>
                <a:tc>
                  <a:txBody>
                    <a:bodyPr/>
                    <a:lstStyle/>
                    <a:p>
                      <a:pPr algn="ctr">
                        <a:spcAft>
                          <a:spcPts val="0"/>
                        </a:spcAft>
                      </a:pPr>
                      <a:r>
                        <a:rPr lang="fr-FR" sz="1050">
                          <a:effectLst/>
                          <a:latin typeface="Times New Roman"/>
                          <a:ea typeface="Times New Roman"/>
                        </a:rPr>
                        <a:t>2007</a:t>
                      </a:r>
                      <a:endParaRPr lang="fr-FR" sz="1200">
                        <a:effectLst/>
                        <a:latin typeface="Times New Roman"/>
                        <a:ea typeface="Calibri"/>
                      </a:endParaRPr>
                    </a:p>
                  </a:txBody>
                  <a:tcPr marL="44450" marR="44450" marT="0" marB="0" anchor="b"/>
                </a:tc>
                <a:tc>
                  <a:txBody>
                    <a:bodyPr/>
                    <a:lstStyle/>
                    <a:p>
                      <a:pPr algn="ctr">
                        <a:spcAft>
                          <a:spcPts val="0"/>
                        </a:spcAft>
                      </a:pPr>
                      <a:r>
                        <a:rPr lang="fr-FR" sz="1050" b="1">
                          <a:effectLst/>
                          <a:latin typeface="Times New Roman"/>
                          <a:ea typeface="Times New Roman"/>
                        </a:rPr>
                        <a:t>2012</a:t>
                      </a:r>
                      <a:endParaRPr lang="fr-FR" sz="1200">
                        <a:effectLst/>
                        <a:latin typeface="Times New Roman"/>
                        <a:ea typeface="Calibri"/>
                      </a:endParaRPr>
                    </a:p>
                  </a:txBody>
                  <a:tcPr marL="44450" marR="44450" marT="0" marB="0" anchor="b"/>
                </a:tc>
                <a:tc>
                  <a:txBody>
                    <a:bodyPr/>
                    <a:lstStyle/>
                    <a:p>
                      <a:pPr algn="ctr">
                        <a:spcAft>
                          <a:spcPts val="0"/>
                        </a:spcAft>
                      </a:pPr>
                      <a:r>
                        <a:rPr lang="fr-FR" sz="1050">
                          <a:effectLst/>
                          <a:latin typeface="Times New Roman"/>
                          <a:ea typeface="Times New Roman"/>
                        </a:rPr>
                        <a:t>2007</a:t>
                      </a:r>
                      <a:endParaRPr lang="fr-FR" sz="1200">
                        <a:effectLst/>
                        <a:latin typeface="Times New Roman"/>
                        <a:ea typeface="Calibri"/>
                      </a:endParaRPr>
                    </a:p>
                  </a:txBody>
                  <a:tcPr marL="44450" marR="44450" marT="0" marB="0" anchor="b"/>
                </a:tc>
                <a:tc>
                  <a:txBody>
                    <a:bodyPr/>
                    <a:lstStyle/>
                    <a:p>
                      <a:pPr algn="ctr">
                        <a:spcAft>
                          <a:spcPts val="0"/>
                        </a:spcAft>
                      </a:pPr>
                      <a:r>
                        <a:rPr lang="fr-FR" sz="1050" b="1">
                          <a:effectLst/>
                          <a:latin typeface="Times New Roman"/>
                          <a:ea typeface="Times New Roman"/>
                        </a:rPr>
                        <a:t>2012</a:t>
                      </a:r>
                      <a:endParaRPr lang="fr-FR" sz="1200">
                        <a:effectLst/>
                        <a:latin typeface="Times New Roman"/>
                        <a:ea typeface="Calibri"/>
                      </a:endParaRPr>
                    </a:p>
                  </a:txBody>
                  <a:tcPr marL="44450" marR="44450" marT="0" marB="0" anchor="b"/>
                </a:tc>
                <a:tc>
                  <a:txBody>
                    <a:bodyPr/>
                    <a:lstStyle/>
                    <a:p>
                      <a:pPr algn="ctr">
                        <a:spcAft>
                          <a:spcPts val="0"/>
                        </a:spcAft>
                      </a:pPr>
                      <a:r>
                        <a:rPr lang="fr-FR" sz="1050">
                          <a:effectLst/>
                          <a:latin typeface="Times New Roman"/>
                          <a:ea typeface="Times New Roman"/>
                        </a:rPr>
                        <a:t>2007</a:t>
                      </a:r>
                      <a:endParaRPr lang="fr-FR" sz="1200">
                        <a:effectLst/>
                        <a:latin typeface="Times New Roman"/>
                        <a:ea typeface="Calibri"/>
                      </a:endParaRPr>
                    </a:p>
                  </a:txBody>
                  <a:tcPr marL="44450" marR="44450" marT="0" marB="0" anchor="b"/>
                </a:tc>
                <a:tc>
                  <a:txBody>
                    <a:bodyPr/>
                    <a:lstStyle/>
                    <a:p>
                      <a:pPr algn="ctr">
                        <a:spcAft>
                          <a:spcPts val="0"/>
                        </a:spcAft>
                      </a:pPr>
                      <a:r>
                        <a:rPr lang="fr-FR" sz="1050" b="1">
                          <a:effectLst/>
                          <a:latin typeface="Times New Roman"/>
                          <a:ea typeface="Times New Roman"/>
                        </a:rPr>
                        <a:t>2012</a:t>
                      </a:r>
                      <a:endParaRPr lang="fr-FR" sz="1200">
                        <a:effectLst/>
                        <a:latin typeface="Times New Roman"/>
                        <a:ea typeface="Calibri"/>
                      </a:endParaRPr>
                    </a:p>
                  </a:txBody>
                  <a:tcPr marL="44450" marR="44450" marT="0" marB="0" anchor="b"/>
                </a:tc>
                <a:tc>
                  <a:txBody>
                    <a:bodyPr/>
                    <a:lstStyle/>
                    <a:p>
                      <a:pPr algn="ctr">
                        <a:spcAft>
                          <a:spcPts val="0"/>
                        </a:spcAft>
                      </a:pPr>
                      <a:r>
                        <a:rPr lang="fr-FR" sz="1050">
                          <a:effectLst/>
                          <a:latin typeface="Times New Roman"/>
                          <a:ea typeface="Times New Roman"/>
                        </a:rPr>
                        <a:t>2007</a:t>
                      </a:r>
                      <a:endParaRPr lang="fr-FR" sz="1200">
                        <a:effectLst/>
                        <a:latin typeface="Times New Roman"/>
                        <a:ea typeface="Calibri"/>
                      </a:endParaRPr>
                    </a:p>
                  </a:txBody>
                  <a:tcPr marL="44450" marR="44450" marT="0" marB="0" anchor="b"/>
                </a:tc>
                <a:tc>
                  <a:txBody>
                    <a:bodyPr/>
                    <a:lstStyle/>
                    <a:p>
                      <a:pPr algn="ctr">
                        <a:spcAft>
                          <a:spcPts val="0"/>
                        </a:spcAft>
                      </a:pPr>
                      <a:r>
                        <a:rPr lang="fr-FR" sz="1050" b="1">
                          <a:effectLst/>
                          <a:latin typeface="Times New Roman"/>
                          <a:ea typeface="Times New Roman"/>
                        </a:rPr>
                        <a:t>2012</a:t>
                      </a:r>
                      <a:endParaRPr lang="fr-FR" sz="1200">
                        <a:effectLst/>
                        <a:latin typeface="Times New Roman"/>
                        <a:ea typeface="Calibri"/>
                      </a:endParaRPr>
                    </a:p>
                  </a:txBody>
                  <a:tcPr marL="44450" marR="44450" marT="0" marB="0" anchor="b"/>
                </a:tc>
              </a:tr>
              <a:tr h="441471">
                <a:tc>
                  <a:txBody>
                    <a:bodyPr/>
                    <a:lstStyle/>
                    <a:p>
                      <a:pPr algn="l">
                        <a:spcAft>
                          <a:spcPts val="0"/>
                        </a:spcAft>
                      </a:pPr>
                      <a:r>
                        <a:rPr lang="fr-FR" sz="1000" dirty="0">
                          <a:effectLst/>
                          <a:latin typeface="Times New Roman"/>
                          <a:ea typeface="Times New Roman"/>
                        </a:rPr>
                        <a:t>UE (27 pays)</a:t>
                      </a:r>
                      <a:endParaRPr lang="fr-FR" sz="105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a:t>
                      </a:r>
                      <a:endParaRPr lang="fr-FR" sz="1200">
                        <a:effectLst/>
                        <a:latin typeface="Times New Roman"/>
                        <a:ea typeface="Calibri"/>
                      </a:endParaRPr>
                    </a:p>
                  </a:txBody>
                  <a:tcPr marL="44450" marR="44450" marT="0" marB="0" anchor="ctr"/>
                </a:tc>
                <a:tc>
                  <a:txBody>
                    <a:bodyPr/>
                    <a:lstStyle/>
                    <a:p>
                      <a:pPr algn="ctr">
                        <a:spcAft>
                          <a:spcPts val="0"/>
                        </a:spcAft>
                      </a:pPr>
                      <a:r>
                        <a:rPr lang="fr-FR" sz="1100" b="1" u="sng">
                          <a:effectLst/>
                          <a:latin typeface="Times New Roman"/>
                          <a:ea typeface="Times New Roman"/>
                        </a:rPr>
                        <a:t>10,8</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6,4</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10,7</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7,7</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10,9</a:t>
                      </a:r>
                      <a:endParaRPr lang="fr-FR" sz="1200">
                        <a:effectLst/>
                        <a:latin typeface="Times New Roman"/>
                        <a:ea typeface="Calibri"/>
                      </a:endParaRPr>
                    </a:p>
                  </a:txBody>
                  <a:tcPr marL="44450" marR="44450" marT="0" marB="0" anchor="ctr"/>
                </a:tc>
                <a:tc>
                  <a:txBody>
                    <a:bodyPr/>
                    <a:lstStyle/>
                    <a:p>
                      <a:pPr algn="ctr">
                        <a:spcAft>
                          <a:spcPts val="0"/>
                        </a:spcAft>
                      </a:pPr>
                      <a:r>
                        <a:rPr lang="fr-FR" sz="1100" dirty="0">
                          <a:effectLst/>
                          <a:latin typeface="Times New Roman"/>
                          <a:ea typeface="Times New Roman"/>
                        </a:rPr>
                        <a:t>14,9</a:t>
                      </a:r>
                      <a:endParaRPr lang="fr-FR" sz="1200" dirty="0">
                        <a:effectLst/>
                        <a:latin typeface="Times New Roman"/>
                        <a:ea typeface="Calibri"/>
                      </a:endParaRPr>
                    </a:p>
                  </a:txBody>
                  <a:tcPr marL="44450" marR="44450" marT="0" marB="0" anchor="ctr"/>
                </a:tc>
                <a:tc>
                  <a:txBody>
                    <a:bodyPr/>
                    <a:lstStyle/>
                    <a:p>
                      <a:pPr algn="ctr">
                        <a:spcAft>
                          <a:spcPts val="0"/>
                        </a:spcAft>
                      </a:pPr>
                      <a:r>
                        <a:rPr lang="fr-FR" sz="1100" b="1" dirty="0">
                          <a:effectLst/>
                          <a:latin typeface="Times New Roman"/>
                          <a:ea typeface="Times New Roman"/>
                        </a:rPr>
                        <a:t>23,2</a:t>
                      </a:r>
                      <a:endParaRPr lang="fr-FR" sz="120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5,3</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7,6</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10,6</a:t>
                      </a:r>
                      <a:endParaRPr lang="fr-FR" sz="1200">
                        <a:effectLst/>
                        <a:latin typeface="Times New Roman"/>
                        <a:ea typeface="Calibri"/>
                      </a:endParaRPr>
                    </a:p>
                  </a:txBody>
                  <a:tcPr marL="44450" marR="44450" marT="0" marB="0" anchor="ctr"/>
                </a:tc>
                <a:tc>
                  <a:txBody>
                    <a:bodyPr/>
                    <a:lstStyle/>
                    <a:p>
                      <a:pPr algn="ctr">
                        <a:spcAft>
                          <a:spcPts val="0"/>
                        </a:spcAft>
                      </a:pPr>
                      <a:r>
                        <a:rPr lang="fr-FR" sz="1100" b="1" dirty="0">
                          <a:effectLst/>
                          <a:latin typeface="Times New Roman"/>
                          <a:ea typeface="Times New Roman"/>
                        </a:rPr>
                        <a:t>19</a:t>
                      </a:r>
                      <a:endParaRPr lang="fr-FR" sz="120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6,7</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9,9</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3,9</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6,3</a:t>
                      </a:r>
                      <a:endParaRPr lang="fr-FR" sz="1200">
                        <a:effectLst/>
                        <a:latin typeface="Times New Roman"/>
                        <a:ea typeface="Calibri"/>
                      </a:endParaRPr>
                    </a:p>
                  </a:txBody>
                  <a:tcPr marL="44450" marR="44450" marT="0" marB="0" anchor="ctr"/>
                </a:tc>
              </a:tr>
              <a:tr h="588627">
                <a:tc>
                  <a:txBody>
                    <a:bodyPr/>
                    <a:lstStyle/>
                    <a:p>
                      <a:pPr algn="l">
                        <a:spcAft>
                          <a:spcPts val="0"/>
                        </a:spcAft>
                      </a:pPr>
                      <a:r>
                        <a:rPr lang="fr-FR" sz="1000" dirty="0">
                          <a:effectLst/>
                          <a:latin typeface="Times New Roman"/>
                          <a:ea typeface="Times New Roman"/>
                        </a:rPr>
                        <a:t>Zone euro (17 pays)</a:t>
                      </a:r>
                      <a:endParaRPr lang="fr-FR" sz="105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7,4</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11,9</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6,5</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11,7</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8,5</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12,1</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15</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23,8</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5,9</a:t>
                      </a:r>
                      <a:endParaRPr lang="fr-FR" sz="1200">
                        <a:effectLst/>
                        <a:latin typeface="Times New Roman"/>
                        <a:ea typeface="Calibri"/>
                      </a:endParaRPr>
                    </a:p>
                  </a:txBody>
                  <a:tcPr marL="44450" marR="44450" marT="0" marB="0" anchor="ctr"/>
                </a:tc>
                <a:tc>
                  <a:txBody>
                    <a:bodyPr/>
                    <a:lstStyle/>
                    <a:p>
                      <a:pPr algn="ctr">
                        <a:spcAft>
                          <a:spcPts val="0"/>
                        </a:spcAft>
                      </a:pPr>
                      <a:r>
                        <a:rPr lang="fr-FR" sz="1100" b="1" dirty="0">
                          <a:effectLst/>
                          <a:latin typeface="Times New Roman"/>
                          <a:ea typeface="Times New Roman"/>
                        </a:rPr>
                        <a:t>8,3</a:t>
                      </a:r>
                      <a:endParaRPr lang="fr-FR" sz="120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10,7</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20,1</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10,2</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4,4</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7,2</a:t>
                      </a:r>
                      <a:endParaRPr lang="fr-FR" sz="1200">
                        <a:effectLst/>
                        <a:latin typeface="Times New Roman"/>
                        <a:ea typeface="Calibri"/>
                      </a:endParaRPr>
                    </a:p>
                  </a:txBody>
                  <a:tcPr marL="44450" marR="44450" marT="0" marB="0" anchor="ctr"/>
                </a:tc>
              </a:tr>
              <a:tr h="397869">
                <a:tc>
                  <a:txBody>
                    <a:bodyPr/>
                    <a:lstStyle/>
                    <a:p>
                      <a:pPr algn="l">
                        <a:spcAft>
                          <a:spcPts val="0"/>
                        </a:spcAft>
                      </a:pPr>
                      <a:r>
                        <a:rPr lang="fr-FR" sz="800" i="1" dirty="0">
                          <a:solidFill>
                            <a:schemeClr val="accent2"/>
                          </a:solidFill>
                          <a:effectLst/>
                          <a:latin typeface="Times New Roman"/>
                          <a:ea typeface="Times New Roman"/>
                        </a:rPr>
                        <a:t>Allemagne</a:t>
                      </a:r>
                      <a:endParaRPr lang="fr-FR" sz="1000" dirty="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i="1">
                          <a:solidFill>
                            <a:schemeClr val="accent2"/>
                          </a:solidFill>
                          <a:effectLst/>
                          <a:latin typeface="Times New Roman"/>
                          <a:ea typeface="Times New Roman"/>
                        </a:rPr>
                        <a:t>8,3</a:t>
                      </a:r>
                      <a:endParaRPr lang="fr-FR" sz="120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b="1" i="1">
                          <a:solidFill>
                            <a:schemeClr val="accent2"/>
                          </a:solidFill>
                          <a:effectLst/>
                          <a:latin typeface="Times New Roman"/>
                          <a:ea typeface="Times New Roman"/>
                        </a:rPr>
                        <a:t>5,3</a:t>
                      </a:r>
                      <a:endParaRPr lang="fr-FR" sz="120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i="1" dirty="0">
                          <a:solidFill>
                            <a:schemeClr val="accent2"/>
                          </a:solidFill>
                          <a:effectLst/>
                          <a:latin typeface="Times New Roman"/>
                          <a:ea typeface="Times New Roman"/>
                        </a:rPr>
                        <a:t>8</a:t>
                      </a:r>
                      <a:endParaRPr lang="fr-FR" sz="1200" dirty="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b="1" i="1">
                          <a:solidFill>
                            <a:schemeClr val="accent2"/>
                          </a:solidFill>
                          <a:effectLst/>
                          <a:latin typeface="Times New Roman"/>
                          <a:ea typeface="Times New Roman"/>
                        </a:rPr>
                        <a:t>5,4</a:t>
                      </a:r>
                      <a:endParaRPr lang="fr-FR" sz="120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i="1">
                          <a:solidFill>
                            <a:schemeClr val="accent2"/>
                          </a:solidFill>
                          <a:effectLst/>
                          <a:latin typeface="Times New Roman"/>
                          <a:ea typeface="Times New Roman"/>
                        </a:rPr>
                        <a:t>8,5</a:t>
                      </a:r>
                      <a:endParaRPr lang="fr-FR" sz="120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b="1" i="1">
                          <a:solidFill>
                            <a:schemeClr val="accent2"/>
                          </a:solidFill>
                          <a:effectLst/>
                          <a:latin typeface="Times New Roman"/>
                          <a:ea typeface="Times New Roman"/>
                        </a:rPr>
                        <a:t>5,2</a:t>
                      </a:r>
                      <a:endParaRPr lang="fr-FR" sz="120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i="1" dirty="0">
                          <a:solidFill>
                            <a:schemeClr val="accent2"/>
                          </a:solidFill>
                          <a:effectLst/>
                          <a:latin typeface="Times New Roman"/>
                          <a:ea typeface="Times New Roman"/>
                        </a:rPr>
                        <a:t>10,9</a:t>
                      </a:r>
                      <a:endParaRPr lang="fr-FR" sz="1200" dirty="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b="1" i="1" dirty="0">
                          <a:solidFill>
                            <a:schemeClr val="accent2"/>
                          </a:solidFill>
                          <a:effectLst/>
                          <a:latin typeface="Times New Roman"/>
                          <a:ea typeface="Times New Roman"/>
                        </a:rPr>
                        <a:t>7,4</a:t>
                      </a:r>
                      <a:endParaRPr lang="fr-FR" sz="1200" dirty="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i="1">
                          <a:solidFill>
                            <a:schemeClr val="accent2"/>
                          </a:solidFill>
                          <a:effectLst/>
                          <a:latin typeface="Times New Roman"/>
                          <a:ea typeface="Times New Roman"/>
                        </a:rPr>
                        <a:t>10</a:t>
                      </a:r>
                      <a:endParaRPr lang="fr-FR" sz="120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b="1" i="1">
                          <a:solidFill>
                            <a:schemeClr val="accent2"/>
                          </a:solidFill>
                          <a:effectLst/>
                          <a:latin typeface="Times New Roman"/>
                          <a:ea typeface="Times New Roman"/>
                        </a:rPr>
                        <a:t>5,7</a:t>
                      </a:r>
                      <a:endParaRPr lang="fr-FR" sz="120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i="1">
                          <a:solidFill>
                            <a:schemeClr val="accent2"/>
                          </a:solidFill>
                          <a:effectLst/>
                          <a:latin typeface="Times New Roman"/>
                          <a:ea typeface="Times New Roman"/>
                        </a:rPr>
                        <a:t>16,4</a:t>
                      </a:r>
                      <a:endParaRPr lang="fr-FR" sz="120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b="1" i="1" dirty="0">
                          <a:solidFill>
                            <a:schemeClr val="accent2"/>
                          </a:solidFill>
                          <a:effectLst/>
                          <a:latin typeface="Times New Roman"/>
                          <a:ea typeface="Times New Roman"/>
                        </a:rPr>
                        <a:t>12</a:t>
                      </a:r>
                      <a:endParaRPr lang="fr-FR" sz="1200" dirty="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i="1">
                          <a:solidFill>
                            <a:schemeClr val="accent2"/>
                          </a:solidFill>
                          <a:effectLst/>
                          <a:latin typeface="Times New Roman"/>
                          <a:ea typeface="Times New Roman"/>
                        </a:rPr>
                        <a:t>7,8</a:t>
                      </a:r>
                      <a:endParaRPr lang="fr-FR" sz="120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b="1" i="1" dirty="0">
                          <a:solidFill>
                            <a:schemeClr val="accent2"/>
                          </a:solidFill>
                          <a:effectLst/>
                          <a:latin typeface="Times New Roman"/>
                          <a:ea typeface="Times New Roman"/>
                        </a:rPr>
                        <a:t>5,1</a:t>
                      </a:r>
                      <a:endParaRPr lang="fr-FR" sz="1200" dirty="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i="1" dirty="0">
                          <a:solidFill>
                            <a:schemeClr val="accent2"/>
                          </a:solidFill>
                          <a:effectLst/>
                          <a:latin typeface="Times New Roman"/>
                          <a:ea typeface="Times New Roman"/>
                        </a:rPr>
                        <a:t>3,8</a:t>
                      </a:r>
                      <a:endParaRPr lang="fr-FR" sz="1200" dirty="0">
                        <a:solidFill>
                          <a:schemeClr val="accent2"/>
                        </a:solidFill>
                        <a:effectLst/>
                        <a:latin typeface="Times New Roman"/>
                        <a:ea typeface="Calibri"/>
                      </a:endParaRPr>
                    </a:p>
                  </a:txBody>
                  <a:tcPr marL="44450" marR="44450" marT="0" marB="0" anchor="ctr"/>
                </a:tc>
                <a:tc>
                  <a:txBody>
                    <a:bodyPr/>
                    <a:lstStyle/>
                    <a:p>
                      <a:pPr algn="ctr">
                        <a:spcAft>
                          <a:spcPts val="0"/>
                        </a:spcAft>
                      </a:pPr>
                      <a:r>
                        <a:rPr lang="fr-FR" sz="1100" b="1" i="1" dirty="0">
                          <a:solidFill>
                            <a:schemeClr val="accent2"/>
                          </a:solidFill>
                          <a:effectLst/>
                          <a:latin typeface="Times New Roman"/>
                          <a:ea typeface="Times New Roman"/>
                        </a:rPr>
                        <a:t>2,4</a:t>
                      </a:r>
                      <a:endParaRPr lang="fr-FR" sz="1200" dirty="0">
                        <a:solidFill>
                          <a:schemeClr val="accent2"/>
                        </a:solidFill>
                        <a:effectLst/>
                        <a:latin typeface="Times New Roman"/>
                        <a:ea typeface="Calibri"/>
                      </a:endParaRPr>
                    </a:p>
                  </a:txBody>
                  <a:tcPr marL="44450" marR="44450" marT="0" marB="0" anchor="ctr"/>
                </a:tc>
              </a:tr>
              <a:tr h="397869">
                <a:tc>
                  <a:txBody>
                    <a:bodyPr/>
                    <a:lstStyle/>
                    <a:p>
                      <a:pPr algn="l">
                        <a:spcAft>
                          <a:spcPts val="0"/>
                        </a:spcAft>
                      </a:pPr>
                      <a:r>
                        <a:rPr lang="fr-FR" sz="1000">
                          <a:effectLst/>
                          <a:latin typeface="Times New Roman"/>
                          <a:ea typeface="Times New Roman"/>
                        </a:rPr>
                        <a:t>Grèce</a:t>
                      </a:r>
                      <a:endParaRPr lang="fr-FR" sz="105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8,2</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26,3</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5,3</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23,5</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12,4</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29,9</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22,6</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57,8</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3,6</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17,7</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7,5</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29</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9,5</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29,5</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7,1</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18,9</a:t>
                      </a:r>
                      <a:endParaRPr lang="fr-FR" sz="1200">
                        <a:effectLst/>
                        <a:latin typeface="Times New Roman"/>
                        <a:ea typeface="Calibri"/>
                      </a:endParaRPr>
                    </a:p>
                  </a:txBody>
                  <a:tcPr marL="44450" marR="44450" marT="0" marB="0" anchor="ctr"/>
                </a:tc>
              </a:tr>
              <a:tr h="397869">
                <a:tc>
                  <a:txBody>
                    <a:bodyPr/>
                    <a:lstStyle/>
                    <a:p>
                      <a:pPr algn="l">
                        <a:spcAft>
                          <a:spcPts val="0"/>
                        </a:spcAft>
                      </a:pPr>
                      <a:r>
                        <a:rPr lang="fr-FR" sz="1000">
                          <a:effectLst/>
                          <a:latin typeface="Times New Roman"/>
                          <a:ea typeface="Times New Roman"/>
                        </a:rPr>
                        <a:t>Espagne</a:t>
                      </a:r>
                      <a:endParaRPr lang="fr-FR" sz="105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8,7</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26,2</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6,9</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25,7</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11,1</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26,7</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18,8</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55,1</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6,3</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19,4</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11,3</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35,2</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8,2</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25,6</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5,4</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16,2</a:t>
                      </a:r>
                      <a:endParaRPr lang="fr-FR" sz="1200">
                        <a:effectLst/>
                        <a:latin typeface="Times New Roman"/>
                        <a:ea typeface="Calibri"/>
                      </a:endParaRPr>
                    </a:p>
                  </a:txBody>
                  <a:tcPr marL="44450" marR="44450" marT="0" marB="0" anchor="ctr"/>
                </a:tc>
              </a:tr>
              <a:tr h="397869">
                <a:tc>
                  <a:txBody>
                    <a:bodyPr/>
                    <a:lstStyle/>
                    <a:p>
                      <a:pPr algn="l">
                        <a:spcAft>
                          <a:spcPts val="0"/>
                        </a:spcAft>
                      </a:pPr>
                      <a:r>
                        <a:rPr lang="fr-FR" sz="1000" i="1" dirty="0">
                          <a:solidFill>
                            <a:srgbClr val="1F497D"/>
                          </a:solidFill>
                          <a:effectLst/>
                          <a:latin typeface="Times New Roman"/>
                          <a:ea typeface="Times New Roman"/>
                        </a:rPr>
                        <a:t>France</a:t>
                      </a:r>
                      <a:endParaRPr lang="fr-FR" sz="1050" dirty="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i="1" dirty="0">
                          <a:solidFill>
                            <a:srgbClr val="1F497D"/>
                          </a:solidFill>
                          <a:effectLst/>
                          <a:latin typeface="Times New Roman"/>
                          <a:ea typeface="Times New Roman"/>
                        </a:rPr>
                        <a:t>7,7</a:t>
                      </a:r>
                      <a:endParaRPr lang="fr-FR" sz="1200" dirty="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1F497D"/>
                          </a:solidFill>
                          <a:effectLst/>
                          <a:latin typeface="Times New Roman"/>
                          <a:ea typeface="Times New Roman"/>
                        </a:rPr>
                        <a:t>10,5</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1F497D"/>
                          </a:solidFill>
                          <a:effectLst/>
                          <a:latin typeface="Times New Roman"/>
                          <a:ea typeface="Times New Roman"/>
                        </a:rPr>
                        <a:t>7,2</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1F497D"/>
                          </a:solidFill>
                          <a:effectLst/>
                          <a:latin typeface="Times New Roman"/>
                          <a:ea typeface="Times New Roman"/>
                        </a:rPr>
                        <a:t>10,5</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1F497D"/>
                          </a:solidFill>
                          <a:effectLst/>
                          <a:latin typeface="Times New Roman"/>
                          <a:ea typeface="Times New Roman"/>
                        </a:rPr>
                        <a:t>8,3</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1F497D"/>
                          </a:solidFill>
                          <a:effectLst/>
                          <a:latin typeface="Times New Roman"/>
                          <a:ea typeface="Times New Roman"/>
                        </a:rPr>
                        <a:t>10,6</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1F497D"/>
                          </a:solidFill>
                          <a:effectLst/>
                          <a:latin typeface="Times New Roman"/>
                          <a:ea typeface="Times New Roman"/>
                        </a:rPr>
                        <a:t>19,3</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1F497D"/>
                          </a:solidFill>
                          <a:effectLst/>
                          <a:latin typeface="Times New Roman"/>
                          <a:ea typeface="Times New Roman"/>
                        </a:rPr>
                        <a:t>26,9</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1F497D"/>
                          </a:solidFill>
                          <a:effectLst/>
                          <a:latin typeface="Times New Roman"/>
                          <a:ea typeface="Times New Roman"/>
                        </a:rPr>
                        <a:t>5,1</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1F497D"/>
                          </a:solidFill>
                          <a:effectLst/>
                          <a:latin typeface="Times New Roman"/>
                          <a:ea typeface="Times New Roman"/>
                        </a:rPr>
                        <a:t>7,4</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1F497D"/>
                          </a:solidFill>
                          <a:effectLst/>
                          <a:latin typeface="Times New Roman"/>
                          <a:ea typeface="Times New Roman"/>
                        </a:rPr>
                        <a:t>11,3</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1F497D"/>
                          </a:solidFill>
                          <a:effectLst/>
                          <a:latin typeface="Times New Roman"/>
                          <a:ea typeface="Times New Roman"/>
                        </a:rPr>
                        <a:t>17</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i="1" dirty="0">
                          <a:solidFill>
                            <a:srgbClr val="1F497D"/>
                          </a:solidFill>
                          <a:effectLst/>
                          <a:latin typeface="Times New Roman"/>
                          <a:ea typeface="Times New Roman"/>
                        </a:rPr>
                        <a:t>7,3</a:t>
                      </a:r>
                      <a:endParaRPr lang="fr-FR" sz="1200" dirty="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b="1" i="1">
                          <a:solidFill>
                            <a:srgbClr val="1F497D"/>
                          </a:solidFill>
                          <a:effectLst/>
                          <a:latin typeface="Times New Roman"/>
                          <a:ea typeface="Times New Roman"/>
                        </a:rPr>
                        <a:t>10,8</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i="1">
                          <a:solidFill>
                            <a:srgbClr val="1F497D"/>
                          </a:solidFill>
                          <a:effectLst/>
                          <a:latin typeface="Times New Roman"/>
                          <a:ea typeface="Times New Roman"/>
                        </a:rPr>
                        <a:t>5,3</a:t>
                      </a:r>
                      <a:endParaRPr lang="fr-FR" sz="1200">
                        <a:solidFill>
                          <a:srgbClr val="1F497D"/>
                        </a:solidFill>
                        <a:effectLst/>
                        <a:latin typeface="Times New Roman"/>
                        <a:ea typeface="Calibri"/>
                      </a:endParaRPr>
                    </a:p>
                  </a:txBody>
                  <a:tcPr marL="44450" marR="44450" marT="0" marB="0" anchor="ctr"/>
                </a:tc>
                <a:tc>
                  <a:txBody>
                    <a:bodyPr/>
                    <a:lstStyle/>
                    <a:p>
                      <a:pPr algn="ctr">
                        <a:spcAft>
                          <a:spcPts val="0"/>
                        </a:spcAft>
                      </a:pPr>
                      <a:r>
                        <a:rPr lang="fr-FR" sz="1100" b="1" i="1" dirty="0">
                          <a:solidFill>
                            <a:srgbClr val="1F497D"/>
                          </a:solidFill>
                          <a:effectLst/>
                          <a:latin typeface="Times New Roman"/>
                          <a:ea typeface="Times New Roman"/>
                        </a:rPr>
                        <a:t>6</a:t>
                      </a:r>
                      <a:endParaRPr lang="fr-FR" sz="1200" dirty="0">
                        <a:solidFill>
                          <a:srgbClr val="1F497D"/>
                        </a:solidFill>
                        <a:effectLst/>
                        <a:latin typeface="Times New Roman"/>
                        <a:ea typeface="Calibri"/>
                      </a:endParaRPr>
                    </a:p>
                  </a:txBody>
                  <a:tcPr marL="44450" marR="44450" marT="0" marB="0" anchor="ctr"/>
                </a:tc>
              </a:tr>
              <a:tr h="397869">
                <a:tc>
                  <a:txBody>
                    <a:bodyPr/>
                    <a:lstStyle/>
                    <a:p>
                      <a:pPr algn="l">
                        <a:spcAft>
                          <a:spcPts val="0"/>
                        </a:spcAft>
                      </a:pPr>
                      <a:r>
                        <a:rPr lang="fr-FR" sz="1000">
                          <a:effectLst/>
                          <a:latin typeface="Times New Roman"/>
                          <a:ea typeface="Times New Roman"/>
                        </a:rPr>
                        <a:t>Italie</a:t>
                      </a:r>
                      <a:endParaRPr lang="fr-FR" sz="105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6,7</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11,7</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5,4</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10,9</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8,7</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12,9</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23,2</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39</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2,4</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6,2</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8,1</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14,9</a:t>
                      </a:r>
                      <a:endParaRPr lang="fr-FR" sz="1200">
                        <a:effectLst/>
                        <a:latin typeface="Times New Roman"/>
                        <a:ea typeface="Calibri"/>
                      </a:endParaRPr>
                    </a:p>
                  </a:txBody>
                  <a:tcPr marL="44450" marR="44450" marT="0" marB="0" anchor="ctr"/>
                </a:tc>
                <a:tc>
                  <a:txBody>
                    <a:bodyPr/>
                    <a:lstStyle/>
                    <a:p>
                      <a:pPr algn="ctr">
                        <a:spcAft>
                          <a:spcPts val="0"/>
                        </a:spcAft>
                      </a:pPr>
                      <a:r>
                        <a:rPr lang="fr-FR" sz="1100" dirty="0">
                          <a:effectLst/>
                          <a:latin typeface="Times New Roman"/>
                          <a:ea typeface="Times New Roman"/>
                        </a:rPr>
                        <a:t>6,4</a:t>
                      </a:r>
                      <a:endParaRPr lang="fr-FR" sz="1200" dirty="0">
                        <a:effectLst/>
                        <a:latin typeface="Times New Roman"/>
                        <a:ea typeface="Calibri"/>
                      </a:endParaRPr>
                    </a:p>
                  </a:txBody>
                  <a:tcPr marL="44450" marR="44450" marT="0" marB="0" anchor="ctr"/>
                </a:tc>
                <a:tc>
                  <a:txBody>
                    <a:bodyPr/>
                    <a:lstStyle/>
                    <a:p>
                      <a:pPr algn="ctr">
                        <a:spcAft>
                          <a:spcPts val="0"/>
                        </a:spcAft>
                      </a:pPr>
                      <a:r>
                        <a:rPr lang="fr-FR" sz="1100" b="1" dirty="0">
                          <a:effectLst/>
                          <a:latin typeface="Times New Roman"/>
                          <a:ea typeface="Times New Roman"/>
                        </a:rPr>
                        <a:t>11,4</a:t>
                      </a:r>
                      <a:endParaRPr lang="fr-FR" sz="1200" dirty="0">
                        <a:effectLst/>
                        <a:latin typeface="Times New Roman"/>
                        <a:ea typeface="Calibri"/>
                      </a:endParaRPr>
                    </a:p>
                  </a:txBody>
                  <a:tcPr marL="44450" marR="44450" marT="0" marB="0" anchor="ctr"/>
                </a:tc>
                <a:tc>
                  <a:txBody>
                    <a:bodyPr/>
                    <a:lstStyle/>
                    <a:p>
                      <a:pPr algn="ctr">
                        <a:spcAft>
                          <a:spcPts val="0"/>
                        </a:spcAft>
                      </a:pPr>
                      <a:r>
                        <a:rPr lang="fr-FR" sz="1100" dirty="0">
                          <a:effectLst/>
                          <a:latin typeface="Times New Roman"/>
                          <a:ea typeface="Times New Roman"/>
                        </a:rPr>
                        <a:t>4,3</a:t>
                      </a:r>
                      <a:endParaRPr lang="fr-FR" sz="1200" dirty="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6,7</a:t>
                      </a:r>
                      <a:endParaRPr lang="fr-FR" sz="1200">
                        <a:effectLst/>
                        <a:latin typeface="Times New Roman"/>
                        <a:ea typeface="Calibri"/>
                      </a:endParaRPr>
                    </a:p>
                  </a:txBody>
                  <a:tcPr marL="44450" marR="44450" marT="0" marB="0" anchor="ctr"/>
                </a:tc>
              </a:tr>
              <a:tr h="441471">
                <a:tc>
                  <a:txBody>
                    <a:bodyPr/>
                    <a:lstStyle/>
                    <a:p>
                      <a:pPr algn="l">
                        <a:spcAft>
                          <a:spcPts val="0"/>
                        </a:spcAft>
                      </a:pPr>
                      <a:r>
                        <a:rPr lang="fr-FR" sz="1000" dirty="0" smtClean="0">
                          <a:effectLst/>
                          <a:latin typeface="Times New Roman"/>
                          <a:ea typeface="Times New Roman"/>
                        </a:rPr>
                        <a:t>RU</a:t>
                      </a:r>
                      <a:endParaRPr lang="fr-FR" sz="1050" dirty="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7,8</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5,3</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8,1</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4,8</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7,3</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13,3</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20,4</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3</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4,6</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9</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13,9</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5</a:t>
                      </a:r>
                      <a:endParaRPr lang="fr-FR" sz="1200">
                        <a:effectLst/>
                        <a:latin typeface="Times New Roman"/>
                        <a:ea typeface="Calibri"/>
                      </a:endParaRPr>
                    </a:p>
                  </a:txBody>
                  <a:tcPr marL="44450" marR="44450" marT="0" marB="0" anchor="ctr"/>
                </a:tc>
                <a:tc>
                  <a:txBody>
                    <a:bodyPr/>
                    <a:lstStyle/>
                    <a:p>
                      <a:pPr algn="ctr">
                        <a:spcAft>
                          <a:spcPts val="0"/>
                        </a:spcAft>
                      </a:pPr>
                      <a:r>
                        <a:rPr lang="fr-FR" sz="1100" b="1">
                          <a:effectLst/>
                          <a:latin typeface="Times New Roman"/>
                          <a:ea typeface="Times New Roman"/>
                        </a:rPr>
                        <a:t>8,4</a:t>
                      </a:r>
                      <a:endParaRPr lang="fr-FR" sz="1200">
                        <a:effectLst/>
                        <a:latin typeface="Times New Roman"/>
                        <a:ea typeface="Calibri"/>
                      </a:endParaRPr>
                    </a:p>
                  </a:txBody>
                  <a:tcPr marL="44450" marR="44450" marT="0" marB="0" anchor="ctr"/>
                </a:tc>
                <a:tc>
                  <a:txBody>
                    <a:bodyPr/>
                    <a:lstStyle/>
                    <a:p>
                      <a:pPr algn="ctr">
                        <a:spcAft>
                          <a:spcPts val="0"/>
                        </a:spcAft>
                      </a:pPr>
                      <a:r>
                        <a:rPr lang="fr-FR" sz="1100">
                          <a:effectLst/>
                          <a:latin typeface="Times New Roman"/>
                          <a:ea typeface="Times New Roman"/>
                        </a:rPr>
                        <a:t>2,4</a:t>
                      </a:r>
                      <a:endParaRPr lang="fr-FR" sz="1200">
                        <a:effectLst/>
                        <a:latin typeface="Times New Roman"/>
                        <a:ea typeface="Calibri"/>
                      </a:endParaRPr>
                    </a:p>
                  </a:txBody>
                  <a:tcPr marL="44450" marR="44450" marT="0" marB="0" anchor="ctr"/>
                </a:tc>
                <a:tc>
                  <a:txBody>
                    <a:bodyPr/>
                    <a:lstStyle/>
                    <a:p>
                      <a:pPr algn="ctr">
                        <a:spcAft>
                          <a:spcPts val="0"/>
                        </a:spcAft>
                      </a:pPr>
                      <a:r>
                        <a:rPr lang="fr-FR" sz="1100" b="1" dirty="0">
                          <a:effectLst/>
                          <a:latin typeface="Times New Roman"/>
                          <a:ea typeface="Times New Roman"/>
                        </a:rPr>
                        <a:t>4,3</a:t>
                      </a:r>
                      <a:endParaRPr lang="fr-FR" sz="1200" dirty="0">
                        <a:effectLst/>
                        <a:latin typeface="Times New Roman"/>
                        <a:ea typeface="Calibri"/>
                      </a:endParaRPr>
                    </a:p>
                  </a:txBody>
                  <a:tcPr marL="44450" marR="44450" marT="0" marB="0" anchor="ctr"/>
                </a:tc>
              </a:tr>
            </a:tbl>
          </a:graphicData>
        </a:graphic>
      </p:graphicFrame>
      <p:sp>
        <p:nvSpPr>
          <p:cNvPr id="7" name="Rectangle 6"/>
          <p:cNvSpPr/>
          <p:nvPr/>
        </p:nvSpPr>
        <p:spPr>
          <a:xfrm>
            <a:off x="397555" y="171729"/>
            <a:ext cx="8395321" cy="369332"/>
          </a:xfrm>
          <a:prstGeom prst="rect">
            <a:avLst/>
          </a:prstGeom>
        </p:spPr>
        <p:txBody>
          <a:bodyPr wrap="square">
            <a:spAutoFit/>
          </a:bodyPr>
          <a:lstStyle/>
          <a:p>
            <a:pPr algn="ctr"/>
            <a:r>
              <a:rPr lang="fr-FR" b="1" dirty="0">
                <a:solidFill>
                  <a:srgbClr val="1F497D"/>
                </a:solidFill>
              </a:rPr>
              <a:t>Doc. 1 : taux de chômage 2007-2012</a:t>
            </a:r>
          </a:p>
        </p:txBody>
      </p:sp>
    </p:spTree>
    <p:extLst>
      <p:ext uri="{BB962C8B-B14F-4D97-AF65-F5344CB8AC3E}">
        <p14:creationId xmlns:p14="http://schemas.microsoft.com/office/powerpoint/2010/main" val="301301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Définitions (suite)</a:t>
            </a:r>
            <a:endParaRPr lang="fr-FR" b="1" dirty="0">
              <a:solidFill>
                <a:schemeClr val="tx2"/>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70</a:t>
            </a:fld>
            <a:endParaRPr lang="fr-FR"/>
          </a:p>
        </p:txBody>
      </p:sp>
      <p:sp>
        <p:nvSpPr>
          <p:cNvPr id="5" name="Espace réservé du contenu 4"/>
          <p:cNvSpPr>
            <a:spLocks noGrp="1"/>
          </p:cNvSpPr>
          <p:nvPr>
            <p:ph sz="quarter" idx="1"/>
          </p:nvPr>
        </p:nvSpPr>
        <p:spPr>
          <a:xfrm>
            <a:off x="301752" y="1527048"/>
            <a:ext cx="8503920" cy="4779406"/>
          </a:xfrm>
        </p:spPr>
        <p:txBody>
          <a:bodyPr/>
          <a:lstStyle/>
          <a:p>
            <a:pPr algn="just">
              <a:spcAft>
                <a:spcPts val="1200"/>
              </a:spcAft>
            </a:pPr>
            <a:r>
              <a:rPr lang="fr-FR" b="1" i="1" dirty="0">
                <a:solidFill>
                  <a:schemeClr val="accent2"/>
                </a:solidFill>
              </a:rPr>
              <a:t>Revenu médian</a:t>
            </a:r>
            <a:r>
              <a:rPr lang="fr-FR" i="1" dirty="0">
                <a:solidFill>
                  <a:schemeClr val="accent2"/>
                </a:solidFill>
              </a:rPr>
              <a:t> : Revenu tel que la moitié des </a:t>
            </a:r>
            <a:r>
              <a:rPr lang="fr-FR" i="1" dirty="0" smtClean="0">
                <a:solidFill>
                  <a:schemeClr val="accent2"/>
                </a:solidFill>
              </a:rPr>
              <a:t>salariés (50 %) </a:t>
            </a:r>
            <a:r>
              <a:rPr lang="fr-FR" i="1" dirty="0">
                <a:solidFill>
                  <a:schemeClr val="accent2"/>
                </a:solidFill>
              </a:rPr>
              <a:t>de </a:t>
            </a:r>
            <a:r>
              <a:rPr lang="fr-FR" i="1" dirty="0" smtClean="0">
                <a:solidFill>
                  <a:schemeClr val="accent2"/>
                </a:solidFill>
              </a:rPr>
              <a:t>la population considérée gagne moins et l'autre moitié gagne plus</a:t>
            </a:r>
            <a:r>
              <a:rPr lang="fr-FR" i="1" dirty="0">
                <a:solidFill>
                  <a:schemeClr val="accent2"/>
                </a:solidFill>
              </a:rPr>
              <a:t>. </a:t>
            </a:r>
          </a:p>
          <a:p>
            <a:pPr>
              <a:spcAft>
                <a:spcPts val="1200"/>
              </a:spcAft>
            </a:pPr>
            <a:r>
              <a:rPr lang="fr-FR" i="1" dirty="0" smtClean="0"/>
              <a:t>Il </a:t>
            </a:r>
            <a:r>
              <a:rPr lang="fr-FR" i="1" dirty="0"/>
              <a:t>se différencie du revenu moyen qui est </a:t>
            </a:r>
            <a:r>
              <a:rPr lang="fr-FR" i="1" dirty="0" smtClean="0"/>
              <a:t>la moyenne de </a:t>
            </a:r>
            <a:r>
              <a:rPr lang="fr-FR" i="1" dirty="0"/>
              <a:t>l'ensemble des revenus de la population considérée.</a:t>
            </a:r>
            <a:endParaRPr lang="fr-FR" dirty="0"/>
          </a:p>
          <a:p>
            <a:r>
              <a:rPr lang="fr-FR" dirty="0"/>
              <a:t> </a:t>
            </a:r>
            <a:r>
              <a:rPr lang="fr-FR" dirty="0" smtClean="0"/>
              <a:t>En </a:t>
            </a:r>
            <a:r>
              <a:rPr lang="fr-FR" dirty="0"/>
              <a:t>2010 : </a:t>
            </a:r>
            <a:endParaRPr lang="fr-FR" dirty="0" smtClean="0"/>
          </a:p>
          <a:p>
            <a:pPr lvl="1"/>
            <a:r>
              <a:rPr lang="fr-FR" dirty="0" smtClean="0"/>
              <a:t>le revenu médian </a:t>
            </a:r>
            <a:r>
              <a:rPr lang="fr-FR" dirty="0"/>
              <a:t>annuel s’élève à 28.910 € </a:t>
            </a:r>
          </a:p>
          <a:p>
            <a:pPr lvl="1"/>
            <a:r>
              <a:rPr lang="fr-FR" dirty="0" smtClean="0"/>
              <a:t>le </a:t>
            </a:r>
            <a:r>
              <a:rPr lang="fr-FR" dirty="0"/>
              <a:t>revenu moyen à </a:t>
            </a:r>
            <a:r>
              <a:rPr lang="fr-FR" dirty="0" smtClean="0"/>
              <a:t>35.220</a:t>
            </a:r>
            <a:endParaRPr lang="fr-FR" dirty="0"/>
          </a:p>
          <a:p>
            <a:endParaRPr lang="fr-FR" dirty="0"/>
          </a:p>
        </p:txBody>
      </p:sp>
    </p:spTree>
    <p:extLst>
      <p:ext uri="{BB962C8B-B14F-4D97-AF65-F5344CB8AC3E}">
        <p14:creationId xmlns:p14="http://schemas.microsoft.com/office/powerpoint/2010/main" val="31301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2700" b="1" dirty="0" smtClean="0">
                <a:solidFill>
                  <a:schemeClr val="tx2"/>
                </a:solidFill>
              </a:rPr>
              <a:t>Q41 : Faire </a:t>
            </a:r>
            <a:r>
              <a:rPr lang="fr-FR" sz="2700" b="1" dirty="0">
                <a:solidFill>
                  <a:schemeClr val="tx2"/>
                </a:solidFill>
              </a:rPr>
              <a:t>une phrase avec les chiffres soulignés dans le tableau</a:t>
            </a:r>
            <a:r>
              <a:rPr lang="fr-FR" sz="2700" b="1" dirty="0" smtClean="0">
                <a:solidFill>
                  <a:schemeClr val="tx2"/>
                </a:solidFill>
              </a:rPr>
              <a:t>.</a:t>
            </a:r>
            <a:endParaRPr lang="fr-FR" dirty="0">
              <a:solidFill>
                <a:schemeClr val="tx2"/>
              </a:solidFill>
            </a:endParaRPr>
          </a:p>
        </p:txBody>
      </p:sp>
      <p:sp>
        <p:nvSpPr>
          <p:cNvPr id="3" name="Espace réservé du pied de page 2"/>
          <p:cNvSpPr>
            <a:spLocks noGrp="1"/>
          </p:cNvSpPr>
          <p:nvPr>
            <p:ph type="ftr" sz="quarter" idx="11"/>
          </p:nvPr>
        </p:nvSpPr>
        <p:spPr>
          <a:xfrm>
            <a:off x="304800" y="6410848"/>
            <a:ext cx="8671038"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71</a:t>
            </a:fld>
            <a:endParaRPr lang="fr-FR"/>
          </a:p>
        </p:txBody>
      </p:sp>
      <p:sp>
        <p:nvSpPr>
          <p:cNvPr id="5" name="Espace réservé du contenu 4"/>
          <p:cNvSpPr>
            <a:spLocks noGrp="1"/>
          </p:cNvSpPr>
          <p:nvPr>
            <p:ph sz="quarter" idx="1"/>
          </p:nvPr>
        </p:nvSpPr>
        <p:spPr>
          <a:xfrm>
            <a:off x="301752" y="4649126"/>
            <a:ext cx="8503920" cy="1657327"/>
          </a:xfrm>
        </p:spPr>
        <p:txBody>
          <a:bodyPr>
            <a:normAutofit fontScale="70000" lnSpcReduction="20000"/>
          </a:bodyPr>
          <a:lstStyle/>
          <a:p>
            <a:pPr algn="just">
              <a:lnSpc>
                <a:spcPct val="120000"/>
              </a:lnSpc>
              <a:spcBef>
                <a:spcPts val="0"/>
              </a:spcBef>
            </a:pPr>
            <a:r>
              <a:rPr lang="fr-FR" dirty="0" smtClean="0"/>
              <a:t>En </a:t>
            </a:r>
            <a:r>
              <a:rPr lang="fr-FR" dirty="0"/>
              <a:t>2010, 1.002.000 personnes avaient un revenu inférieur à 50 % du revenu médian (seuil de pauvreté tel qu’il est mesuré en France</a:t>
            </a:r>
            <a:r>
              <a:rPr lang="fr-FR" dirty="0" smtClean="0"/>
              <a:t>)</a:t>
            </a:r>
          </a:p>
          <a:p>
            <a:pPr marL="0" indent="0" algn="just">
              <a:lnSpc>
                <a:spcPct val="120000"/>
              </a:lnSpc>
              <a:spcBef>
                <a:spcPts val="0"/>
              </a:spcBef>
              <a:buNone/>
            </a:pPr>
            <a:endParaRPr lang="fr-FR" dirty="0"/>
          </a:p>
          <a:p>
            <a:pPr algn="just">
              <a:lnSpc>
                <a:spcPct val="120000"/>
              </a:lnSpc>
              <a:spcBef>
                <a:spcPts val="0"/>
              </a:spcBef>
            </a:pPr>
            <a:r>
              <a:rPr lang="fr-FR" dirty="0"/>
              <a:t>En 2010, 1.925.000 personnes avaient un revenu inférieur à 60 % du revenu médian (seuil de pauvreté tel qu’il est mesuré dans l’UE)</a:t>
            </a:r>
          </a:p>
          <a:p>
            <a:endParaRPr lang="fr-FR" dirty="0"/>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723023" y="1706100"/>
            <a:ext cx="7854605" cy="2501790"/>
          </a:xfrm>
          <a:prstGeom prst="rect">
            <a:avLst/>
          </a:prstGeom>
          <a:noFill/>
          <a:ln>
            <a:noFill/>
          </a:ln>
        </p:spPr>
      </p:pic>
    </p:spTree>
    <p:extLst>
      <p:ext uri="{BB962C8B-B14F-4D97-AF65-F5344CB8AC3E}">
        <p14:creationId xmlns:p14="http://schemas.microsoft.com/office/powerpoint/2010/main" val="26129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1F497D"/>
                </a:solidFill>
              </a:rPr>
              <a:t>Définition</a:t>
            </a:r>
            <a:endParaRPr lang="fr-FR" b="1" dirty="0">
              <a:solidFill>
                <a:srgbClr val="1F497D"/>
              </a:solidFill>
            </a:endParaRPr>
          </a:p>
        </p:txBody>
      </p:sp>
      <p:sp>
        <p:nvSpPr>
          <p:cNvPr id="3" name="Espace réservé du pied de page 2"/>
          <p:cNvSpPr>
            <a:spLocks noGrp="1"/>
          </p:cNvSpPr>
          <p:nvPr>
            <p:ph type="ftr" sz="quarter" idx="11"/>
          </p:nvPr>
        </p:nvSpPr>
        <p:spPr>
          <a:xfrm>
            <a:off x="304800" y="6410848"/>
            <a:ext cx="8617226"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72</a:t>
            </a:fld>
            <a:endParaRPr lang="fr-FR"/>
          </a:p>
        </p:txBody>
      </p:sp>
      <p:sp>
        <p:nvSpPr>
          <p:cNvPr id="5" name="Espace réservé du contenu 4"/>
          <p:cNvSpPr>
            <a:spLocks noGrp="1"/>
          </p:cNvSpPr>
          <p:nvPr>
            <p:ph sz="quarter" idx="1"/>
          </p:nvPr>
        </p:nvSpPr>
        <p:spPr/>
        <p:txBody>
          <a:bodyPr/>
          <a:lstStyle/>
          <a:p>
            <a:pPr>
              <a:spcAft>
                <a:spcPts val="2400"/>
              </a:spcAft>
            </a:pPr>
            <a:r>
              <a:rPr lang="fr-FR" b="1" i="1" dirty="0">
                <a:solidFill>
                  <a:schemeClr val="accent2"/>
                </a:solidFill>
              </a:rPr>
              <a:t>pauvreté </a:t>
            </a:r>
            <a:r>
              <a:rPr lang="fr-FR" i="1" dirty="0">
                <a:solidFill>
                  <a:schemeClr val="accent2"/>
                </a:solidFill>
              </a:rPr>
              <a:t>: phénomène multidimensionnel qui peut se définir de différentes façons :</a:t>
            </a:r>
          </a:p>
          <a:p>
            <a:pPr lvl="1">
              <a:spcAft>
                <a:spcPts val="2400"/>
              </a:spcAft>
            </a:pPr>
            <a:r>
              <a:rPr lang="fr-FR" i="1" dirty="0">
                <a:solidFill>
                  <a:schemeClr val="accent2"/>
                </a:solidFill>
              </a:rPr>
              <a:t>en termes monétaires (critères de revenu)</a:t>
            </a:r>
          </a:p>
          <a:p>
            <a:pPr lvl="1">
              <a:spcAft>
                <a:spcPts val="2400"/>
              </a:spcAft>
            </a:pPr>
            <a:r>
              <a:rPr lang="fr-FR" i="1" dirty="0">
                <a:solidFill>
                  <a:schemeClr val="accent2"/>
                </a:solidFill>
              </a:rPr>
              <a:t>en termes de conditions de vie (accès à un certain nombre de biens et services considérés comme essentiels)</a:t>
            </a:r>
          </a:p>
          <a:p>
            <a:pPr lvl="1"/>
            <a:r>
              <a:rPr lang="fr-FR" i="1" dirty="0">
                <a:solidFill>
                  <a:schemeClr val="accent2"/>
                </a:solidFill>
              </a:rPr>
              <a:t>ou en termes subjectifs (sentiment d’être pauvre)</a:t>
            </a:r>
          </a:p>
          <a:p>
            <a:endParaRPr lang="fr-FR" dirty="0"/>
          </a:p>
        </p:txBody>
      </p:sp>
    </p:spTree>
    <p:extLst>
      <p:ext uri="{BB962C8B-B14F-4D97-AF65-F5344CB8AC3E}">
        <p14:creationId xmlns:p14="http://schemas.microsoft.com/office/powerpoint/2010/main" val="410051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400" b="1" dirty="0" smtClean="0">
                <a:solidFill>
                  <a:srgbClr val="1F497D"/>
                </a:solidFill>
              </a:rPr>
              <a:t>Q42 : En </a:t>
            </a:r>
            <a:r>
              <a:rPr lang="fr-FR" sz="2400" b="1" dirty="0">
                <a:solidFill>
                  <a:srgbClr val="1F497D"/>
                </a:solidFill>
              </a:rPr>
              <a:t>quoi l’accentuation de la crise a-t-elle pu entraîner une extension du phénomène </a:t>
            </a:r>
            <a:r>
              <a:rPr lang="fr-FR" sz="2400" b="1" dirty="0" smtClean="0">
                <a:solidFill>
                  <a:srgbClr val="1F497D"/>
                </a:solidFill>
              </a:rPr>
              <a:t>?</a:t>
            </a:r>
            <a:endParaRPr lang="fr-FR" sz="2400" dirty="0">
              <a:solidFill>
                <a:srgbClr val="1F497D"/>
              </a:solidFill>
            </a:endParaRPr>
          </a:p>
        </p:txBody>
      </p:sp>
      <p:sp>
        <p:nvSpPr>
          <p:cNvPr id="3" name="Espace réservé du pied de page 2"/>
          <p:cNvSpPr>
            <a:spLocks noGrp="1"/>
          </p:cNvSpPr>
          <p:nvPr>
            <p:ph type="ftr" sz="quarter" idx="11"/>
          </p:nvPr>
        </p:nvSpPr>
        <p:spPr>
          <a:xfrm>
            <a:off x="218700" y="6410848"/>
            <a:ext cx="8757137" cy="365760"/>
          </a:xfrm>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73</a:t>
            </a:fld>
            <a:endParaRPr lang="fr-FR"/>
          </a:p>
        </p:txBody>
      </p:sp>
      <p:sp>
        <p:nvSpPr>
          <p:cNvPr id="5" name="Espace réservé du contenu 4"/>
          <p:cNvSpPr>
            <a:spLocks noGrp="1"/>
          </p:cNvSpPr>
          <p:nvPr>
            <p:ph sz="quarter" idx="1"/>
          </p:nvPr>
        </p:nvSpPr>
        <p:spPr/>
        <p:txBody>
          <a:bodyPr/>
          <a:lstStyle/>
          <a:p>
            <a:pPr>
              <a:lnSpc>
                <a:spcPct val="130000"/>
              </a:lnSpc>
            </a:pPr>
            <a:r>
              <a:rPr lang="fr-FR" dirty="0"/>
              <a:t>La crise a </a:t>
            </a:r>
            <a:r>
              <a:rPr lang="fr-FR" dirty="0" smtClean="0"/>
              <a:t>:</a:t>
            </a:r>
          </a:p>
          <a:p>
            <a:pPr lvl="1">
              <a:lnSpc>
                <a:spcPct val="130000"/>
              </a:lnSpc>
            </a:pPr>
            <a:r>
              <a:rPr lang="fr-FR" sz="2400" dirty="0" smtClean="0"/>
              <a:t>augmenté </a:t>
            </a:r>
            <a:r>
              <a:rPr lang="fr-FR" sz="2400" dirty="0"/>
              <a:t>les destructions d’emplois, </a:t>
            </a:r>
            <a:endParaRPr lang="fr-FR" sz="2400" dirty="0" smtClean="0"/>
          </a:p>
          <a:p>
            <a:pPr lvl="1">
              <a:lnSpc>
                <a:spcPct val="130000"/>
              </a:lnSpc>
            </a:pPr>
            <a:r>
              <a:rPr lang="fr-FR" sz="2400" dirty="0" smtClean="0"/>
              <a:t>diminué </a:t>
            </a:r>
            <a:r>
              <a:rPr lang="fr-FR" sz="2400" dirty="0"/>
              <a:t>la demande </a:t>
            </a:r>
            <a:endParaRPr lang="fr-FR" sz="2400" dirty="0" smtClean="0"/>
          </a:p>
          <a:p>
            <a:pPr lvl="1">
              <a:lnSpc>
                <a:spcPct val="130000"/>
              </a:lnSpc>
            </a:pPr>
            <a:r>
              <a:rPr lang="fr-FR" sz="2400" dirty="0" smtClean="0"/>
              <a:t>et </a:t>
            </a:r>
            <a:r>
              <a:rPr lang="fr-FR" sz="2400" dirty="0"/>
              <a:t>enclenché un cercle vicieux qui a fait augmenter la précarité et la pauvreté.</a:t>
            </a:r>
          </a:p>
          <a:p>
            <a:endParaRPr lang="fr-FR" dirty="0"/>
          </a:p>
        </p:txBody>
      </p:sp>
    </p:spTree>
    <p:extLst>
      <p:ext uri="{BB962C8B-B14F-4D97-AF65-F5344CB8AC3E}">
        <p14:creationId xmlns:p14="http://schemas.microsoft.com/office/powerpoint/2010/main" val="257970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1F497D"/>
                </a:solidFill>
              </a:rPr>
              <a:t>La « nouvelle pauvreté »</a:t>
            </a:r>
            <a:endParaRPr lang="fr-FR" b="1" dirty="0">
              <a:solidFill>
                <a:srgbClr val="1F497D"/>
              </a:solidFill>
            </a:endParaRPr>
          </a:p>
        </p:txBody>
      </p:sp>
      <p:sp>
        <p:nvSpPr>
          <p:cNvPr id="3" name="Espace réservé du pied de page 2"/>
          <p:cNvSpPr>
            <a:spLocks noGrp="1"/>
          </p:cNvSpPr>
          <p:nvPr>
            <p:ph type="ftr" sz="quarter" idx="11"/>
          </p:nvPr>
        </p:nvSpPr>
        <p:spPr>
          <a:xfrm>
            <a:off x="304799" y="6410848"/>
            <a:ext cx="8649513" cy="283034"/>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74</a:t>
            </a:fld>
            <a:endParaRPr lang="fr-FR"/>
          </a:p>
        </p:txBody>
      </p:sp>
      <p:sp>
        <p:nvSpPr>
          <p:cNvPr id="5" name="Espace réservé du contenu 4"/>
          <p:cNvSpPr>
            <a:spLocks noGrp="1"/>
          </p:cNvSpPr>
          <p:nvPr>
            <p:ph sz="quarter" idx="1"/>
          </p:nvPr>
        </p:nvSpPr>
        <p:spPr>
          <a:xfrm>
            <a:off x="301752" y="1527048"/>
            <a:ext cx="8503920" cy="4883800"/>
          </a:xfrm>
        </p:spPr>
        <p:txBody>
          <a:bodyPr>
            <a:noAutofit/>
          </a:bodyPr>
          <a:lstStyle/>
          <a:p>
            <a:pPr algn="just">
              <a:lnSpc>
                <a:spcPct val="120000"/>
              </a:lnSpc>
              <a:spcBef>
                <a:spcPts val="0"/>
              </a:spcBef>
            </a:pPr>
            <a:r>
              <a:rPr lang="fr-FR" sz="1600" b="1" dirty="0"/>
              <a:t>La nouvelle pauvreté découle de la rupture de la croissance fordiste et de la montée de la précarité du marché du travail à partir du milieu des années 1970 </a:t>
            </a:r>
            <a:r>
              <a:rPr lang="fr-FR" sz="1600" dirty="0"/>
              <a:t>(emplois atypiques + chômage). On nomme nouveaux pauvres les jeunes actifs bénéficiaires des minima sociaux durablement exclus du marché du travail stable.</a:t>
            </a:r>
          </a:p>
          <a:p>
            <a:pPr marL="0" indent="0" algn="just">
              <a:lnSpc>
                <a:spcPct val="120000"/>
              </a:lnSpc>
              <a:spcBef>
                <a:spcPts val="0"/>
              </a:spcBef>
              <a:buNone/>
            </a:pPr>
            <a:endParaRPr lang="fr-FR" sz="900" dirty="0"/>
          </a:p>
          <a:p>
            <a:pPr algn="just">
              <a:lnSpc>
                <a:spcPct val="120000"/>
              </a:lnSpc>
              <a:spcBef>
                <a:spcPts val="0"/>
              </a:spcBef>
            </a:pPr>
            <a:r>
              <a:rPr lang="fr-FR" sz="1600" b="1" dirty="0"/>
              <a:t>Certains pauvres ne le sont donc pas suite à une situation de chômage</a:t>
            </a:r>
            <a:r>
              <a:rPr lang="fr-FR" sz="1600" dirty="0"/>
              <a:t> : cas des «travailleurs pauvres » (ou pauvreté laborieuse) qui ne sortent pas de la pauvreté malgré leur emploi, Ainsi, en France, environ 8% des travailleurs sont pauvres (remarque : il faut avoir travaillé au moins un mois dans l'année pour être considéré comme travailleur).</a:t>
            </a:r>
          </a:p>
          <a:p>
            <a:pPr marL="0" indent="0" algn="just">
              <a:lnSpc>
                <a:spcPct val="120000"/>
              </a:lnSpc>
              <a:spcBef>
                <a:spcPts val="0"/>
              </a:spcBef>
              <a:buNone/>
            </a:pPr>
            <a:endParaRPr lang="fr-FR" sz="800" dirty="0"/>
          </a:p>
          <a:p>
            <a:pPr algn="just">
              <a:lnSpc>
                <a:spcPct val="120000"/>
              </a:lnSpc>
              <a:spcBef>
                <a:spcPts val="0"/>
              </a:spcBef>
            </a:pPr>
            <a:r>
              <a:rPr lang="fr-FR" sz="1600" b="1" dirty="0"/>
              <a:t>Qui sont les travailleurs pauvres ?</a:t>
            </a:r>
            <a:r>
              <a:rPr lang="fr-FR" sz="1600" dirty="0"/>
              <a:t> Soit des salariés à temps partiel ou succession de périodes d'emploi (CDD, </a:t>
            </a:r>
            <a:r>
              <a:rPr lang="fr-FR" sz="1600" dirty="0" err="1"/>
              <a:t>interim</a:t>
            </a:r>
            <a:r>
              <a:rPr lang="fr-FR" sz="1600" dirty="0"/>
              <a:t>, stages) et de chômage. Soit des indépendant avec faibles revenus, souvent des agriculteurs.</a:t>
            </a:r>
          </a:p>
          <a:p>
            <a:pPr marL="0" indent="0" algn="just">
              <a:lnSpc>
                <a:spcPct val="120000"/>
              </a:lnSpc>
              <a:spcBef>
                <a:spcPts val="0"/>
              </a:spcBef>
              <a:buNone/>
            </a:pPr>
            <a:endParaRPr lang="fr-FR" sz="1050" dirty="0"/>
          </a:p>
          <a:p>
            <a:pPr algn="just">
              <a:lnSpc>
                <a:spcPct val="120000"/>
              </a:lnSpc>
              <a:spcBef>
                <a:spcPts val="0"/>
              </a:spcBef>
            </a:pPr>
            <a:r>
              <a:rPr lang="fr-FR" sz="1600" b="1" dirty="0"/>
              <a:t>Remarque</a:t>
            </a:r>
            <a:r>
              <a:rPr lang="fr-FR" sz="1600" dirty="0"/>
              <a:t> : c'est le cas notamment des </a:t>
            </a:r>
            <a:r>
              <a:rPr lang="fr-FR" sz="1600" b="1" dirty="0"/>
              <a:t>familles monoparentales</a:t>
            </a:r>
            <a:r>
              <a:rPr lang="fr-FR" sz="1600" dirty="0"/>
              <a:t>, qui ne peuvent compter  que sur un revenu et concilient difficilement vie professionnelle et familiale : elles ont un  taux de pauvreté plus élevé que la moyenne</a:t>
            </a:r>
            <a:r>
              <a:rPr lang="fr-FR" sz="1600" dirty="0" smtClean="0"/>
              <a:t>.</a:t>
            </a:r>
            <a:endParaRPr lang="fr-FR" sz="1600" dirty="0"/>
          </a:p>
        </p:txBody>
      </p:sp>
    </p:spTree>
    <p:extLst>
      <p:ext uri="{BB962C8B-B14F-4D97-AF65-F5344CB8AC3E}">
        <p14:creationId xmlns:p14="http://schemas.microsoft.com/office/powerpoint/2010/main" val="29275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1F497D"/>
                </a:solidFill>
              </a:rPr>
              <a:t>Donc</a:t>
            </a:r>
            <a:r>
              <a:rPr lang="fr-FR" dirty="0" smtClean="0"/>
              <a:t>…</a:t>
            </a:r>
            <a:endParaRPr lang="fr-FR" dirty="0"/>
          </a:p>
        </p:txBody>
      </p:sp>
      <p:sp>
        <p:nvSpPr>
          <p:cNvPr id="3" name="Espace réservé du pied de page 2"/>
          <p:cNvSpPr>
            <a:spLocks noGrp="1"/>
          </p:cNvSpPr>
          <p:nvPr>
            <p:ph type="ftr" sz="quarter" idx="11"/>
          </p:nvPr>
        </p:nvSpPr>
        <p:spPr>
          <a:xfrm>
            <a:off x="304800" y="6410848"/>
            <a:ext cx="8500872" cy="132367"/>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75</a:t>
            </a:fld>
            <a:endParaRPr lang="fr-FR"/>
          </a:p>
        </p:txBody>
      </p:sp>
      <p:sp>
        <p:nvSpPr>
          <p:cNvPr id="5" name="Espace réservé du contenu 4"/>
          <p:cNvSpPr>
            <a:spLocks noGrp="1"/>
          </p:cNvSpPr>
          <p:nvPr>
            <p:ph sz="quarter" idx="1"/>
          </p:nvPr>
        </p:nvSpPr>
        <p:spPr/>
        <p:txBody>
          <a:bodyPr/>
          <a:lstStyle/>
          <a:p>
            <a:pPr marL="0" indent="0" algn="just">
              <a:lnSpc>
                <a:spcPct val="120000"/>
              </a:lnSpc>
              <a:spcAft>
                <a:spcPts val="1200"/>
              </a:spcAft>
              <a:buNone/>
            </a:pPr>
            <a:r>
              <a:rPr lang="fr-FR" dirty="0"/>
              <a:t>La pauvreté change donc de nature : </a:t>
            </a:r>
            <a:endParaRPr lang="fr-FR" dirty="0" smtClean="0"/>
          </a:p>
          <a:p>
            <a:pPr algn="just">
              <a:lnSpc>
                <a:spcPct val="120000"/>
              </a:lnSpc>
              <a:spcAft>
                <a:spcPts val="1200"/>
              </a:spcAft>
            </a:pPr>
            <a:r>
              <a:rPr lang="fr-FR" dirty="0" smtClean="0"/>
              <a:t>elle </a:t>
            </a:r>
            <a:r>
              <a:rPr lang="fr-FR" dirty="0"/>
              <a:t>touche aujourd’hui davantage les jeunes actifs non qualifiés </a:t>
            </a:r>
            <a:endParaRPr lang="fr-FR" dirty="0" smtClean="0"/>
          </a:p>
          <a:p>
            <a:pPr algn="just">
              <a:lnSpc>
                <a:spcPct val="120000"/>
              </a:lnSpc>
            </a:pPr>
            <a:r>
              <a:rPr lang="fr-FR" dirty="0" smtClean="0"/>
              <a:t>alors </a:t>
            </a:r>
            <a:r>
              <a:rPr lang="fr-FR" dirty="0"/>
              <a:t>qu’il y a quelques décennies, il s’agissait davantage de retraités ayant de faibles pensions.</a:t>
            </a:r>
          </a:p>
          <a:p>
            <a:endParaRPr lang="fr-FR" dirty="0"/>
          </a:p>
        </p:txBody>
      </p:sp>
    </p:spTree>
    <p:extLst>
      <p:ext uri="{BB962C8B-B14F-4D97-AF65-F5344CB8AC3E}">
        <p14:creationId xmlns:p14="http://schemas.microsoft.com/office/powerpoint/2010/main" val="34704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1F497D"/>
                </a:solidFill>
              </a:rPr>
              <a:t>Doc. 14 : Définition</a:t>
            </a:r>
            <a:endParaRPr lang="fr-FR" b="1" dirty="0">
              <a:solidFill>
                <a:srgbClr val="1F497D"/>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76</a:t>
            </a:fld>
            <a:endParaRPr lang="fr-FR"/>
          </a:p>
        </p:txBody>
      </p:sp>
      <p:sp>
        <p:nvSpPr>
          <p:cNvPr id="5" name="Espace réservé du contenu 4"/>
          <p:cNvSpPr>
            <a:spLocks noGrp="1"/>
          </p:cNvSpPr>
          <p:nvPr>
            <p:ph sz="quarter" idx="1"/>
          </p:nvPr>
        </p:nvSpPr>
        <p:spPr/>
        <p:txBody>
          <a:bodyPr/>
          <a:lstStyle/>
          <a:p>
            <a:pPr algn="just"/>
            <a:r>
              <a:rPr lang="fr-FR" b="1" i="1" dirty="0">
                <a:solidFill>
                  <a:schemeClr val="accent2"/>
                </a:solidFill>
              </a:rPr>
              <a:t>Salariat </a:t>
            </a:r>
            <a:r>
              <a:rPr lang="fr-FR" i="1" dirty="0">
                <a:solidFill>
                  <a:schemeClr val="accent2"/>
                </a:solidFill>
              </a:rPr>
              <a:t>: état juridique du salarié. Le salariat est une des modalités des rapports de travail. Il se différencie de l’esclavage, du servage ou de la coopération</a:t>
            </a:r>
          </a:p>
          <a:p>
            <a:pPr algn="just"/>
            <a:endParaRPr lang="fr-FR" i="1" dirty="0">
              <a:solidFill>
                <a:schemeClr val="accent2"/>
              </a:solidFill>
            </a:endParaRPr>
          </a:p>
        </p:txBody>
      </p:sp>
    </p:spTree>
    <p:extLst>
      <p:ext uri="{BB962C8B-B14F-4D97-AF65-F5344CB8AC3E}">
        <p14:creationId xmlns:p14="http://schemas.microsoft.com/office/powerpoint/2010/main" val="25662284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dirty="0" smtClean="0">
                <a:solidFill>
                  <a:srgbClr val="1F497D"/>
                </a:solidFill>
              </a:rPr>
              <a:t>Q43 : Rappelez </a:t>
            </a:r>
            <a:r>
              <a:rPr lang="fr-FR" sz="2700" b="1" dirty="0">
                <a:solidFill>
                  <a:srgbClr val="1F497D"/>
                </a:solidFill>
              </a:rPr>
              <a:t>quels sont les symptômes de l'effritement de la société salariale </a:t>
            </a:r>
            <a:endParaRPr lang="fr-FR" dirty="0">
              <a:solidFill>
                <a:srgbClr val="1F497D"/>
              </a:solidFill>
            </a:endParaRPr>
          </a:p>
        </p:txBody>
      </p:sp>
      <p:sp>
        <p:nvSpPr>
          <p:cNvPr id="3" name="Espace réservé du pied de page 2"/>
          <p:cNvSpPr>
            <a:spLocks noGrp="1"/>
          </p:cNvSpPr>
          <p:nvPr>
            <p:ph type="ftr" sz="quarter" idx="11"/>
          </p:nvPr>
        </p:nvSpPr>
        <p:spPr>
          <a:xfrm>
            <a:off x="304800" y="6410848"/>
            <a:ext cx="7853096"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77</a:t>
            </a:fld>
            <a:endParaRPr lang="fr-FR"/>
          </a:p>
        </p:txBody>
      </p:sp>
      <p:sp>
        <p:nvSpPr>
          <p:cNvPr id="5" name="Espace réservé du contenu 4"/>
          <p:cNvSpPr>
            <a:spLocks noGrp="1"/>
          </p:cNvSpPr>
          <p:nvPr>
            <p:ph sz="quarter" idx="1"/>
          </p:nvPr>
        </p:nvSpPr>
        <p:spPr>
          <a:xfrm>
            <a:off x="301752" y="1527048"/>
            <a:ext cx="8503920" cy="4883800"/>
          </a:xfrm>
        </p:spPr>
        <p:txBody>
          <a:bodyPr>
            <a:normAutofit/>
          </a:bodyPr>
          <a:lstStyle/>
          <a:p>
            <a:pPr algn="just">
              <a:spcAft>
                <a:spcPts val="1200"/>
              </a:spcAft>
            </a:pPr>
            <a:r>
              <a:rPr lang="fr-FR" dirty="0"/>
              <a:t>Selon Robert Castel, on assiste depuis les années 1980 à un processus d'effritement de la société salariale, caractérisé par plusieurs évolutions parallèles : </a:t>
            </a:r>
          </a:p>
          <a:p>
            <a:pPr lvl="1" algn="just">
              <a:spcAft>
                <a:spcPts val="1200"/>
              </a:spcAft>
            </a:pPr>
            <a:r>
              <a:rPr lang="fr-FR" sz="2400" dirty="0"/>
              <a:t>le développement des emplois atypiques, </a:t>
            </a:r>
          </a:p>
          <a:p>
            <a:pPr lvl="1" algn="just">
              <a:spcAft>
                <a:spcPts val="1200"/>
              </a:spcAft>
            </a:pPr>
            <a:r>
              <a:rPr lang="fr-FR" sz="2400" dirty="0" smtClean="0"/>
              <a:t>la </a:t>
            </a:r>
            <a:r>
              <a:rPr lang="fr-FR" sz="2400" dirty="0"/>
              <a:t>diminution de la protection de l'emploi liée à la montée du chômage, </a:t>
            </a:r>
          </a:p>
          <a:p>
            <a:pPr lvl="1" algn="just"/>
            <a:r>
              <a:rPr lang="fr-FR" sz="2400" dirty="0"/>
              <a:t>la réduction de l'étendue des droits associés à l'emploi salarié par la remise en cause de la protection sociale.</a:t>
            </a:r>
          </a:p>
          <a:p>
            <a:endParaRPr lang="fr-FR" dirty="0"/>
          </a:p>
        </p:txBody>
      </p:sp>
    </p:spTree>
    <p:extLst>
      <p:ext uri="{BB962C8B-B14F-4D97-AF65-F5344CB8AC3E}">
        <p14:creationId xmlns:p14="http://schemas.microsoft.com/office/powerpoint/2010/main" val="142676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dirty="0" smtClean="0">
                <a:solidFill>
                  <a:schemeClr val="tx2"/>
                </a:solidFill>
              </a:rPr>
              <a:t>Q44 : Quelle </a:t>
            </a:r>
            <a:r>
              <a:rPr lang="fr-FR" sz="2700" b="1" dirty="0">
                <a:solidFill>
                  <a:schemeClr val="tx2"/>
                </a:solidFill>
              </a:rPr>
              <a:t>est la conséquence de l'effritement de la société salariale sur le lien social ?</a:t>
            </a:r>
            <a:r>
              <a:rPr lang="fr-FR" sz="2700" dirty="0">
                <a:solidFill>
                  <a:schemeClr val="tx2"/>
                </a:solidFill>
              </a:rPr>
              <a:t> </a:t>
            </a:r>
            <a:endParaRPr lang="fr-FR" dirty="0">
              <a:solidFill>
                <a:schemeClr val="tx2"/>
              </a:solidFill>
            </a:endParaRPr>
          </a:p>
        </p:txBody>
      </p:sp>
      <p:sp>
        <p:nvSpPr>
          <p:cNvPr id="3" name="Espace réservé du pied de page 2"/>
          <p:cNvSpPr>
            <a:spLocks noGrp="1"/>
          </p:cNvSpPr>
          <p:nvPr>
            <p:ph type="ftr" sz="quarter" idx="11"/>
          </p:nvPr>
        </p:nvSpPr>
        <p:spPr>
          <a:xfrm>
            <a:off x="304800" y="6410848"/>
            <a:ext cx="8638750" cy="272272"/>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78</a:t>
            </a:fld>
            <a:endParaRPr lang="fr-FR"/>
          </a:p>
        </p:txBody>
      </p:sp>
      <p:sp>
        <p:nvSpPr>
          <p:cNvPr id="5" name="Espace réservé du contenu 4"/>
          <p:cNvSpPr>
            <a:spLocks noGrp="1"/>
          </p:cNvSpPr>
          <p:nvPr>
            <p:ph sz="quarter" idx="1"/>
          </p:nvPr>
        </p:nvSpPr>
        <p:spPr>
          <a:xfrm>
            <a:off x="301752" y="1527048"/>
            <a:ext cx="8503920" cy="4790168"/>
          </a:xfrm>
        </p:spPr>
        <p:txBody>
          <a:bodyPr>
            <a:normAutofit fontScale="92500"/>
          </a:bodyPr>
          <a:lstStyle/>
          <a:p>
            <a:pPr algn="just">
              <a:lnSpc>
                <a:spcPct val="110000"/>
              </a:lnSpc>
              <a:spcBef>
                <a:spcPts val="0"/>
              </a:spcBef>
              <a:spcAft>
                <a:spcPts val="600"/>
              </a:spcAft>
            </a:pPr>
            <a:r>
              <a:rPr lang="fr-FR" dirty="0"/>
              <a:t>Cet effritement se traduit pas une augmentation des risques sociaux : </a:t>
            </a:r>
          </a:p>
          <a:p>
            <a:pPr lvl="1" algn="just">
              <a:lnSpc>
                <a:spcPct val="110000"/>
              </a:lnSpc>
              <a:spcBef>
                <a:spcPts val="0"/>
              </a:spcBef>
            </a:pPr>
            <a:r>
              <a:rPr lang="fr-FR" dirty="0"/>
              <a:t>affaiblissement des statuts sociaux dans le travail, </a:t>
            </a:r>
          </a:p>
          <a:p>
            <a:pPr lvl="1" algn="just">
              <a:lnSpc>
                <a:spcPct val="110000"/>
              </a:lnSpc>
              <a:spcBef>
                <a:spcPts val="0"/>
              </a:spcBef>
            </a:pPr>
            <a:r>
              <a:rPr lang="fr-FR" dirty="0"/>
              <a:t>hausse de l’incertitude face à l’avenir = “insécurité sociale”.  </a:t>
            </a:r>
          </a:p>
          <a:p>
            <a:pPr marL="0" indent="0" algn="just">
              <a:lnSpc>
                <a:spcPct val="110000"/>
              </a:lnSpc>
              <a:spcBef>
                <a:spcPts val="0"/>
              </a:spcBef>
              <a:buNone/>
            </a:pPr>
            <a:endParaRPr lang="fr-FR" sz="1200" dirty="0"/>
          </a:p>
          <a:p>
            <a:pPr algn="just">
              <a:lnSpc>
                <a:spcPct val="110000"/>
              </a:lnSpc>
              <a:spcBef>
                <a:spcPts val="0"/>
              </a:spcBef>
              <a:spcAft>
                <a:spcPts val="600"/>
              </a:spcAft>
            </a:pPr>
            <a:r>
              <a:rPr lang="fr-FR" dirty="0"/>
              <a:t>La montée de l'exclusion, signe d'un affaiblissement du lien social, est donc pour Castel une  conséquence de la dégradation de la situation sur le marché du travail : </a:t>
            </a:r>
            <a:endParaRPr lang="fr-FR" dirty="0" smtClean="0"/>
          </a:p>
          <a:p>
            <a:pPr lvl="1" algn="just">
              <a:lnSpc>
                <a:spcPct val="110000"/>
              </a:lnSpc>
              <a:spcBef>
                <a:spcPts val="0"/>
              </a:spcBef>
              <a:spcAft>
                <a:spcPts val="600"/>
              </a:spcAft>
            </a:pPr>
            <a:r>
              <a:rPr lang="fr-FR" dirty="0" smtClean="0"/>
              <a:t>alors </a:t>
            </a:r>
            <a:r>
              <a:rPr lang="fr-FR" dirty="0"/>
              <a:t>que les  individus ayant un </a:t>
            </a:r>
            <a:r>
              <a:rPr lang="fr-FR" b="1" dirty="0"/>
              <a:t>travail stable </a:t>
            </a:r>
            <a:r>
              <a:rPr lang="fr-FR" dirty="0"/>
              <a:t>sont bien </a:t>
            </a:r>
            <a:r>
              <a:rPr lang="fr-FR" b="1" dirty="0"/>
              <a:t>intégrés</a:t>
            </a:r>
            <a:r>
              <a:rPr lang="fr-FR" dirty="0"/>
              <a:t>, </a:t>
            </a:r>
            <a:endParaRPr lang="fr-FR" dirty="0" smtClean="0"/>
          </a:p>
          <a:p>
            <a:pPr lvl="1" algn="just">
              <a:lnSpc>
                <a:spcPct val="110000"/>
              </a:lnSpc>
              <a:spcBef>
                <a:spcPts val="0"/>
              </a:spcBef>
            </a:pPr>
            <a:r>
              <a:rPr lang="fr-FR" dirty="0" smtClean="0"/>
              <a:t>la </a:t>
            </a:r>
            <a:r>
              <a:rPr lang="fr-FR" b="1" dirty="0"/>
              <a:t>perte du travail</a:t>
            </a:r>
            <a:r>
              <a:rPr lang="fr-FR" dirty="0"/>
              <a:t> conduit à processus de  </a:t>
            </a:r>
            <a:r>
              <a:rPr lang="fr-FR" b="1" dirty="0"/>
              <a:t>désaffiliation</a:t>
            </a:r>
            <a:r>
              <a:rPr lang="fr-FR" dirty="0"/>
              <a:t>, marqué par l'absence de participation à toute activité (productive et sociale)  et par l’isolement relationnel</a:t>
            </a:r>
            <a:r>
              <a:rPr lang="fr-FR" dirty="0" smtClean="0"/>
              <a:t>.</a:t>
            </a:r>
            <a:endParaRPr lang="fr-FR" dirty="0"/>
          </a:p>
          <a:p>
            <a:pPr algn="just"/>
            <a:endParaRPr lang="fr-FR" dirty="0"/>
          </a:p>
        </p:txBody>
      </p:sp>
    </p:spTree>
    <p:extLst>
      <p:ext uri="{BB962C8B-B14F-4D97-AF65-F5344CB8AC3E}">
        <p14:creationId xmlns:p14="http://schemas.microsoft.com/office/powerpoint/2010/main" val="22365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Conclusion</a:t>
            </a:r>
            <a:r>
              <a:rPr lang="fr-FR" dirty="0">
                <a:solidFill>
                  <a:schemeClr val="tx2"/>
                </a:solidFill>
              </a:rPr>
              <a:t> </a:t>
            </a:r>
          </a:p>
        </p:txBody>
      </p:sp>
      <p:sp>
        <p:nvSpPr>
          <p:cNvPr id="3" name="Espace réservé du pied de page 2"/>
          <p:cNvSpPr>
            <a:spLocks noGrp="1"/>
          </p:cNvSpPr>
          <p:nvPr>
            <p:ph type="ftr" sz="quarter" idx="11"/>
          </p:nvPr>
        </p:nvSpPr>
        <p:spPr>
          <a:xfrm>
            <a:off x="304800" y="6410848"/>
            <a:ext cx="8692562" cy="365760"/>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79</a:t>
            </a:fld>
            <a:endParaRPr lang="fr-FR"/>
          </a:p>
        </p:txBody>
      </p:sp>
      <p:sp>
        <p:nvSpPr>
          <p:cNvPr id="5" name="Espace réservé du contenu 4"/>
          <p:cNvSpPr>
            <a:spLocks noGrp="1"/>
          </p:cNvSpPr>
          <p:nvPr>
            <p:ph sz="quarter" idx="1"/>
          </p:nvPr>
        </p:nvSpPr>
        <p:spPr/>
        <p:txBody>
          <a:bodyPr/>
          <a:lstStyle/>
          <a:p>
            <a:pPr marL="0" indent="0" algn="just">
              <a:spcAft>
                <a:spcPts val="1200"/>
              </a:spcAft>
              <a:buNone/>
            </a:pPr>
            <a:r>
              <a:rPr lang="fr-FR" dirty="0" smtClean="0"/>
              <a:t>On assiste à l’apparition </a:t>
            </a:r>
            <a:r>
              <a:rPr lang="fr-FR" dirty="0"/>
              <a:t>d’un paradoxe : </a:t>
            </a:r>
            <a:endParaRPr lang="fr-FR" dirty="0" smtClean="0"/>
          </a:p>
          <a:p>
            <a:pPr algn="just">
              <a:spcAft>
                <a:spcPts val="1200"/>
              </a:spcAft>
            </a:pPr>
            <a:r>
              <a:rPr lang="fr-FR" dirty="0" smtClean="0"/>
              <a:t>le </a:t>
            </a:r>
            <a:r>
              <a:rPr lang="fr-FR" dirty="0"/>
              <a:t>travail reste – plus que jamais – le facteur central de l’intégration sociale, producteur de lien social, </a:t>
            </a:r>
            <a:endParaRPr lang="fr-FR" dirty="0" smtClean="0"/>
          </a:p>
          <a:p>
            <a:pPr algn="just">
              <a:spcAft>
                <a:spcPts val="1200"/>
              </a:spcAft>
            </a:pPr>
            <a:r>
              <a:rPr lang="fr-FR" dirty="0" smtClean="0"/>
              <a:t>alors </a:t>
            </a:r>
            <a:r>
              <a:rPr lang="fr-FR" dirty="0"/>
              <a:t>que les conditions d’accès à un emploi stable sont de plus en plus difficiles, notamment pour certaines catégories de la population active (jeunes, peu qualifiés...).</a:t>
            </a:r>
          </a:p>
          <a:p>
            <a:endParaRPr lang="fr-FR" dirty="0"/>
          </a:p>
        </p:txBody>
      </p:sp>
    </p:spTree>
    <p:extLst>
      <p:ext uri="{BB962C8B-B14F-4D97-AF65-F5344CB8AC3E}">
        <p14:creationId xmlns:p14="http://schemas.microsoft.com/office/powerpoint/2010/main" val="47188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2"/>
                </a:solidFill>
              </a:rPr>
              <a:t>Réponses Q2 et Q3</a:t>
            </a:r>
            <a:endParaRPr lang="fr-FR" dirty="0">
              <a:solidFill>
                <a:schemeClr val="tx2"/>
              </a:solidFill>
            </a:endParaRPr>
          </a:p>
        </p:txBody>
      </p:sp>
      <p:sp>
        <p:nvSpPr>
          <p:cNvPr id="3" name="Espace réservé du pied de page 2"/>
          <p:cNvSpPr>
            <a:spLocks noGrp="1"/>
          </p:cNvSpPr>
          <p:nvPr>
            <p:ph type="ftr" sz="quarter" idx="11"/>
          </p:nvPr>
        </p:nvSpPr>
        <p:spPr>
          <a:xfrm>
            <a:off x="301752" y="6410848"/>
            <a:ext cx="8641798" cy="447152"/>
          </a:xfrm>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8</a:t>
            </a:fld>
            <a:endParaRPr lang="fr-FR"/>
          </a:p>
        </p:txBody>
      </p:sp>
      <p:sp>
        <p:nvSpPr>
          <p:cNvPr id="5" name="Espace réservé du contenu 4"/>
          <p:cNvSpPr>
            <a:spLocks noGrp="1"/>
          </p:cNvSpPr>
          <p:nvPr>
            <p:ph sz="quarter" idx="1"/>
          </p:nvPr>
        </p:nvSpPr>
        <p:spPr>
          <a:xfrm>
            <a:off x="301752" y="1527048"/>
            <a:ext cx="8503920" cy="4883800"/>
          </a:xfrm>
        </p:spPr>
        <p:txBody>
          <a:bodyPr>
            <a:normAutofit fontScale="92500"/>
          </a:bodyPr>
          <a:lstStyle/>
          <a:p>
            <a:pPr marL="0" indent="0">
              <a:buNone/>
            </a:pPr>
            <a:r>
              <a:rPr lang="fr-FR" b="1" dirty="0" smtClean="0">
                <a:solidFill>
                  <a:schemeClr val="accent2"/>
                </a:solidFill>
              </a:rPr>
              <a:t>Question 2</a:t>
            </a:r>
          </a:p>
          <a:p>
            <a:pPr algn="just"/>
            <a:r>
              <a:rPr lang="fr-FR" dirty="0" smtClean="0"/>
              <a:t>Dans </a:t>
            </a:r>
            <a:r>
              <a:rPr lang="fr-FR" dirty="0"/>
              <a:t>l’UE, en 2012 le taux de chômage s’élevait à </a:t>
            </a:r>
            <a:r>
              <a:rPr lang="fr-FR" dirty="0" smtClean="0"/>
              <a:t>10</a:t>
            </a:r>
            <a:r>
              <a:rPr lang="fr-FR" dirty="0"/>
              <a:t>,</a:t>
            </a:r>
            <a:r>
              <a:rPr lang="fr-FR" dirty="0" smtClean="0"/>
              <a:t>8 </a:t>
            </a:r>
            <a:r>
              <a:rPr lang="fr-FR" dirty="0"/>
              <a:t>% de la population active</a:t>
            </a:r>
          </a:p>
          <a:p>
            <a:pPr algn="just"/>
            <a:r>
              <a:rPr lang="fr-FR" dirty="0"/>
              <a:t>Sur 100 actifs, 10,8 en moyenne étaient au chômage au sein de l’UE en 2012 </a:t>
            </a:r>
            <a:endParaRPr lang="fr-FR" dirty="0" smtClean="0"/>
          </a:p>
          <a:p>
            <a:pPr marL="0" indent="0">
              <a:buNone/>
            </a:pPr>
            <a:r>
              <a:rPr lang="fr-FR" b="1" dirty="0" smtClean="0">
                <a:solidFill>
                  <a:schemeClr val="accent2"/>
                </a:solidFill>
              </a:rPr>
              <a:t>Question 3</a:t>
            </a:r>
          </a:p>
          <a:p>
            <a:pPr algn="just"/>
            <a:r>
              <a:rPr lang="fr-FR" dirty="0"/>
              <a:t>En 2012 le taux de chômage est presque deux fois plus faible en Allemagne (5,3 %) qu’en France (10,5 %). </a:t>
            </a:r>
            <a:endParaRPr lang="fr-FR" dirty="0" smtClean="0"/>
          </a:p>
          <a:p>
            <a:pPr algn="just"/>
            <a:r>
              <a:rPr lang="fr-FR" dirty="0" smtClean="0"/>
              <a:t>De </a:t>
            </a:r>
            <a:r>
              <a:rPr lang="fr-FR" dirty="0"/>
              <a:t>plus depuis 2007, le taux de chômage a baissé de 3 points en Allemagne alors qu’il a augmenté de 2,8 points en France</a:t>
            </a:r>
          </a:p>
          <a:p>
            <a:endParaRPr lang="fr-FR" dirty="0">
              <a:solidFill>
                <a:schemeClr val="accent2"/>
              </a:solidFill>
            </a:endParaRPr>
          </a:p>
        </p:txBody>
      </p:sp>
    </p:spTree>
    <p:extLst>
      <p:ext uri="{BB962C8B-B14F-4D97-AF65-F5344CB8AC3E}">
        <p14:creationId xmlns:p14="http://schemas.microsoft.com/office/powerpoint/2010/main" val="1875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04800" y="6410848"/>
            <a:ext cx="8671038" cy="355076"/>
          </a:xfrm>
        </p:spPr>
        <p:txBody>
          <a:bodyPr/>
          <a:lstStyle/>
          <a:p>
            <a:r>
              <a:rPr lang="fr-FR"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80</a:t>
            </a:fld>
            <a:endParaRPr lang="fr-FR"/>
          </a:p>
        </p:txBody>
      </p:sp>
      <p:graphicFrame>
        <p:nvGraphicFramePr>
          <p:cNvPr id="6" name="Espace réservé du contenu 5"/>
          <p:cNvGraphicFramePr>
            <a:graphicFrameLocks noGrp="1"/>
          </p:cNvGraphicFramePr>
          <p:nvPr>
            <p:ph sz="quarter" idx="4294967295"/>
            <p:extLst>
              <p:ext uri="{D42A27DB-BD31-4B8C-83A1-F6EECF244321}">
                <p14:modId xmlns:p14="http://schemas.microsoft.com/office/powerpoint/2010/main" val="1383869138"/>
              </p:ext>
            </p:extLst>
          </p:nvPr>
        </p:nvGraphicFramePr>
        <p:xfrm>
          <a:off x="304800" y="223978"/>
          <a:ext cx="8671038" cy="5898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à coins arrondis 6"/>
          <p:cNvSpPr/>
          <p:nvPr/>
        </p:nvSpPr>
        <p:spPr>
          <a:xfrm>
            <a:off x="1562164" y="1090088"/>
            <a:ext cx="1382347" cy="370854"/>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3169283" y="1090088"/>
            <a:ext cx="1382347" cy="471996"/>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5304616" y="2056557"/>
            <a:ext cx="1966753" cy="516949"/>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494498" y="1955415"/>
            <a:ext cx="887849" cy="618091"/>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1382347" y="3978258"/>
            <a:ext cx="674315" cy="146094"/>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4023416" y="4079400"/>
            <a:ext cx="1157575" cy="89904"/>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158749" y="4124352"/>
            <a:ext cx="988996" cy="146095"/>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1382347" y="5000918"/>
            <a:ext cx="910326" cy="134856"/>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3652543" y="5214440"/>
            <a:ext cx="1404824" cy="101142"/>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5551865" y="5135774"/>
            <a:ext cx="494498" cy="78666"/>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7462426" y="5000918"/>
            <a:ext cx="640599" cy="67428"/>
          </a:xfrm>
          <a:prstGeom prst="roundRect">
            <a:avLst/>
          </a:prstGeom>
          <a:solidFill>
            <a:srgbClr val="506E9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9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7"/>
                                        </p:tgtEl>
                                        <p:attrNameLst>
                                          <p:attrName>ppt_x</p:attrName>
                                        </p:attrNameLst>
                                      </p:cBhvr>
                                      <p:tavLst>
                                        <p:tav tm="0">
                                          <p:val>
                                            <p:strVal val="ppt_x"/>
                                          </p:val>
                                        </p:tav>
                                        <p:tav tm="100000">
                                          <p:val>
                                            <p:strVal val="ppt_x"/>
                                          </p:val>
                                        </p:tav>
                                      </p:tavLst>
                                    </p:anim>
                                    <p:anim calcmode="lin" valueType="num">
                                      <p:cBhvr additive="base">
                                        <p:cTn id="61" dur="500"/>
                                        <p:tgtEl>
                                          <p:spTgt spid="17"/>
                                        </p:tgtEl>
                                        <p:attrNameLst>
                                          <p:attrName>ppt_y</p:attrName>
                                        </p:attrNameLst>
                                      </p:cBhvr>
                                      <p:tavLst>
                                        <p:tav tm="0">
                                          <p:val>
                                            <p:strVal val="ppt_y"/>
                                          </p:val>
                                        </p:tav>
                                        <p:tav tm="100000">
                                          <p:val>
                                            <p:strVal val="1+ppt_h/2"/>
                                          </p:val>
                                        </p:tav>
                                      </p:tavLst>
                                    </p:anim>
                                    <p:set>
                                      <p:cBhvr>
                                        <p:cTn id="62" dur="1" fill="hold">
                                          <p:stCondLst>
                                            <p:cond delay="499"/>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18"/>
                                        </p:tgtEl>
                                        <p:attrNameLst>
                                          <p:attrName>ppt_x</p:attrName>
                                        </p:attrNameLst>
                                      </p:cBhvr>
                                      <p:tavLst>
                                        <p:tav tm="0">
                                          <p:val>
                                            <p:strVal val="ppt_x"/>
                                          </p:val>
                                        </p:tav>
                                        <p:tav tm="100000">
                                          <p:val>
                                            <p:strVal val="ppt_x"/>
                                          </p:val>
                                        </p:tav>
                                      </p:tavLst>
                                    </p:anim>
                                    <p:anim calcmode="lin" valueType="num">
                                      <p:cBhvr additive="base">
                                        <p:cTn id="67" dur="500"/>
                                        <p:tgtEl>
                                          <p:spTgt spid="18"/>
                                        </p:tgtEl>
                                        <p:attrNameLst>
                                          <p:attrName>ppt_y</p:attrName>
                                        </p:attrNameLst>
                                      </p:cBhvr>
                                      <p:tavLst>
                                        <p:tav tm="0">
                                          <p:val>
                                            <p:strVal val="ppt_y"/>
                                          </p:val>
                                        </p:tav>
                                        <p:tav tm="100000">
                                          <p:val>
                                            <p:strVal val="1+ppt_h/2"/>
                                          </p:val>
                                        </p:tav>
                                      </p:tavLst>
                                    </p:anim>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04800" y="6410848"/>
            <a:ext cx="8607404" cy="365760"/>
          </a:xfrm>
        </p:spPr>
        <p:txBody>
          <a:bodyPr/>
          <a:lstStyle/>
          <a:p>
            <a:r>
              <a:rPr lang="fr-FR" dirty="0" smtClean="0"/>
              <a:t>TES 2012-2013                                                                                                                                RC2C2</a:t>
            </a:r>
            <a:endParaRPr lang="fr-FR" dirty="0"/>
          </a:p>
        </p:txBody>
      </p:sp>
      <p:sp>
        <p:nvSpPr>
          <p:cNvPr id="3" name="Espace réservé du numéro de diapositive 2"/>
          <p:cNvSpPr>
            <a:spLocks noGrp="1"/>
          </p:cNvSpPr>
          <p:nvPr>
            <p:ph type="sldNum" sz="quarter" idx="12"/>
          </p:nvPr>
        </p:nvSpPr>
        <p:spPr/>
        <p:txBody>
          <a:bodyPr/>
          <a:lstStyle/>
          <a:p>
            <a:fld id="{F7FD8A73-BFEE-D747-9DB7-6EF7C1DF2E82}" type="slidenum">
              <a:rPr lang="fr-FR" smtClean="0"/>
              <a:pPr/>
              <a:t>81</a:t>
            </a:fld>
            <a:endParaRPr lang="fr-FR"/>
          </a:p>
        </p:txBody>
      </p:sp>
      <p:sp>
        <p:nvSpPr>
          <p:cNvPr id="6" name="Espace réservé du contenu 5"/>
          <p:cNvSpPr>
            <a:spLocks noGrp="1"/>
          </p:cNvSpPr>
          <p:nvPr>
            <p:ph sz="quarter" idx="4294967295"/>
          </p:nvPr>
        </p:nvSpPr>
        <p:spPr>
          <a:xfrm>
            <a:off x="202294" y="246040"/>
            <a:ext cx="8709910" cy="6164808"/>
          </a:xfrm>
        </p:spPr>
        <p:txBody>
          <a:bodyPr>
            <a:noAutofit/>
          </a:bodyPr>
          <a:lstStyle/>
          <a:p>
            <a:pPr marL="0" lvl="0" indent="0" algn="just">
              <a:lnSpc>
                <a:spcPct val="120000"/>
              </a:lnSpc>
              <a:buNone/>
            </a:pPr>
            <a:r>
              <a:rPr lang="fr-FR" sz="1600" b="1" dirty="0" smtClean="0"/>
              <a:t>I. Le </a:t>
            </a:r>
            <a:r>
              <a:rPr lang="fr-FR" sz="1600" b="1" dirty="0"/>
              <a:t>chômage aujourd’hui : quelques données</a:t>
            </a:r>
            <a:endParaRPr lang="fr-FR" sz="1600" dirty="0"/>
          </a:p>
          <a:p>
            <a:pPr algn="just">
              <a:lnSpc>
                <a:spcPct val="120000"/>
              </a:lnSpc>
            </a:pPr>
            <a:r>
              <a:rPr lang="fr-FR" sz="1600" dirty="0"/>
              <a:t>En France le </a:t>
            </a:r>
            <a:r>
              <a:rPr lang="fr-FR" sz="1600" b="1" dirty="0"/>
              <a:t>taux de chômage</a:t>
            </a:r>
            <a:r>
              <a:rPr lang="fr-FR" sz="1600" dirty="0"/>
              <a:t> atteint 11% en mars 2013. On retrouve le niveau record de mars 1997 (11,2%). Le taux de chômage a fortement augmenté depuis la crise de 2008, mais la France (et l’Union européenne globalement) est caractérisée par un </a:t>
            </a:r>
            <a:r>
              <a:rPr lang="fr-FR" sz="1600" b="1" dirty="0"/>
              <a:t>chômage de masse</a:t>
            </a:r>
            <a:r>
              <a:rPr lang="fr-FR" sz="1600" dirty="0"/>
              <a:t> depuis la fin des années 1970. Ce niveau de </a:t>
            </a:r>
            <a:r>
              <a:rPr lang="fr-FR" sz="1600" b="1" dirty="0"/>
              <a:t>chômage</a:t>
            </a:r>
            <a:r>
              <a:rPr lang="fr-FR" sz="1600" dirty="0"/>
              <a:t> fluctue, mais il n’a jamais baissé de façon significative et </a:t>
            </a:r>
            <a:r>
              <a:rPr lang="fr-FR" sz="1600" dirty="0" smtClean="0"/>
              <a:t>durable. </a:t>
            </a:r>
            <a:r>
              <a:rPr lang="fr-FR" sz="1600" dirty="0"/>
              <a:t>Aux Etats-Unis par contre, il y a eu des périodes de chômage élevé, mais aussi des périodes de forte baisse, lorsque la </a:t>
            </a:r>
            <a:r>
              <a:rPr lang="fr-FR" sz="1600" b="1" dirty="0"/>
              <a:t>croissance économique</a:t>
            </a:r>
            <a:r>
              <a:rPr lang="fr-FR" sz="1600" dirty="0"/>
              <a:t> s’accélère. Il y a donc un problème particulier de l’Europe, en grande partie lié à l’insuffisance de la </a:t>
            </a:r>
            <a:r>
              <a:rPr lang="fr-FR" sz="1600" b="1" dirty="0"/>
              <a:t>croissance potentielle</a:t>
            </a:r>
            <a:r>
              <a:rPr lang="fr-FR" sz="1600" dirty="0"/>
              <a:t> dans cette région du monde.</a:t>
            </a:r>
          </a:p>
          <a:p>
            <a:pPr algn="just">
              <a:lnSpc>
                <a:spcPct val="120000"/>
              </a:lnSpc>
            </a:pPr>
            <a:r>
              <a:rPr lang="fr-FR" sz="1600" dirty="0"/>
              <a:t>Au sein de l’Union Européenne (et de la zone euro), il y a des différences importantes. En 2012, le taux de chômage était de 10,7% en France, de plus de 26% en Espagne et en Grèce, et de 5,8% en Allemagne.</a:t>
            </a:r>
          </a:p>
          <a:p>
            <a:pPr algn="just">
              <a:lnSpc>
                <a:spcPct val="120000"/>
              </a:lnSpc>
            </a:pPr>
            <a:r>
              <a:rPr lang="fr-FR" sz="1600" dirty="0"/>
              <a:t>Les taux de chômage diffèrent aussi en fonction de </a:t>
            </a:r>
            <a:r>
              <a:rPr lang="fr-FR" sz="1600" b="1" dirty="0"/>
              <a:t>l’âge</a:t>
            </a:r>
            <a:r>
              <a:rPr lang="fr-FR" sz="1600" dirty="0"/>
              <a:t> (les jeunes et les </a:t>
            </a:r>
            <a:r>
              <a:rPr lang="fr-FR" sz="1600" b="1" dirty="0"/>
              <a:t>seniors</a:t>
            </a:r>
            <a:r>
              <a:rPr lang="fr-FR" sz="1600" dirty="0"/>
              <a:t> sont particulièrement touchés), en fonction de la </a:t>
            </a:r>
            <a:r>
              <a:rPr lang="fr-FR" sz="1600" b="1" dirty="0"/>
              <a:t>catégorie sociale</a:t>
            </a:r>
            <a:r>
              <a:rPr lang="fr-FR" sz="1600" dirty="0"/>
              <a:t>, de la nationalité, du </a:t>
            </a:r>
            <a:r>
              <a:rPr lang="fr-FR" sz="1600" b="1" dirty="0"/>
              <a:t>genre</a:t>
            </a:r>
            <a:r>
              <a:rPr lang="fr-FR" sz="1600" dirty="0"/>
              <a:t>, etc.</a:t>
            </a:r>
          </a:p>
          <a:p>
            <a:pPr algn="just">
              <a:lnSpc>
                <a:spcPct val="120000"/>
              </a:lnSpc>
            </a:pPr>
            <a:r>
              <a:rPr lang="fr-FR" sz="1600" dirty="0"/>
              <a:t>Ce niveau élevé du chômage, l’existence d’un </a:t>
            </a:r>
            <a:r>
              <a:rPr lang="fr-FR" sz="1600" b="1" dirty="0"/>
              <a:t>chômage de longue durée</a:t>
            </a:r>
            <a:r>
              <a:rPr lang="fr-FR" sz="1600" dirty="0"/>
              <a:t> important, les difficultés pour les jeunes de s’insérer sur le </a:t>
            </a:r>
            <a:r>
              <a:rPr lang="fr-FR" sz="1600" b="1" dirty="0"/>
              <a:t>marché du travail</a:t>
            </a:r>
            <a:r>
              <a:rPr lang="fr-FR" sz="1600" dirty="0"/>
              <a:t> ont un effet négatif sur l’</a:t>
            </a:r>
            <a:r>
              <a:rPr lang="fr-FR" sz="1600" b="1" dirty="0"/>
              <a:t>intégration sociale</a:t>
            </a:r>
            <a:r>
              <a:rPr lang="fr-FR" sz="1600" dirty="0"/>
              <a:t>. Par exemple, en mars 2013, en France, près de 1,9 million de 15-29 ans, soit 17 % de la classe d'âge, ne sont ni en emploi ni en formation</a:t>
            </a:r>
            <a:r>
              <a:rPr lang="fr-FR" sz="1600" dirty="0" smtClean="0"/>
              <a:t>.</a:t>
            </a:r>
            <a:endParaRPr lang="fr-FR" sz="1600" dirty="0"/>
          </a:p>
        </p:txBody>
      </p:sp>
      <p:sp>
        <p:nvSpPr>
          <p:cNvPr id="7" name="Rectangle 6"/>
          <p:cNvSpPr/>
          <p:nvPr/>
        </p:nvSpPr>
        <p:spPr>
          <a:xfrm>
            <a:off x="1719505" y="707995"/>
            <a:ext cx="1843129" cy="23599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6911735" y="1258658"/>
            <a:ext cx="2000469" cy="25847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4562869" y="1517132"/>
            <a:ext cx="988996" cy="28095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6226180" y="2191413"/>
            <a:ext cx="2686024" cy="22476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2292673" y="2764552"/>
            <a:ext cx="2270196" cy="20228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5372047" y="3978258"/>
            <a:ext cx="550691" cy="269713"/>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7552334" y="3978258"/>
            <a:ext cx="820418" cy="269713"/>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4876800" y="4349113"/>
            <a:ext cx="1821401" cy="20228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494498" y="4630063"/>
            <a:ext cx="663077"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4686493" y="4955966"/>
            <a:ext cx="2775933"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4686493" y="5270630"/>
            <a:ext cx="1933038"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494498" y="5461676"/>
            <a:ext cx="2101617" cy="28095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160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5"/>
                                        </p:tgtEl>
                                        <p:attrNameLst>
                                          <p:attrName>ppt_x</p:attrName>
                                        </p:attrNameLst>
                                      </p:cBhvr>
                                      <p:tavLst>
                                        <p:tav tm="0">
                                          <p:val>
                                            <p:strVal val="ppt_x"/>
                                          </p:val>
                                        </p:tav>
                                        <p:tav tm="100000">
                                          <p:val>
                                            <p:strVal val="ppt_x"/>
                                          </p:val>
                                        </p:tav>
                                      </p:tavLst>
                                    </p:anim>
                                    <p:anim calcmode="lin" valueType="num">
                                      <p:cBhvr additive="base">
                                        <p:cTn id="55" dur="500"/>
                                        <p:tgtEl>
                                          <p:spTgt spid="15"/>
                                        </p:tgtEl>
                                        <p:attrNameLst>
                                          <p:attrName>ppt_y</p:attrName>
                                        </p:attrNameLst>
                                      </p:cBhvr>
                                      <p:tavLst>
                                        <p:tav tm="0">
                                          <p:val>
                                            <p:strVal val="ppt_y"/>
                                          </p:val>
                                        </p:tav>
                                        <p:tav tm="100000">
                                          <p:val>
                                            <p:strVal val="1+ppt_h/2"/>
                                          </p:val>
                                        </p:tav>
                                      </p:tavLst>
                                    </p:anim>
                                    <p:set>
                                      <p:cBhvr>
                                        <p:cTn id="56" dur="1" fill="hold">
                                          <p:stCondLst>
                                            <p:cond delay="499"/>
                                          </p:stCondLst>
                                        </p:cTn>
                                        <p:tgtEl>
                                          <p:spTgt spid="1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ppt_x"/>
                                          </p:val>
                                        </p:tav>
                                      </p:tavLst>
                                    </p:anim>
                                    <p:anim calcmode="lin" valueType="num">
                                      <p:cBhvr additive="base">
                                        <p:cTn id="61" dur="500"/>
                                        <p:tgtEl>
                                          <p:spTgt spid="16"/>
                                        </p:tgtEl>
                                        <p:attrNameLst>
                                          <p:attrName>ppt_y</p:attrName>
                                        </p:attrNameLst>
                                      </p:cBhvr>
                                      <p:tavLst>
                                        <p:tav tm="0">
                                          <p:val>
                                            <p:strVal val="ppt_y"/>
                                          </p:val>
                                        </p:tav>
                                        <p:tav tm="100000">
                                          <p:val>
                                            <p:strVal val="1+ppt_h/2"/>
                                          </p:val>
                                        </p:tav>
                                      </p:tavLst>
                                    </p:anim>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17"/>
                                        </p:tgtEl>
                                        <p:attrNameLst>
                                          <p:attrName>ppt_x</p:attrName>
                                        </p:attrNameLst>
                                      </p:cBhvr>
                                      <p:tavLst>
                                        <p:tav tm="0">
                                          <p:val>
                                            <p:strVal val="ppt_x"/>
                                          </p:val>
                                        </p:tav>
                                        <p:tav tm="100000">
                                          <p:val>
                                            <p:strVal val="ppt_x"/>
                                          </p:val>
                                        </p:tav>
                                      </p:tavLst>
                                    </p:anim>
                                    <p:anim calcmode="lin" valueType="num">
                                      <p:cBhvr additive="base">
                                        <p:cTn id="67" dur="500"/>
                                        <p:tgtEl>
                                          <p:spTgt spid="17"/>
                                        </p:tgtEl>
                                        <p:attrNameLst>
                                          <p:attrName>ppt_y</p:attrName>
                                        </p:attrNameLst>
                                      </p:cBhvr>
                                      <p:tavLst>
                                        <p:tav tm="0">
                                          <p:val>
                                            <p:strVal val="ppt_y"/>
                                          </p:val>
                                        </p:tav>
                                        <p:tav tm="100000">
                                          <p:val>
                                            <p:strVal val="1+ppt_h/2"/>
                                          </p:val>
                                        </p:tav>
                                      </p:tavLst>
                                    </p:anim>
                                    <p:set>
                                      <p:cBhvr>
                                        <p:cTn id="68" dur="1" fill="hold">
                                          <p:stCondLst>
                                            <p:cond delay="499"/>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18"/>
                                        </p:tgtEl>
                                        <p:attrNameLst>
                                          <p:attrName>ppt_x</p:attrName>
                                        </p:attrNameLst>
                                      </p:cBhvr>
                                      <p:tavLst>
                                        <p:tav tm="0">
                                          <p:val>
                                            <p:strVal val="ppt_x"/>
                                          </p:val>
                                        </p:tav>
                                        <p:tav tm="100000">
                                          <p:val>
                                            <p:strVal val="ppt_x"/>
                                          </p:val>
                                        </p:tav>
                                      </p:tavLst>
                                    </p:anim>
                                    <p:anim calcmode="lin" valueType="num">
                                      <p:cBhvr additive="base">
                                        <p:cTn id="73" dur="500"/>
                                        <p:tgtEl>
                                          <p:spTgt spid="18"/>
                                        </p:tgtEl>
                                        <p:attrNameLst>
                                          <p:attrName>ppt_y</p:attrName>
                                        </p:attrNameLst>
                                      </p:cBhvr>
                                      <p:tavLst>
                                        <p:tav tm="0">
                                          <p:val>
                                            <p:strVal val="ppt_y"/>
                                          </p:val>
                                        </p:tav>
                                        <p:tav tm="100000">
                                          <p:val>
                                            <p:strVal val="1+ppt_h/2"/>
                                          </p:val>
                                        </p:tav>
                                      </p:tavLst>
                                    </p:anim>
                                    <p:set>
                                      <p:cBhvr>
                                        <p:cTn id="7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04800" y="6410848"/>
            <a:ext cx="8504238" cy="355076"/>
          </a:xfrm>
        </p:spPr>
        <p:txBody>
          <a:bodyPr/>
          <a:lstStyle/>
          <a:p>
            <a:pPr algn="just"/>
            <a:r>
              <a:rPr lang="fr-FR" dirty="0" smtClean="0"/>
              <a:t>TES 2012-2013                                                                                                                                RC2C2</a:t>
            </a:r>
            <a:endParaRPr lang="fr-FR" dirty="0"/>
          </a:p>
        </p:txBody>
      </p:sp>
      <p:sp>
        <p:nvSpPr>
          <p:cNvPr id="4" name="Espace réservé du numéro de diapositive 3"/>
          <p:cNvSpPr>
            <a:spLocks noGrp="1"/>
          </p:cNvSpPr>
          <p:nvPr>
            <p:ph type="sldNum" sz="quarter" idx="12"/>
          </p:nvPr>
        </p:nvSpPr>
        <p:spPr/>
        <p:txBody>
          <a:bodyPr/>
          <a:lstStyle/>
          <a:p>
            <a:pPr algn="just"/>
            <a:fld id="{F7FD8A73-BFEE-D747-9DB7-6EF7C1DF2E82}" type="slidenum">
              <a:rPr lang="fr-FR" smtClean="0"/>
              <a:pPr algn="just"/>
              <a:t>82</a:t>
            </a:fld>
            <a:endParaRPr lang="fr-FR"/>
          </a:p>
        </p:txBody>
      </p:sp>
      <p:sp>
        <p:nvSpPr>
          <p:cNvPr id="5" name="Espace réservé du contenu 4"/>
          <p:cNvSpPr>
            <a:spLocks noGrp="1"/>
          </p:cNvSpPr>
          <p:nvPr>
            <p:ph sz="quarter" idx="4294967295"/>
          </p:nvPr>
        </p:nvSpPr>
        <p:spPr>
          <a:xfrm>
            <a:off x="157341" y="156136"/>
            <a:ext cx="8777340" cy="6254712"/>
          </a:xfrm>
        </p:spPr>
        <p:txBody>
          <a:bodyPr>
            <a:normAutofit fontScale="47500" lnSpcReduction="20000"/>
          </a:bodyPr>
          <a:lstStyle/>
          <a:p>
            <a:pPr marL="0" lvl="0" indent="0" algn="just">
              <a:lnSpc>
                <a:spcPct val="130000"/>
              </a:lnSpc>
              <a:spcAft>
                <a:spcPts val="1200"/>
              </a:spcAft>
              <a:buNone/>
            </a:pPr>
            <a:r>
              <a:rPr lang="fr-FR" b="1" dirty="0" smtClean="0"/>
              <a:t>I</a:t>
            </a:r>
            <a:r>
              <a:rPr lang="fr-FR" sz="3300" b="1" dirty="0" smtClean="0"/>
              <a:t>. La </a:t>
            </a:r>
            <a:r>
              <a:rPr lang="fr-FR" sz="3300" b="1" dirty="0"/>
              <a:t>dynamique du marché du travail : créations et destructions d‘emplois</a:t>
            </a:r>
            <a:endParaRPr lang="fr-FR" sz="3300" dirty="0"/>
          </a:p>
          <a:p>
            <a:pPr algn="just">
              <a:lnSpc>
                <a:spcPct val="130000"/>
              </a:lnSpc>
              <a:spcAft>
                <a:spcPts val="1200"/>
              </a:spcAft>
            </a:pPr>
            <a:r>
              <a:rPr lang="fr-FR" sz="3300" dirty="0"/>
              <a:t>La variation du niveau du chômage dépend de deux types de flux :</a:t>
            </a:r>
          </a:p>
          <a:p>
            <a:pPr lvl="0" algn="just">
              <a:lnSpc>
                <a:spcPct val="130000"/>
              </a:lnSpc>
              <a:spcAft>
                <a:spcPts val="1200"/>
              </a:spcAft>
            </a:pPr>
            <a:r>
              <a:rPr lang="fr-FR" sz="3300" dirty="0"/>
              <a:t>Les flux d’</a:t>
            </a:r>
            <a:r>
              <a:rPr lang="fr-FR" sz="3300" b="1" dirty="0"/>
              <a:t>entrée</a:t>
            </a:r>
            <a:r>
              <a:rPr lang="fr-FR" sz="3300" dirty="0"/>
              <a:t> dans la </a:t>
            </a:r>
            <a:r>
              <a:rPr lang="fr-FR" sz="3300" b="1" dirty="0"/>
              <a:t>population active</a:t>
            </a:r>
            <a:r>
              <a:rPr lang="fr-FR" sz="3300" dirty="0"/>
              <a:t> (</a:t>
            </a:r>
            <a:r>
              <a:rPr lang="fr-FR" sz="3300" b="1" dirty="0"/>
              <a:t>jeunes</a:t>
            </a:r>
            <a:r>
              <a:rPr lang="fr-FR" sz="3300" dirty="0"/>
              <a:t> qui arrivent sur le marché du travail, personnes </a:t>
            </a:r>
            <a:r>
              <a:rPr lang="fr-FR" sz="3300" b="1" dirty="0"/>
              <a:t>inactives</a:t>
            </a:r>
            <a:r>
              <a:rPr lang="fr-FR" sz="3300" dirty="0"/>
              <a:t> qui veulent occuper un emploi) et les flux de </a:t>
            </a:r>
            <a:r>
              <a:rPr lang="fr-FR" sz="3300" b="1" dirty="0"/>
              <a:t>sortie</a:t>
            </a:r>
            <a:r>
              <a:rPr lang="fr-FR" sz="3300" dirty="0"/>
              <a:t> de la population active (personnes qui partent à la retraite ou qui cessent de travailler ou de rechercher un emploi) ;</a:t>
            </a:r>
          </a:p>
          <a:p>
            <a:pPr lvl="0" algn="just">
              <a:lnSpc>
                <a:spcPct val="130000"/>
              </a:lnSpc>
              <a:spcAft>
                <a:spcPts val="1200"/>
              </a:spcAft>
            </a:pPr>
            <a:r>
              <a:rPr lang="fr-FR" sz="3300" dirty="0"/>
              <a:t>Les flux de </a:t>
            </a:r>
            <a:r>
              <a:rPr lang="fr-FR" sz="3300" b="1" dirty="0"/>
              <a:t>créations d’emplois</a:t>
            </a:r>
            <a:r>
              <a:rPr lang="fr-FR" sz="3300" dirty="0"/>
              <a:t> (embauches) et les flux de </a:t>
            </a:r>
            <a:r>
              <a:rPr lang="fr-FR" sz="3300" b="1" dirty="0"/>
              <a:t>destructions d’emplois</a:t>
            </a:r>
            <a:r>
              <a:rPr lang="fr-FR" sz="3300" dirty="0"/>
              <a:t> (licenciements,  fermetures d’entreprises, fin de mission d’intérim ou de CDD).</a:t>
            </a:r>
          </a:p>
          <a:p>
            <a:pPr algn="just">
              <a:lnSpc>
                <a:spcPct val="130000"/>
              </a:lnSpc>
              <a:spcAft>
                <a:spcPts val="1200"/>
              </a:spcAft>
            </a:pPr>
            <a:r>
              <a:rPr lang="fr-FR" sz="3300" dirty="0"/>
              <a:t>Dans un livre écrit en 2005, deux économistes montraient qu’en France, chaque jour ouvrable il y avait à la fois 10 000 </a:t>
            </a:r>
            <a:r>
              <a:rPr lang="fr-FR" sz="3300" b="1" dirty="0"/>
              <a:t>créations</a:t>
            </a:r>
            <a:r>
              <a:rPr lang="fr-FR" sz="3300" dirty="0"/>
              <a:t> d’emplois et 10 000 </a:t>
            </a:r>
            <a:r>
              <a:rPr lang="fr-FR" sz="3300" b="1" dirty="0"/>
              <a:t>destructions</a:t>
            </a:r>
            <a:r>
              <a:rPr lang="fr-FR" sz="3300" dirty="0"/>
              <a:t> d’emplois. Pour que le niveau de l’emploi augmente, il faut donc que les </a:t>
            </a:r>
            <a:r>
              <a:rPr lang="fr-FR" sz="3300" b="1" dirty="0"/>
              <a:t>créations</a:t>
            </a:r>
            <a:r>
              <a:rPr lang="fr-FR" sz="3300" dirty="0"/>
              <a:t> d’emplois l’emportent sur les </a:t>
            </a:r>
            <a:r>
              <a:rPr lang="fr-FR" sz="3300" b="1" dirty="0"/>
              <a:t>destructions</a:t>
            </a:r>
            <a:r>
              <a:rPr lang="fr-FR" sz="3300" dirty="0"/>
              <a:t>. Mais, même dans ce cas, le niveau de </a:t>
            </a:r>
            <a:r>
              <a:rPr lang="fr-FR" sz="3300" b="1" dirty="0"/>
              <a:t>chômage</a:t>
            </a:r>
            <a:r>
              <a:rPr lang="fr-FR" sz="3300" dirty="0"/>
              <a:t> peut augmenter si le solde des </a:t>
            </a:r>
            <a:r>
              <a:rPr lang="fr-FR" sz="3300" b="1" dirty="0"/>
              <a:t>entrées</a:t>
            </a:r>
            <a:r>
              <a:rPr lang="fr-FR" sz="3300" dirty="0"/>
              <a:t> et des </a:t>
            </a:r>
            <a:r>
              <a:rPr lang="fr-FR" sz="3300" b="1" dirty="0"/>
              <a:t>sorties</a:t>
            </a:r>
            <a:r>
              <a:rPr lang="fr-FR" sz="3300" dirty="0"/>
              <a:t> de la population active l’emporte sur le solde des créations et </a:t>
            </a:r>
            <a:r>
              <a:rPr lang="fr-FR" sz="3300" b="1" dirty="0"/>
              <a:t>destructions</a:t>
            </a:r>
            <a:r>
              <a:rPr lang="fr-FR" sz="3300" dirty="0"/>
              <a:t> d’emplois. </a:t>
            </a:r>
          </a:p>
          <a:p>
            <a:pPr algn="just">
              <a:lnSpc>
                <a:spcPct val="130000"/>
              </a:lnSpc>
              <a:spcAft>
                <a:spcPts val="1200"/>
              </a:spcAft>
            </a:pPr>
            <a:r>
              <a:rPr lang="fr-FR" sz="3300" dirty="0"/>
              <a:t>En France, où la démographie est dynamique et où de nombreux jeunes arrivent chaque année sur le marché du travail il faut donc créer beaucoup d’</a:t>
            </a:r>
            <a:r>
              <a:rPr lang="fr-FR" sz="3300" b="1" dirty="0"/>
              <a:t>emplois</a:t>
            </a:r>
            <a:r>
              <a:rPr lang="fr-FR" sz="3300" dirty="0"/>
              <a:t> pour compenser les </a:t>
            </a:r>
            <a:r>
              <a:rPr lang="fr-FR" sz="3300" b="1" dirty="0"/>
              <a:t>destructions</a:t>
            </a:r>
            <a:r>
              <a:rPr lang="fr-FR" sz="3300" dirty="0"/>
              <a:t> et accueillir ces nouveaux actifs. En Allemagne par contre où la </a:t>
            </a:r>
            <a:r>
              <a:rPr lang="fr-FR" sz="3300" b="1" dirty="0"/>
              <a:t>démographie</a:t>
            </a:r>
            <a:r>
              <a:rPr lang="fr-FR" sz="3300" dirty="0"/>
              <a:t> est moins dynamique, il est plus facile de lutter contre le chômage</a:t>
            </a:r>
            <a:r>
              <a:rPr lang="fr-FR" sz="3300" dirty="0" smtClean="0"/>
              <a:t>.</a:t>
            </a:r>
            <a:endParaRPr lang="fr-FR" sz="3300" dirty="0"/>
          </a:p>
        </p:txBody>
      </p:sp>
      <p:sp>
        <p:nvSpPr>
          <p:cNvPr id="6" name="Rectangle 5"/>
          <p:cNvSpPr/>
          <p:nvPr/>
        </p:nvSpPr>
        <p:spPr>
          <a:xfrm>
            <a:off x="1404824" y="1213706"/>
            <a:ext cx="719270" cy="17980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2820887" y="1213706"/>
            <a:ext cx="1876845" cy="17980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4787640" y="1213706"/>
            <a:ext cx="708032" cy="17980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6653247" y="1472180"/>
            <a:ext cx="629361" cy="22476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528449" y="1472180"/>
            <a:ext cx="921564" cy="22476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1618357" y="2472364"/>
            <a:ext cx="2169049" cy="21352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6361043" y="2472364"/>
            <a:ext cx="2573638" cy="21352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3618827" y="3483785"/>
            <a:ext cx="1078905" cy="20228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6529622" y="3483785"/>
            <a:ext cx="1359870" cy="20228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6855542" y="3686070"/>
            <a:ext cx="1033950" cy="25847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2326389" y="3944544"/>
            <a:ext cx="1371108" cy="25847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7355659" y="3944544"/>
            <a:ext cx="1067666" cy="25847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2910796" y="4203018"/>
            <a:ext cx="786701" cy="269713"/>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4394290" y="4203018"/>
            <a:ext cx="786701" cy="269713"/>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2450013" y="4551397"/>
            <a:ext cx="1337393" cy="17980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6136272" y="5293106"/>
            <a:ext cx="865371" cy="20228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483259" y="5495390"/>
            <a:ext cx="1416063" cy="247237"/>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p:cNvSpPr/>
          <p:nvPr/>
        </p:nvSpPr>
        <p:spPr>
          <a:xfrm>
            <a:off x="483259" y="5742627"/>
            <a:ext cx="1416063" cy="28095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19458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04800" y="6410848"/>
            <a:ext cx="8412972" cy="447152"/>
          </a:xfrm>
        </p:spPr>
        <p:txBody>
          <a:bodyPr/>
          <a:lstStyle/>
          <a:p>
            <a:r>
              <a:rPr lang="fr-FR" dirty="0"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83</a:t>
            </a:fld>
            <a:endParaRPr lang="fr-FR"/>
          </a:p>
        </p:txBody>
      </p:sp>
      <p:sp>
        <p:nvSpPr>
          <p:cNvPr id="5" name="Espace réservé du contenu 4"/>
          <p:cNvSpPr>
            <a:spLocks noGrp="1"/>
          </p:cNvSpPr>
          <p:nvPr>
            <p:ph sz="quarter" idx="4294967295"/>
          </p:nvPr>
        </p:nvSpPr>
        <p:spPr>
          <a:xfrm>
            <a:off x="213534" y="223564"/>
            <a:ext cx="8732386" cy="6101035"/>
          </a:xfrm>
        </p:spPr>
        <p:txBody>
          <a:bodyPr>
            <a:normAutofit fontScale="47500" lnSpcReduction="20000"/>
          </a:bodyPr>
          <a:lstStyle/>
          <a:p>
            <a:pPr marL="0" lvl="0" indent="0" algn="just">
              <a:lnSpc>
                <a:spcPct val="120000"/>
              </a:lnSpc>
              <a:buNone/>
            </a:pPr>
            <a:r>
              <a:rPr lang="fr-FR" sz="3600" b="1" dirty="0" smtClean="0">
                <a:latin typeface="Times New Roman"/>
                <a:cs typeface="Times New Roman"/>
              </a:rPr>
              <a:t>II. Comment lutter contre le chômage</a:t>
            </a:r>
            <a:endParaRPr lang="fr-FR" sz="3600" dirty="0">
              <a:latin typeface="Times New Roman"/>
              <a:cs typeface="Times New Roman"/>
            </a:endParaRPr>
          </a:p>
          <a:p>
            <a:pPr marL="0" indent="0" algn="just">
              <a:lnSpc>
                <a:spcPct val="120000"/>
              </a:lnSpc>
              <a:buNone/>
            </a:pPr>
            <a:r>
              <a:rPr lang="fr-FR" sz="3600" dirty="0">
                <a:latin typeface="Times New Roman"/>
                <a:cs typeface="Times New Roman"/>
              </a:rPr>
              <a:t>Il existe deux </a:t>
            </a:r>
            <a:r>
              <a:rPr lang="fr-FR" sz="3600" b="1" dirty="0">
                <a:latin typeface="Times New Roman"/>
                <a:cs typeface="Times New Roman"/>
              </a:rPr>
              <a:t>modèles</a:t>
            </a:r>
            <a:r>
              <a:rPr lang="fr-FR" sz="3600" dirty="0">
                <a:latin typeface="Times New Roman"/>
                <a:cs typeface="Times New Roman"/>
              </a:rPr>
              <a:t> simples pour rendre compte du chômage.</a:t>
            </a:r>
            <a:br>
              <a:rPr lang="fr-FR" sz="3600" dirty="0">
                <a:latin typeface="Times New Roman"/>
                <a:cs typeface="Times New Roman"/>
              </a:rPr>
            </a:br>
            <a:r>
              <a:rPr lang="fr-FR" sz="3600" dirty="0">
                <a:latin typeface="Times New Roman"/>
                <a:cs typeface="Times New Roman"/>
              </a:rPr>
              <a:t>Dans le </a:t>
            </a:r>
            <a:r>
              <a:rPr lang="fr-FR" sz="3600" b="1" dirty="0">
                <a:latin typeface="Times New Roman"/>
                <a:cs typeface="Times New Roman"/>
              </a:rPr>
              <a:t>modèle néoclassique de base</a:t>
            </a:r>
            <a:r>
              <a:rPr lang="fr-FR" sz="3600" dirty="0">
                <a:latin typeface="Times New Roman"/>
                <a:cs typeface="Times New Roman"/>
              </a:rPr>
              <a:t>, l’offre et le demande de travail sont fonction du </a:t>
            </a:r>
            <a:r>
              <a:rPr lang="fr-FR" sz="3600" b="1" dirty="0">
                <a:latin typeface="Times New Roman"/>
                <a:cs typeface="Times New Roman"/>
              </a:rPr>
              <a:t>taux de salaire réel</a:t>
            </a:r>
            <a:r>
              <a:rPr lang="fr-FR" sz="3600" dirty="0">
                <a:latin typeface="Times New Roman"/>
                <a:cs typeface="Times New Roman"/>
              </a:rPr>
              <a:t>. Dans un cadre parfaitement concurrentiel, au taux de salaire réel d’équilibre, l’offre et la demande de travail sont égales et il n’y a donc pas de chômage. Si du chômage existe c’est donc parce que la </a:t>
            </a:r>
            <a:r>
              <a:rPr lang="fr-FR" sz="3600" b="1" dirty="0">
                <a:latin typeface="Times New Roman"/>
                <a:cs typeface="Times New Roman"/>
              </a:rPr>
              <a:t>flexibilité du marché du travail</a:t>
            </a:r>
            <a:r>
              <a:rPr lang="fr-FR" sz="3600" dirty="0">
                <a:latin typeface="Times New Roman"/>
                <a:cs typeface="Times New Roman"/>
              </a:rPr>
              <a:t> est insuffisante (rigidité du taux de salaire, salaire minimum, difficulté pour licencier, etc.). </a:t>
            </a:r>
          </a:p>
          <a:p>
            <a:pPr marL="0" indent="0" algn="just">
              <a:lnSpc>
                <a:spcPct val="120000"/>
              </a:lnSpc>
              <a:buNone/>
            </a:pPr>
            <a:r>
              <a:rPr lang="fr-FR" sz="3600" dirty="0">
                <a:latin typeface="Times New Roman"/>
                <a:cs typeface="Times New Roman"/>
              </a:rPr>
              <a:t>Dans le </a:t>
            </a:r>
            <a:r>
              <a:rPr lang="fr-FR" sz="3600" b="1" dirty="0">
                <a:latin typeface="Times New Roman"/>
                <a:cs typeface="Times New Roman"/>
              </a:rPr>
              <a:t>modèle keynésien de base</a:t>
            </a:r>
            <a:r>
              <a:rPr lang="fr-FR" sz="3600" dirty="0">
                <a:latin typeface="Times New Roman"/>
                <a:cs typeface="Times New Roman"/>
              </a:rPr>
              <a:t>, il existe le plus souvent un </a:t>
            </a:r>
            <a:r>
              <a:rPr lang="fr-FR" sz="3600" b="1" dirty="0">
                <a:latin typeface="Times New Roman"/>
                <a:cs typeface="Times New Roman"/>
              </a:rPr>
              <a:t>équilibre de sous-emploi</a:t>
            </a:r>
            <a:r>
              <a:rPr lang="fr-FR" sz="3600" dirty="0">
                <a:latin typeface="Times New Roman"/>
                <a:cs typeface="Times New Roman"/>
              </a:rPr>
              <a:t>. C’est-à-dire que le marché des biens et des services est en équilibre, mais que tous les salariés disposés à travailler au </a:t>
            </a:r>
            <a:r>
              <a:rPr lang="fr-FR" sz="3600" b="1" dirty="0">
                <a:latin typeface="Times New Roman"/>
                <a:cs typeface="Times New Roman"/>
              </a:rPr>
              <a:t>taux de salaire</a:t>
            </a:r>
            <a:r>
              <a:rPr lang="fr-FR" sz="3600" dirty="0">
                <a:latin typeface="Times New Roman"/>
                <a:cs typeface="Times New Roman"/>
              </a:rPr>
              <a:t> du marché ne trouvent pas d’emploi. L’explication résulte du fait que pour Keynes le </a:t>
            </a:r>
            <a:r>
              <a:rPr lang="fr-FR" sz="3600" b="1" dirty="0">
                <a:latin typeface="Times New Roman"/>
                <a:cs typeface="Times New Roman"/>
              </a:rPr>
              <a:t>niveau de l’emploi</a:t>
            </a:r>
            <a:r>
              <a:rPr lang="fr-FR" sz="3600" dirty="0">
                <a:latin typeface="Times New Roman"/>
                <a:cs typeface="Times New Roman"/>
              </a:rPr>
              <a:t> (demande de travail par les entreprises) est déterminé par la </a:t>
            </a:r>
            <a:r>
              <a:rPr lang="fr-FR" sz="3600" b="1" dirty="0">
                <a:latin typeface="Times New Roman"/>
                <a:cs typeface="Times New Roman"/>
              </a:rPr>
              <a:t>demande anticipée</a:t>
            </a:r>
            <a:r>
              <a:rPr lang="fr-FR" sz="3600" dirty="0">
                <a:latin typeface="Times New Roman"/>
                <a:cs typeface="Times New Roman"/>
              </a:rPr>
              <a:t>. Si les entrepreneurs déterminent (en fonction de leurs anticipations) une </a:t>
            </a:r>
            <a:r>
              <a:rPr lang="fr-FR" sz="3600" b="1" dirty="0">
                <a:latin typeface="Times New Roman"/>
                <a:cs typeface="Times New Roman"/>
              </a:rPr>
              <a:t>demande de travail</a:t>
            </a:r>
            <a:r>
              <a:rPr lang="fr-FR" sz="3600" dirty="0">
                <a:latin typeface="Times New Roman"/>
                <a:cs typeface="Times New Roman"/>
              </a:rPr>
              <a:t> inférieure à la population active, il y a du </a:t>
            </a:r>
            <a:r>
              <a:rPr lang="fr-FR" sz="3600" b="1" dirty="0">
                <a:latin typeface="Times New Roman"/>
                <a:cs typeface="Times New Roman"/>
              </a:rPr>
              <a:t>chômage</a:t>
            </a:r>
            <a:r>
              <a:rPr lang="fr-FR" sz="3600" dirty="0">
                <a:latin typeface="Times New Roman"/>
                <a:cs typeface="Times New Roman"/>
              </a:rPr>
              <a:t>.</a:t>
            </a:r>
          </a:p>
          <a:p>
            <a:pPr marL="0" indent="0" algn="just">
              <a:lnSpc>
                <a:spcPct val="120000"/>
              </a:lnSpc>
              <a:buNone/>
            </a:pPr>
            <a:r>
              <a:rPr lang="fr-FR" sz="3600" dirty="0">
                <a:latin typeface="Times New Roman"/>
                <a:cs typeface="Times New Roman"/>
              </a:rPr>
              <a:t>La théorie des équilibres à prix fixes montre que ces deux types de chômage (« </a:t>
            </a:r>
            <a:r>
              <a:rPr lang="fr-FR" sz="3600" b="1" dirty="0">
                <a:latin typeface="Times New Roman"/>
                <a:cs typeface="Times New Roman"/>
              </a:rPr>
              <a:t>chômage</a:t>
            </a:r>
            <a:r>
              <a:rPr lang="fr-FR" sz="3600" dirty="0">
                <a:latin typeface="Times New Roman"/>
                <a:cs typeface="Times New Roman"/>
              </a:rPr>
              <a:t> </a:t>
            </a:r>
            <a:r>
              <a:rPr lang="fr-FR" sz="3600" b="1" dirty="0">
                <a:latin typeface="Times New Roman"/>
                <a:cs typeface="Times New Roman"/>
              </a:rPr>
              <a:t>classique</a:t>
            </a:r>
            <a:r>
              <a:rPr lang="fr-FR" sz="3600" dirty="0">
                <a:latin typeface="Times New Roman"/>
                <a:cs typeface="Times New Roman"/>
              </a:rPr>
              <a:t> » et « </a:t>
            </a:r>
            <a:r>
              <a:rPr lang="fr-FR" sz="3600" b="1" dirty="0">
                <a:latin typeface="Times New Roman"/>
                <a:cs typeface="Times New Roman"/>
              </a:rPr>
              <a:t>chômage keynésien</a:t>
            </a:r>
            <a:r>
              <a:rPr lang="fr-FR" sz="3600" dirty="0">
                <a:latin typeface="Times New Roman"/>
                <a:cs typeface="Times New Roman"/>
              </a:rPr>
              <a:t> ») peuvent exister alternativement, voire simultanément). C’est sans doute le cas aujourd’hui : une partie du </a:t>
            </a:r>
            <a:r>
              <a:rPr lang="fr-FR" sz="3600" b="1" dirty="0">
                <a:latin typeface="Times New Roman"/>
                <a:cs typeface="Times New Roman"/>
              </a:rPr>
              <a:t>chômage</a:t>
            </a:r>
            <a:r>
              <a:rPr lang="fr-FR" sz="3600" dirty="0">
                <a:latin typeface="Times New Roman"/>
                <a:cs typeface="Times New Roman"/>
              </a:rPr>
              <a:t> s’explique par l’insuffisance de la </a:t>
            </a:r>
            <a:r>
              <a:rPr lang="fr-FR" sz="3600" b="1" dirty="0">
                <a:latin typeface="Times New Roman"/>
                <a:cs typeface="Times New Roman"/>
              </a:rPr>
              <a:t>demande effective</a:t>
            </a:r>
            <a:r>
              <a:rPr lang="fr-FR" sz="3600" dirty="0">
                <a:latin typeface="Times New Roman"/>
                <a:cs typeface="Times New Roman"/>
              </a:rPr>
              <a:t> (crise économique) qui conduit à une hausse du chômage </a:t>
            </a:r>
            <a:r>
              <a:rPr lang="fr-FR" sz="3600" b="1" dirty="0">
                <a:latin typeface="Times New Roman"/>
                <a:cs typeface="Times New Roman"/>
              </a:rPr>
              <a:t>keynésien</a:t>
            </a:r>
            <a:r>
              <a:rPr lang="fr-FR" sz="3600" dirty="0">
                <a:latin typeface="Times New Roman"/>
                <a:cs typeface="Times New Roman"/>
              </a:rPr>
              <a:t>. Mais dans le même temps, il existe aussi un chômage classique lié à l’insuffisance de la </a:t>
            </a:r>
            <a:r>
              <a:rPr lang="fr-FR" sz="3600" b="1" dirty="0">
                <a:latin typeface="Times New Roman"/>
                <a:cs typeface="Times New Roman"/>
              </a:rPr>
              <a:t>croissance potentielle</a:t>
            </a:r>
            <a:r>
              <a:rPr lang="fr-FR" sz="3600" dirty="0">
                <a:latin typeface="Times New Roman"/>
                <a:cs typeface="Times New Roman"/>
              </a:rPr>
              <a:t>, à des </a:t>
            </a:r>
            <a:r>
              <a:rPr lang="fr-FR" sz="3600" b="1" dirty="0">
                <a:latin typeface="Times New Roman"/>
                <a:cs typeface="Times New Roman"/>
              </a:rPr>
              <a:t>rigidités</a:t>
            </a:r>
            <a:r>
              <a:rPr lang="fr-FR" sz="3600" dirty="0">
                <a:latin typeface="Times New Roman"/>
                <a:cs typeface="Times New Roman"/>
              </a:rPr>
              <a:t> sur le marché du travail, à la </a:t>
            </a:r>
            <a:r>
              <a:rPr lang="fr-FR" sz="3600" b="1" dirty="0">
                <a:latin typeface="Times New Roman"/>
                <a:cs typeface="Times New Roman"/>
              </a:rPr>
              <a:t>rentabilité</a:t>
            </a:r>
            <a:r>
              <a:rPr lang="fr-FR" sz="3600" dirty="0">
                <a:latin typeface="Times New Roman"/>
                <a:cs typeface="Times New Roman"/>
              </a:rPr>
              <a:t> insuffisante des entreprises.</a:t>
            </a:r>
          </a:p>
          <a:p>
            <a:pPr marL="0" indent="0" algn="just">
              <a:lnSpc>
                <a:spcPct val="120000"/>
              </a:lnSpc>
              <a:buNone/>
            </a:pPr>
            <a:r>
              <a:rPr lang="fr-FR" sz="3600" dirty="0">
                <a:latin typeface="Times New Roman"/>
                <a:cs typeface="Times New Roman"/>
              </a:rPr>
              <a:t>La lutte contre le chômage peut prendre la forme de </a:t>
            </a:r>
            <a:r>
              <a:rPr lang="fr-FR" sz="3600" b="1" dirty="0">
                <a:latin typeface="Times New Roman"/>
                <a:cs typeface="Times New Roman"/>
              </a:rPr>
              <a:t>politiques passives</a:t>
            </a:r>
            <a:r>
              <a:rPr lang="fr-FR" sz="3600" dirty="0">
                <a:latin typeface="Times New Roman"/>
                <a:cs typeface="Times New Roman"/>
              </a:rPr>
              <a:t> (accompagnement social du chômage centré sur l’indemnisation des chômeurs) ou des </a:t>
            </a:r>
            <a:r>
              <a:rPr lang="fr-FR" sz="3600" b="1" dirty="0">
                <a:latin typeface="Times New Roman"/>
                <a:cs typeface="Times New Roman"/>
              </a:rPr>
              <a:t>politiques actives</a:t>
            </a:r>
            <a:r>
              <a:rPr lang="fr-FR" sz="3600" dirty="0">
                <a:latin typeface="Times New Roman"/>
                <a:cs typeface="Times New Roman"/>
              </a:rPr>
              <a:t> (formation des chômeurs, </a:t>
            </a:r>
            <a:r>
              <a:rPr lang="fr-FR" sz="3600" b="1" dirty="0">
                <a:latin typeface="Times New Roman"/>
                <a:cs typeface="Times New Roman"/>
              </a:rPr>
              <a:t>incitations</a:t>
            </a:r>
            <a:r>
              <a:rPr lang="fr-FR" sz="3600" dirty="0">
                <a:latin typeface="Times New Roman"/>
                <a:cs typeface="Times New Roman"/>
              </a:rPr>
              <a:t> à la création d’emploi)</a:t>
            </a:r>
            <a:r>
              <a:rPr lang="fr-FR" sz="3600" dirty="0" smtClean="0">
                <a:latin typeface="Times New Roman"/>
                <a:cs typeface="Times New Roman"/>
              </a:rPr>
              <a:t>.</a:t>
            </a:r>
            <a:endParaRPr lang="fr-FR" sz="3600" dirty="0">
              <a:latin typeface="Times New Roman"/>
              <a:cs typeface="Times New Roman"/>
            </a:endParaRPr>
          </a:p>
        </p:txBody>
      </p:sp>
      <p:sp>
        <p:nvSpPr>
          <p:cNvPr id="6" name="Rectangle 5"/>
          <p:cNvSpPr/>
          <p:nvPr/>
        </p:nvSpPr>
        <p:spPr>
          <a:xfrm>
            <a:off x="1505971" y="618091"/>
            <a:ext cx="764225"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1000235" y="887803"/>
            <a:ext cx="2719739" cy="20228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8147980" y="887803"/>
            <a:ext cx="797940" cy="20228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304800" y="1090088"/>
            <a:ext cx="1066308" cy="26971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505970" y="1651989"/>
            <a:ext cx="2888319"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1000235" y="2213889"/>
            <a:ext cx="2371343" cy="213523"/>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5821591" y="2213889"/>
            <a:ext cx="2236480" cy="213523"/>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1371108" y="2742076"/>
            <a:ext cx="1382347" cy="20228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1697028" y="2944361"/>
            <a:ext cx="1775697" cy="26971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304800" y="3303977"/>
            <a:ext cx="1763101" cy="15733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304800" y="3461309"/>
            <a:ext cx="1763101" cy="28095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5742921" y="3461309"/>
            <a:ext cx="797940" cy="28095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7979401" y="3865878"/>
            <a:ext cx="966519" cy="16857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304800" y="4034448"/>
            <a:ext cx="852775" cy="22476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1820652" y="4034448"/>
            <a:ext cx="1899322" cy="22476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4876800" y="4371589"/>
            <a:ext cx="866121"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p:nvSpPr>
        <p:spPr>
          <a:xfrm>
            <a:off x="7350040" y="4562635"/>
            <a:ext cx="955280" cy="25847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p:cNvSpPr/>
          <p:nvPr/>
        </p:nvSpPr>
        <p:spPr>
          <a:xfrm>
            <a:off x="304800" y="4562635"/>
            <a:ext cx="1763101" cy="25847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7889492" y="4899776"/>
            <a:ext cx="1056428" cy="17980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p:cNvSpPr/>
          <p:nvPr/>
        </p:nvSpPr>
        <p:spPr>
          <a:xfrm>
            <a:off x="213534" y="5079584"/>
            <a:ext cx="1045188" cy="28095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p:cNvSpPr/>
          <p:nvPr/>
        </p:nvSpPr>
        <p:spPr>
          <a:xfrm>
            <a:off x="1820652" y="5079584"/>
            <a:ext cx="809179" cy="28095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p:cNvSpPr/>
          <p:nvPr/>
        </p:nvSpPr>
        <p:spPr>
          <a:xfrm>
            <a:off x="5214707" y="5079584"/>
            <a:ext cx="921565" cy="28095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p:cNvSpPr/>
          <p:nvPr/>
        </p:nvSpPr>
        <p:spPr>
          <a:xfrm>
            <a:off x="4876800" y="5439200"/>
            <a:ext cx="1753970" cy="20228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p:cNvSpPr/>
          <p:nvPr/>
        </p:nvSpPr>
        <p:spPr>
          <a:xfrm>
            <a:off x="5821591" y="5742627"/>
            <a:ext cx="1685789" cy="16857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p:nvPr/>
        </p:nvSpPr>
        <p:spPr>
          <a:xfrm>
            <a:off x="1258722" y="5911197"/>
            <a:ext cx="932804" cy="24723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8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2"/>
                                        </p:tgtEl>
                                        <p:attrNameLst>
                                          <p:attrName>ppt_x</p:attrName>
                                        </p:attrNameLst>
                                      </p:cBhvr>
                                      <p:tavLst>
                                        <p:tav tm="0">
                                          <p:val>
                                            <p:strVal val="ppt_x"/>
                                          </p:val>
                                        </p:tav>
                                        <p:tav tm="100000">
                                          <p:val>
                                            <p:strVal val="ppt_x"/>
                                          </p:val>
                                        </p:tav>
                                      </p:tavLst>
                                    </p:anim>
                                    <p:anim calcmode="lin" valueType="num">
                                      <p:cBhvr additive="base">
                                        <p:cTn id="41" dur="500"/>
                                        <p:tgtEl>
                                          <p:spTgt spid="12"/>
                                        </p:tgtEl>
                                        <p:attrNameLst>
                                          <p:attrName>ppt_y</p:attrName>
                                        </p:attrNameLst>
                                      </p:cBhvr>
                                      <p:tavLst>
                                        <p:tav tm="0">
                                          <p:val>
                                            <p:strVal val="ppt_y"/>
                                          </p:val>
                                        </p:tav>
                                        <p:tav tm="100000">
                                          <p:val>
                                            <p:strVal val="1+ppt_h/2"/>
                                          </p:val>
                                        </p:tav>
                                      </p:tavLst>
                                    </p:anim>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0" nodeType="clickEffect">
                                  <p:stCondLst>
                                    <p:cond delay="0"/>
                                  </p:stCondLst>
                                  <p:childTnLst>
                                    <p:anim calcmode="lin" valueType="num">
                                      <p:cBhvr additive="base">
                                        <p:cTn id="52" dur="500"/>
                                        <p:tgtEl>
                                          <p:spTgt spid="14"/>
                                        </p:tgtEl>
                                        <p:attrNameLst>
                                          <p:attrName>ppt_x</p:attrName>
                                        </p:attrNameLst>
                                      </p:cBhvr>
                                      <p:tavLst>
                                        <p:tav tm="0">
                                          <p:val>
                                            <p:strVal val="ppt_x"/>
                                          </p:val>
                                        </p:tav>
                                        <p:tav tm="100000">
                                          <p:val>
                                            <p:strVal val="ppt_x"/>
                                          </p:val>
                                        </p:tav>
                                      </p:tavLst>
                                    </p:anim>
                                    <p:anim calcmode="lin" valueType="num">
                                      <p:cBhvr additive="base">
                                        <p:cTn id="53" dur="500"/>
                                        <p:tgtEl>
                                          <p:spTgt spid="14"/>
                                        </p:tgtEl>
                                        <p:attrNameLst>
                                          <p:attrName>ppt_y</p:attrName>
                                        </p:attrNameLst>
                                      </p:cBhvr>
                                      <p:tavLst>
                                        <p:tav tm="0">
                                          <p:val>
                                            <p:strVal val="ppt_y"/>
                                          </p:val>
                                        </p:tav>
                                        <p:tav tm="100000">
                                          <p:val>
                                            <p:strVal val="1+ppt_h/2"/>
                                          </p:val>
                                        </p:tav>
                                      </p:tavLst>
                                    </p:anim>
                                    <p:set>
                                      <p:cBhvr>
                                        <p:cTn id="54" dur="1" fill="hold">
                                          <p:stCondLst>
                                            <p:cond delay="4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0" nodeType="clickEffect">
                                  <p:stCondLst>
                                    <p:cond delay="0"/>
                                  </p:stCondLst>
                                  <p:childTnLst>
                                    <p:anim calcmode="lin" valueType="num">
                                      <p:cBhvr additive="base">
                                        <p:cTn id="58" dur="500"/>
                                        <p:tgtEl>
                                          <p:spTgt spid="15"/>
                                        </p:tgtEl>
                                        <p:attrNameLst>
                                          <p:attrName>ppt_x</p:attrName>
                                        </p:attrNameLst>
                                      </p:cBhvr>
                                      <p:tavLst>
                                        <p:tav tm="0">
                                          <p:val>
                                            <p:strVal val="ppt_x"/>
                                          </p:val>
                                        </p:tav>
                                        <p:tav tm="100000">
                                          <p:val>
                                            <p:strVal val="ppt_x"/>
                                          </p:val>
                                        </p:tav>
                                      </p:tavLst>
                                    </p:anim>
                                    <p:anim calcmode="lin" valueType="num">
                                      <p:cBhvr additive="base">
                                        <p:cTn id="59" dur="500"/>
                                        <p:tgtEl>
                                          <p:spTgt spid="15"/>
                                        </p:tgtEl>
                                        <p:attrNameLst>
                                          <p:attrName>ppt_y</p:attrName>
                                        </p:attrNameLst>
                                      </p:cBhvr>
                                      <p:tavLst>
                                        <p:tav tm="0">
                                          <p:val>
                                            <p:strVal val="ppt_y"/>
                                          </p:val>
                                        </p:tav>
                                        <p:tav tm="100000">
                                          <p:val>
                                            <p:strVal val="1+ppt_h/2"/>
                                          </p:val>
                                        </p:tav>
                                      </p:tavLst>
                                    </p:anim>
                                    <p:set>
                                      <p:cBhvr>
                                        <p:cTn id="60" dur="1" fill="hold">
                                          <p:stCondLst>
                                            <p:cond delay="4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0" nodeType="clickEffect">
                                  <p:stCondLst>
                                    <p:cond delay="0"/>
                                  </p:stCondLst>
                                  <p:childTnLst>
                                    <p:anim calcmode="lin" valueType="num">
                                      <p:cBhvr additive="base">
                                        <p:cTn id="64" dur="500"/>
                                        <p:tgtEl>
                                          <p:spTgt spid="16"/>
                                        </p:tgtEl>
                                        <p:attrNameLst>
                                          <p:attrName>ppt_x</p:attrName>
                                        </p:attrNameLst>
                                      </p:cBhvr>
                                      <p:tavLst>
                                        <p:tav tm="0">
                                          <p:val>
                                            <p:strVal val="ppt_x"/>
                                          </p:val>
                                        </p:tav>
                                        <p:tav tm="100000">
                                          <p:val>
                                            <p:strVal val="ppt_x"/>
                                          </p:val>
                                        </p:tav>
                                      </p:tavLst>
                                    </p:anim>
                                    <p:anim calcmode="lin" valueType="num">
                                      <p:cBhvr additive="base">
                                        <p:cTn id="65" dur="500"/>
                                        <p:tgtEl>
                                          <p:spTgt spid="16"/>
                                        </p:tgtEl>
                                        <p:attrNameLst>
                                          <p:attrName>ppt_y</p:attrName>
                                        </p:attrNameLst>
                                      </p:cBhvr>
                                      <p:tavLst>
                                        <p:tav tm="0">
                                          <p:val>
                                            <p:strVal val="ppt_y"/>
                                          </p:val>
                                        </p:tav>
                                        <p:tav tm="100000">
                                          <p:val>
                                            <p:strVal val="1+ppt_h/2"/>
                                          </p:val>
                                        </p:tav>
                                      </p:tavLst>
                                    </p:anim>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0" nodeType="clickEffect">
                                  <p:stCondLst>
                                    <p:cond delay="0"/>
                                  </p:stCondLst>
                                  <p:childTnLst>
                                    <p:anim calcmode="lin" valueType="num">
                                      <p:cBhvr additive="base">
                                        <p:cTn id="70" dur="500"/>
                                        <p:tgtEl>
                                          <p:spTgt spid="17"/>
                                        </p:tgtEl>
                                        <p:attrNameLst>
                                          <p:attrName>ppt_x</p:attrName>
                                        </p:attrNameLst>
                                      </p:cBhvr>
                                      <p:tavLst>
                                        <p:tav tm="0">
                                          <p:val>
                                            <p:strVal val="ppt_x"/>
                                          </p:val>
                                        </p:tav>
                                        <p:tav tm="100000">
                                          <p:val>
                                            <p:strVal val="ppt_x"/>
                                          </p:val>
                                        </p:tav>
                                      </p:tavLst>
                                    </p:anim>
                                    <p:anim calcmode="lin" valueType="num">
                                      <p:cBhvr additive="base">
                                        <p:cTn id="71" dur="500"/>
                                        <p:tgtEl>
                                          <p:spTgt spid="17"/>
                                        </p:tgtEl>
                                        <p:attrNameLst>
                                          <p:attrName>ppt_y</p:attrName>
                                        </p:attrNameLst>
                                      </p:cBhvr>
                                      <p:tavLst>
                                        <p:tav tm="0">
                                          <p:val>
                                            <p:strVal val="ppt_y"/>
                                          </p:val>
                                        </p:tav>
                                        <p:tav tm="100000">
                                          <p:val>
                                            <p:strVal val="1+ppt_h/2"/>
                                          </p:val>
                                        </p:tav>
                                      </p:tavLst>
                                    </p:anim>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0" nodeType="clickEffect">
                                  <p:stCondLst>
                                    <p:cond delay="0"/>
                                  </p:stCondLst>
                                  <p:childTnLst>
                                    <p:anim calcmode="lin" valueType="num">
                                      <p:cBhvr additive="base">
                                        <p:cTn id="76" dur="500"/>
                                        <p:tgtEl>
                                          <p:spTgt spid="18"/>
                                        </p:tgtEl>
                                        <p:attrNameLst>
                                          <p:attrName>ppt_x</p:attrName>
                                        </p:attrNameLst>
                                      </p:cBhvr>
                                      <p:tavLst>
                                        <p:tav tm="0">
                                          <p:val>
                                            <p:strVal val="ppt_x"/>
                                          </p:val>
                                        </p:tav>
                                        <p:tav tm="100000">
                                          <p:val>
                                            <p:strVal val="ppt_x"/>
                                          </p:val>
                                        </p:tav>
                                      </p:tavLst>
                                    </p:anim>
                                    <p:anim calcmode="lin" valueType="num">
                                      <p:cBhvr additive="base">
                                        <p:cTn id="77" dur="500"/>
                                        <p:tgtEl>
                                          <p:spTgt spid="18"/>
                                        </p:tgtEl>
                                        <p:attrNameLst>
                                          <p:attrName>ppt_y</p:attrName>
                                        </p:attrNameLst>
                                      </p:cBhvr>
                                      <p:tavLst>
                                        <p:tav tm="0">
                                          <p:val>
                                            <p:strVal val="ppt_y"/>
                                          </p:val>
                                        </p:tav>
                                        <p:tav tm="100000">
                                          <p:val>
                                            <p:strVal val="1+ppt_h/2"/>
                                          </p:val>
                                        </p:tav>
                                      </p:tavLst>
                                    </p:anim>
                                    <p:set>
                                      <p:cBhvr>
                                        <p:cTn id="78" dur="1" fill="hold">
                                          <p:stCondLst>
                                            <p:cond delay="499"/>
                                          </p:stCondLst>
                                        </p:cTn>
                                        <p:tgtEl>
                                          <p:spTgt spid="18"/>
                                        </p:tgtEl>
                                        <p:attrNameLst>
                                          <p:attrName>style.visibility</p:attrName>
                                        </p:attrNameLst>
                                      </p:cBhvr>
                                      <p:to>
                                        <p:strVal val="hidden"/>
                                      </p:to>
                                    </p:set>
                                  </p:childTnLst>
                                </p:cTn>
                              </p:par>
                              <p:par>
                                <p:cTn id="79" presetID="2" presetClass="exit" presetSubtype="4" fill="hold" grpId="0" nodeType="withEffect">
                                  <p:stCondLst>
                                    <p:cond delay="0"/>
                                  </p:stCondLst>
                                  <p:childTnLst>
                                    <p:anim calcmode="lin" valueType="num">
                                      <p:cBhvr additive="base">
                                        <p:cTn id="80" dur="500"/>
                                        <p:tgtEl>
                                          <p:spTgt spid="19"/>
                                        </p:tgtEl>
                                        <p:attrNameLst>
                                          <p:attrName>ppt_x</p:attrName>
                                        </p:attrNameLst>
                                      </p:cBhvr>
                                      <p:tavLst>
                                        <p:tav tm="0">
                                          <p:val>
                                            <p:strVal val="ppt_x"/>
                                          </p:val>
                                        </p:tav>
                                        <p:tav tm="100000">
                                          <p:val>
                                            <p:strVal val="ppt_x"/>
                                          </p:val>
                                        </p:tav>
                                      </p:tavLst>
                                    </p:anim>
                                    <p:anim calcmode="lin" valueType="num">
                                      <p:cBhvr additive="base">
                                        <p:cTn id="81" dur="500"/>
                                        <p:tgtEl>
                                          <p:spTgt spid="19"/>
                                        </p:tgtEl>
                                        <p:attrNameLst>
                                          <p:attrName>ppt_y</p:attrName>
                                        </p:attrNameLst>
                                      </p:cBhvr>
                                      <p:tavLst>
                                        <p:tav tm="0">
                                          <p:val>
                                            <p:strVal val="ppt_y"/>
                                          </p:val>
                                        </p:tav>
                                        <p:tav tm="100000">
                                          <p:val>
                                            <p:strVal val="1+ppt_h/2"/>
                                          </p:val>
                                        </p:tav>
                                      </p:tavLst>
                                    </p:anim>
                                    <p:set>
                                      <p:cBhvr>
                                        <p:cTn id="82" dur="1" fill="hold">
                                          <p:stCondLst>
                                            <p:cond delay="499"/>
                                          </p:stCondLst>
                                        </p:cTn>
                                        <p:tgtEl>
                                          <p:spTgt spid="1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0" nodeType="clickEffect">
                                  <p:stCondLst>
                                    <p:cond delay="0"/>
                                  </p:stCondLst>
                                  <p:childTnLst>
                                    <p:anim calcmode="lin" valueType="num">
                                      <p:cBhvr additive="base">
                                        <p:cTn id="86" dur="500"/>
                                        <p:tgtEl>
                                          <p:spTgt spid="20"/>
                                        </p:tgtEl>
                                        <p:attrNameLst>
                                          <p:attrName>ppt_x</p:attrName>
                                        </p:attrNameLst>
                                      </p:cBhvr>
                                      <p:tavLst>
                                        <p:tav tm="0">
                                          <p:val>
                                            <p:strVal val="ppt_x"/>
                                          </p:val>
                                        </p:tav>
                                        <p:tav tm="100000">
                                          <p:val>
                                            <p:strVal val="ppt_x"/>
                                          </p:val>
                                        </p:tav>
                                      </p:tavLst>
                                    </p:anim>
                                    <p:anim calcmode="lin" valueType="num">
                                      <p:cBhvr additive="base">
                                        <p:cTn id="87" dur="500"/>
                                        <p:tgtEl>
                                          <p:spTgt spid="20"/>
                                        </p:tgtEl>
                                        <p:attrNameLst>
                                          <p:attrName>ppt_y</p:attrName>
                                        </p:attrNameLst>
                                      </p:cBhvr>
                                      <p:tavLst>
                                        <p:tav tm="0">
                                          <p:val>
                                            <p:strVal val="ppt_y"/>
                                          </p:val>
                                        </p:tav>
                                        <p:tav tm="100000">
                                          <p:val>
                                            <p:strVal val="1+ppt_h/2"/>
                                          </p:val>
                                        </p:tav>
                                      </p:tavLst>
                                    </p:anim>
                                    <p:set>
                                      <p:cBhvr>
                                        <p:cTn id="88" dur="1" fill="hold">
                                          <p:stCondLst>
                                            <p:cond delay="499"/>
                                          </p:stCondLst>
                                        </p:cTn>
                                        <p:tgtEl>
                                          <p:spTgt spid="2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0" nodeType="clickEffect">
                                  <p:stCondLst>
                                    <p:cond delay="0"/>
                                  </p:stCondLst>
                                  <p:childTnLst>
                                    <p:anim calcmode="lin" valueType="num">
                                      <p:cBhvr additive="base">
                                        <p:cTn id="92" dur="500"/>
                                        <p:tgtEl>
                                          <p:spTgt spid="21"/>
                                        </p:tgtEl>
                                        <p:attrNameLst>
                                          <p:attrName>ppt_x</p:attrName>
                                        </p:attrNameLst>
                                      </p:cBhvr>
                                      <p:tavLst>
                                        <p:tav tm="0">
                                          <p:val>
                                            <p:strVal val="ppt_x"/>
                                          </p:val>
                                        </p:tav>
                                        <p:tav tm="100000">
                                          <p:val>
                                            <p:strVal val="ppt_x"/>
                                          </p:val>
                                        </p:tav>
                                      </p:tavLst>
                                    </p:anim>
                                    <p:anim calcmode="lin" valueType="num">
                                      <p:cBhvr additive="base">
                                        <p:cTn id="93" dur="500"/>
                                        <p:tgtEl>
                                          <p:spTgt spid="21"/>
                                        </p:tgtEl>
                                        <p:attrNameLst>
                                          <p:attrName>ppt_y</p:attrName>
                                        </p:attrNameLst>
                                      </p:cBhvr>
                                      <p:tavLst>
                                        <p:tav tm="0">
                                          <p:val>
                                            <p:strVal val="ppt_y"/>
                                          </p:val>
                                        </p:tav>
                                        <p:tav tm="100000">
                                          <p:val>
                                            <p:strVal val="1+ppt_h/2"/>
                                          </p:val>
                                        </p:tav>
                                      </p:tavLst>
                                    </p:anim>
                                    <p:set>
                                      <p:cBhvr>
                                        <p:cTn id="94" dur="1" fill="hold">
                                          <p:stCondLst>
                                            <p:cond delay="499"/>
                                          </p:stCondLst>
                                        </p:cTn>
                                        <p:tgtEl>
                                          <p:spTgt spid="2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grpId="0" nodeType="clickEffect">
                                  <p:stCondLst>
                                    <p:cond delay="0"/>
                                  </p:stCondLst>
                                  <p:childTnLst>
                                    <p:anim calcmode="lin" valueType="num">
                                      <p:cBhvr additive="base">
                                        <p:cTn id="98" dur="500"/>
                                        <p:tgtEl>
                                          <p:spTgt spid="23"/>
                                        </p:tgtEl>
                                        <p:attrNameLst>
                                          <p:attrName>ppt_x</p:attrName>
                                        </p:attrNameLst>
                                      </p:cBhvr>
                                      <p:tavLst>
                                        <p:tav tm="0">
                                          <p:val>
                                            <p:strVal val="ppt_x"/>
                                          </p:val>
                                        </p:tav>
                                        <p:tav tm="100000">
                                          <p:val>
                                            <p:strVal val="ppt_x"/>
                                          </p:val>
                                        </p:tav>
                                      </p:tavLst>
                                    </p:anim>
                                    <p:anim calcmode="lin" valueType="num">
                                      <p:cBhvr additive="base">
                                        <p:cTn id="99" dur="500"/>
                                        <p:tgtEl>
                                          <p:spTgt spid="23"/>
                                        </p:tgtEl>
                                        <p:attrNameLst>
                                          <p:attrName>ppt_y</p:attrName>
                                        </p:attrNameLst>
                                      </p:cBhvr>
                                      <p:tavLst>
                                        <p:tav tm="0">
                                          <p:val>
                                            <p:strVal val="ppt_y"/>
                                          </p:val>
                                        </p:tav>
                                        <p:tav tm="100000">
                                          <p:val>
                                            <p:strVal val="1+ppt_h/2"/>
                                          </p:val>
                                        </p:tav>
                                      </p:tavLst>
                                    </p:anim>
                                    <p:set>
                                      <p:cBhvr>
                                        <p:cTn id="100" dur="1" fill="hold">
                                          <p:stCondLst>
                                            <p:cond delay="499"/>
                                          </p:stCondLst>
                                        </p:cTn>
                                        <p:tgtEl>
                                          <p:spTgt spid="2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grpId="0" nodeType="clickEffect">
                                  <p:stCondLst>
                                    <p:cond delay="0"/>
                                  </p:stCondLst>
                                  <p:childTnLst>
                                    <p:anim calcmode="lin" valueType="num">
                                      <p:cBhvr additive="base">
                                        <p:cTn id="104" dur="500"/>
                                        <p:tgtEl>
                                          <p:spTgt spid="22"/>
                                        </p:tgtEl>
                                        <p:attrNameLst>
                                          <p:attrName>ppt_x</p:attrName>
                                        </p:attrNameLst>
                                      </p:cBhvr>
                                      <p:tavLst>
                                        <p:tav tm="0">
                                          <p:val>
                                            <p:strVal val="ppt_x"/>
                                          </p:val>
                                        </p:tav>
                                        <p:tav tm="100000">
                                          <p:val>
                                            <p:strVal val="ppt_x"/>
                                          </p:val>
                                        </p:tav>
                                      </p:tavLst>
                                    </p:anim>
                                    <p:anim calcmode="lin" valueType="num">
                                      <p:cBhvr additive="base">
                                        <p:cTn id="105" dur="500"/>
                                        <p:tgtEl>
                                          <p:spTgt spid="22"/>
                                        </p:tgtEl>
                                        <p:attrNameLst>
                                          <p:attrName>ppt_y</p:attrName>
                                        </p:attrNameLst>
                                      </p:cBhvr>
                                      <p:tavLst>
                                        <p:tav tm="0">
                                          <p:val>
                                            <p:strVal val="ppt_y"/>
                                          </p:val>
                                        </p:tav>
                                        <p:tav tm="100000">
                                          <p:val>
                                            <p:strVal val="1+ppt_h/2"/>
                                          </p:val>
                                        </p:tav>
                                      </p:tavLst>
                                    </p:anim>
                                    <p:set>
                                      <p:cBhvr>
                                        <p:cTn id="106" dur="1" fill="hold">
                                          <p:stCondLst>
                                            <p:cond delay="499"/>
                                          </p:stCondLst>
                                        </p:cTn>
                                        <p:tgtEl>
                                          <p:spTgt spid="2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0" nodeType="clickEffect">
                                  <p:stCondLst>
                                    <p:cond delay="0"/>
                                  </p:stCondLst>
                                  <p:childTnLst>
                                    <p:anim calcmode="lin" valueType="num">
                                      <p:cBhvr additive="base">
                                        <p:cTn id="110" dur="500"/>
                                        <p:tgtEl>
                                          <p:spTgt spid="24"/>
                                        </p:tgtEl>
                                        <p:attrNameLst>
                                          <p:attrName>ppt_x</p:attrName>
                                        </p:attrNameLst>
                                      </p:cBhvr>
                                      <p:tavLst>
                                        <p:tav tm="0">
                                          <p:val>
                                            <p:strVal val="ppt_x"/>
                                          </p:val>
                                        </p:tav>
                                        <p:tav tm="100000">
                                          <p:val>
                                            <p:strVal val="ppt_x"/>
                                          </p:val>
                                        </p:tav>
                                      </p:tavLst>
                                    </p:anim>
                                    <p:anim calcmode="lin" valueType="num">
                                      <p:cBhvr additive="base">
                                        <p:cTn id="111" dur="500"/>
                                        <p:tgtEl>
                                          <p:spTgt spid="24"/>
                                        </p:tgtEl>
                                        <p:attrNameLst>
                                          <p:attrName>ppt_y</p:attrName>
                                        </p:attrNameLst>
                                      </p:cBhvr>
                                      <p:tavLst>
                                        <p:tav tm="0">
                                          <p:val>
                                            <p:strVal val="ppt_y"/>
                                          </p:val>
                                        </p:tav>
                                        <p:tav tm="100000">
                                          <p:val>
                                            <p:strVal val="1+ppt_h/2"/>
                                          </p:val>
                                        </p:tav>
                                      </p:tavLst>
                                    </p:anim>
                                    <p:set>
                                      <p:cBhvr>
                                        <p:cTn id="112" dur="1" fill="hold">
                                          <p:stCondLst>
                                            <p:cond delay="499"/>
                                          </p:stCondLst>
                                        </p:cTn>
                                        <p:tgtEl>
                                          <p:spTgt spid="24"/>
                                        </p:tgtEl>
                                        <p:attrNameLst>
                                          <p:attrName>style.visibility</p:attrName>
                                        </p:attrNameLst>
                                      </p:cBhvr>
                                      <p:to>
                                        <p:strVal val="hidden"/>
                                      </p:to>
                                    </p:set>
                                  </p:childTnLst>
                                </p:cTn>
                              </p:par>
                              <p:par>
                                <p:cTn id="113" presetID="2" presetClass="exit" presetSubtype="4" fill="hold" grpId="0" nodeType="withEffect">
                                  <p:stCondLst>
                                    <p:cond delay="0"/>
                                  </p:stCondLst>
                                  <p:childTnLst>
                                    <p:anim calcmode="lin" valueType="num">
                                      <p:cBhvr additive="base">
                                        <p:cTn id="114" dur="500"/>
                                        <p:tgtEl>
                                          <p:spTgt spid="25"/>
                                        </p:tgtEl>
                                        <p:attrNameLst>
                                          <p:attrName>ppt_x</p:attrName>
                                        </p:attrNameLst>
                                      </p:cBhvr>
                                      <p:tavLst>
                                        <p:tav tm="0">
                                          <p:val>
                                            <p:strVal val="ppt_x"/>
                                          </p:val>
                                        </p:tav>
                                        <p:tav tm="100000">
                                          <p:val>
                                            <p:strVal val="ppt_x"/>
                                          </p:val>
                                        </p:tav>
                                      </p:tavLst>
                                    </p:anim>
                                    <p:anim calcmode="lin" valueType="num">
                                      <p:cBhvr additive="base">
                                        <p:cTn id="115" dur="500"/>
                                        <p:tgtEl>
                                          <p:spTgt spid="25"/>
                                        </p:tgtEl>
                                        <p:attrNameLst>
                                          <p:attrName>ppt_y</p:attrName>
                                        </p:attrNameLst>
                                      </p:cBhvr>
                                      <p:tavLst>
                                        <p:tav tm="0">
                                          <p:val>
                                            <p:strVal val="ppt_y"/>
                                          </p:val>
                                        </p:tav>
                                        <p:tav tm="100000">
                                          <p:val>
                                            <p:strVal val="1+ppt_h/2"/>
                                          </p:val>
                                        </p:tav>
                                      </p:tavLst>
                                    </p:anim>
                                    <p:set>
                                      <p:cBhvr>
                                        <p:cTn id="116" dur="1" fill="hold">
                                          <p:stCondLst>
                                            <p:cond delay="499"/>
                                          </p:stCondLst>
                                        </p:cTn>
                                        <p:tgtEl>
                                          <p:spTgt spid="2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0" nodeType="clickEffect">
                                  <p:stCondLst>
                                    <p:cond delay="0"/>
                                  </p:stCondLst>
                                  <p:childTnLst>
                                    <p:anim calcmode="lin" valueType="num">
                                      <p:cBhvr additive="base">
                                        <p:cTn id="120" dur="500"/>
                                        <p:tgtEl>
                                          <p:spTgt spid="26"/>
                                        </p:tgtEl>
                                        <p:attrNameLst>
                                          <p:attrName>ppt_x</p:attrName>
                                        </p:attrNameLst>
                                      </p:cBhvr>
                                      <p:tavLst>
                                        <p:tav tm="0">
                                          <p:val>
                                            <p:strVal val="ppt_x"/>
                                          </p:val>
                                        </p:tav>
                                        <p:tav tm="100000">
                                          <p:val>
                                            <p:strVal val="ppt_x"/>
                                          </p:val>
                                        </p:tav>
                                      </p:tavLst>
                                    </p:anim>
                                    <p:anim calcmode="lin" valueType="num">
                                      <p:cBhvr additive="base">
                                        <p:cTn id="121" dur="500"/>
                                        <p:tgtEl>
                                          <p:spTgt spid="26"/>
                                        </p:tgtEl>
                                        <p:attrNameLst>
                                          <p:attrName>ppt_y</p:attrName>
                                        </p:attrNameLst>
                                      </p:cBhvr>
                                      <p:tavLst>
                                        <p:tav tm="0">
                                          <p:val>
                                            <p:strVal val="ppt_y"/>
                                          </p:val>
                                        </p:tav>
                                        <p:tav tm="100000">
                                          <p:val>
                                            <p:strVal val="1+ppt_h/2"/>
                                          </p:val>
                                        </p:tav>
                                      </p:tavLst>
                                    </p:anim>
                                    <p:set>
                                      <p:cBhvr>
                                        <p:cTn id="122" dur="1" fill="hold">
                                          <p:stCondLst>
                                            <p:cond delay="499"/>
                                          </p:stCondLst>
                                        </p:cTn>
                                        <p:tgtEl>
                                          <p:spTgt spid="2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0" nodeType="clickEffect">
                                  <p:stCondLst>
                                    <p:cond delay="0"/>
                                  </p:stCondLst>
                                  <p:childTnLst>
                                    <p:anim calcmode="lin" valueType="num">
                                      <p:cBhvr additive="base">
                                        <p:cTn id="126" dur="500"/>
                                        <p:tgtEl>
                                          <p:spTgt spid="27"/>
                                        </p:tgtEl>
                                        <p:attrNameLst>
                                          <p:attrName>ppt_x</p:attrName>
                                        </p:attrNameLst>
                                      </p:cBhvr>
                                      <p:tavLst>
                                        <p:tav tm="0">
                                          <p:val>
                                            <p:strVal val="ppt_x"/>
                                          </p:val>
                                        </p:tav>
                                        <p:tav tm="100000">
                                          <p:val>
                                            <p:strVal val="ppt_x"/>
                                          </p:val>
                                        </p:tav>
                                      </p:tavLst>
                                    </p:anim>
                                    <p:anim calcmode="lin" valueType="num">
                                      <p:cBhvr additive="base">
                                        <p:cTn id="127" dur="500"/>
                                        <p:tgtEl>
                                          <p:spTgt spid="27"/>
                                        </p:tgtEl>
                                        <p:attrNameLst>
                                          <p:attrName>ppt_y</p:attrName>
                                        </p:attrNameLst>
                                      </p:cBhvr>
                                      <p:tavLst>
                                        <p:tav tm="0">
                                          <p:val>
                                            <p:strVal val="ppt_y"/>
                                          </p:val>
                                        </p:tav>
                                        <p:tav tm="100000">
                                          <p:val>
                                            <p:strVal val="1+ppt_h/2"/>
                                          </p:val>
                                        </p:tav>
                                      </p:tavLst>
                                    </p:anim>
                                    <p:set>
                                      <p:cBhvr>
                                        <p:cTn id="128" dur="1" fill="hold">
                                          <p:stCondLst>
                                            <p:cond delay="499"/>
                                          </p:stCondLst>
                                        </p:cTn>
                                        <p:tgtEl>
                                          <p:spTgt spid="27"/>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xit" presetSubtype="4" fill="hold" grpId="0" nodeType="clickEffect">
                                  <p:stCondLst>
                                    <p:cond delay="0"/>
                                  </p:stCondLst>
                                  <p:childTnLst>
                                    <p:anim calcmode="lin" valueType="num">
                                      <p:cBhvr additive="base">
                                        <p:cTn id="132" dur="500"/>
                                        <p:tgtEl>
                                          <p:spTgt spid="28"/>
                                        </p:tgtEl>
                                        <p:attrNameLst>
                                          <p:attrName>ppt_x</p:attrName>
                                        </p:attrNameLst>
                                      </p:cBhvr>
                                      <p:tavLst>
                                        <p:tav tm="0">
                                          <p:val>
                                            <p:strVal val="ppt_x"/>
                                          </p:val>
                                        </p:tav>
                                        <p:tav tm="100000">
                                          <p:val>
                                            <p:strVal val="ppt_x"/>
                                          </p:val>
                                        </p:tav>
                                      </p:tavLst>
                                    </p:anim>
                                    <p:anim calcmode="lin" valueType="num">
                                      <p:cBhvr additive="base">
                                        <p:cTn id="133" dur="500"/>
                                        <p:tgtEl>
                                          <p:spTgt spid="28"/>
                                        </p:tgtEl>
                                        <p:attrNameLst>
                                          <p:attrName>ppt_y</p:attrName>
                                        </p:attrNameLst>
                                      </p:cBhvr>
                                      <p:tavLst>
                                        <p:tav tm="0">
                                          <p:val>
                                            <p:strVal val="ppt_y"/>
                                          </p:val>
                                        </p:tav>
                                        <p:tav tm="100000">
                                          <p:val>
                                            <p:strVal val="1+ppt_h/2"/>
                                          </p:val>
                                        </p:tav>
                                      </p:tavLst>
                                    </p:anim>
                                    <p:set>
                                      <p:cBhvr>
                                        <p:cTn id="134" dur="1" fill="hold">
                                          <p:stCondLst>
                                            <p:cond delay="499"/>
                                          </p:stCondLst>
                                        </p:cTn>
                                        <p:tgtEl>
                                          <p:spTgt spid="28"/>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0" nodeType="clickEffect">
                                  <p:stCondLst>
                                    <p:cond delay="0"/>
                                  </p:stCondLst>
                                  <p:childTnLst>
                                    <p:anim calcmode="lin" valueType="num">
                                      <p:cBhvr additive="base">
                                        <p:cTn id="138" dur="500"/>
                                        <p:tgtEl>
                                          <p:spTgt spid="29"/>
                                        </p:tgtEl>
                                        <p:attrNameLst>
                                          <p:attrName>ppt_x</p:attrName>
                                        </p:attrNameLst>
                                      </p:cBhvr>
                                      <p:tavLst>
                                        <p:tav tm="0">
                                          <p:val>
                                            <p:strVal val="ppt_x"/>
                                          </p:val>
                                        </p:tav>
                                        <p:tav tm="100000">
                                          <p:val>
                                            <p:strVal val="ppt_x"/>
                                          </p:val>
                                        </p:tav>
                                      </p:tavLst>
                                    </p:anim>
                                    <p:anim calcmode="lin" valueType="num">
                                      <p:cBhvr additive="base">
                                        <p:cTn id="139" dur="500"/>
                                        <p:tgtEl>
                                          <p:spTgt spid="29"/>
                                        </p:tgtEl>
                                        <p:attrNameLst>
                                          <p:attrName>ppt_y</p:attrName>
                                        </p:attrNameLst>
                                      </p:cBhvr>
                                      <p:tavLst>
                                        <p:tav tm="0">
                                          <p:val>
                                            <p:strVal val="ppt_y"/>
                                          </p:val>
                                        </p:tav>
                                        <p:tav tm="100000">
                                          <p:val>
                                            <p:strVal val="1+ppt_h/2"/>
                                          </p:val>
                                        </p:tav>
                                      </p:tavLst>
                                    </p:anim>
                                    <p:set>
                                      <p:cBhvr>
                                        <p:cTn id="140" dur="1" fill="hold">
                                          <p:stCondLst>
                                            <p:cond delay="499"/>
                                          </p:stCondLst>
                                        </p:cTn>
                                        <p:tgtEl>
                                          <p:spTgt spid="2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xit" presetSubtype="4" fill="hold" grpId="0" nodeType="clickEffect">
                                  <p:stCondLst>
                                    <p:cond delay="0"/>
                                  </p:stCondLst>
                                  <p:childTnLst>
                                    <p:anim calcmode="lin" valueType="num">
                                      <p:cBhvr additive="base">
                                        <p:cTn id="144" dur="500"/>
                                        <p:tgtEl>
                                          <p:spTgt spid="30"/>
                                        </p:tgtEl>
                                        <p:attrNameLst>
                                          <p:attrName>ppt_x</p:attrName>
                                        </p:attrNameLst>
                                      </p:cBhvr>
                                      <p:tavLst>
                                        <p:tav tm="0">
                                          <p:val>
                                            <p:strVal val="ppt_x"/>
                                          </p:val>
                                        </p:tav>
                                        <p:tav tm="100000">
                                          <p:val>
                                            <p:strVal val="ppt_x"/>
                                          </p:val>
                                        </p:tav>
                                      </p:tavLst>
                                    </p:anim>
                                    <p:anim calcmode="lin" valueType="num">
                                      <p:cBhvr additive="base">
                                        <p:cTn id="145" dur="500"/>
                                        <p:tgtEl>
                                          <p:spTgt spid="30"/>
                                        </p:tgtEl>
                                        <p:attrNameLst>
                                          <p:attrName>ppt_y</p:attrName>
                                        </p:attrNameLst>
                                      </p:cBhvr>
                                      <p:tavLst>
                                        <p:tav tm="0">
                                          <p:val>
                                            <p:strVal val="ppt_y"/>
                                          </p:val>
                                        </p:tav>
                                        <p:tav tm="100000">
                                          <p:val>
                                            <p:strVal val="1+ppt_h/2"/>
                                          </p:val>
                                        </p:tav>
                                      </p:tavLst>
                                    </p:anim>
                                    <p:set>
                                      <p:cBhvr>
                                        <p:cTn id="14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04799" y="6410848"/>
            <a:ext cx="8596165" cy="355076"/>
          </a:xfrm>
        </p:spPr>
        <p:txBody>
          <a:bodyPr/>
          <a:lstStyle/>
          <a:p>
            <a:r>
              <a:rPr lang="fr-FR" dirty="0"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84</a:t>
            </a:fld>
            <a:endParaRPr lang="fr-FR"/>
          </a:p>
        </p:txBody>
      </p:sp>
      <p:sp>
        <p:nvSpPr>
          <p:cNvPr id="5" name="Espace réservé du contenu 4"/>
          <p:cNvSpPr>
            <a:spLocks noGrp="1"/>
          </p:cNvSpPr>
          <p:nvPr>
            <p:ph sz="quarter" idx="4294967295"/>
          </p:nvPr>
        </p:nvSpPr>
        <p:spPr>
          <a:xfrm>
            <a:off x="213533" y="212326"/>
            <a:ext cx="8687432" cy="6198522"/>
          </a:xfrm>
        </p:spPr>
        <p:txBody>
          <a:bodyPr>
            <a:noAutofit/>
          </a:bodyPr>
          <a:lstStyle/>
          <a:p>
            <a:pPr marL="0" indent="0" algn="just">
              <a:spcBef>
                <a:spcPts val="0"/>
              </a:spcBef>
              <a:buNone/>
            </a:pPr>
            <a:r>
              <a:rPr lang="fr-FR" sz="1600" dirty="0">
                <a:latin typeface="Times New Roman"/>
                <a:cs typeface="Times New Roman"/>
              </a:rPr>
              <a:t>Dans une perspective </a:t>
            </a:r>
            <a:r>
              <a:rPr lang="fr-FR" sz="1600" b="1" dirty="0">
                <a:latin typeface="Times New Roman"/>
                <a:cs typeface="Times New Roman"/>
              </a:rPr>
              <a:t>keynésienne</a:t>
            </a:r>
            <a:r>
              <a:rPr lang="fr-FR" sz="1600" dirty="0">
                <a:latin typeface="Times New Roman"/>
                <a:cs typeface="Times New Roman"/>
              </a:rPr>
              <a:t>, favoriser la </a:t>
            </a:r>
            <a:r>
              <a:rPr lang="fr-FR" sz="1600" b="1" dirty="0">
                <a:latin typeface="Times New Roman"/>
                <a:cs typeface="Times New Roman"/>
              </a:rPr>
              <a:t>croissance</a:t>
            </a:r>
            <a:r>
              <a:rPr lang="fr-FR" sz="1600" dirty="0">
                <a:latin typeface="Times New Roman"/>
                <a:cs typeface="Times New Roman"/>
              </a:rPr>
              <a:t> économique, et donc une </a:t>
            </a:r>
            <a:r>
              <a:rPr lang="fr-FR" sz="1600" b="1" dirty="0">
                <a:latin typeface="Times New Roman"/>
                <a:cs typeface="Times New Roman"/>
              </a:rPr>
              <a:t>demande anticipée</a:t>
            </a:r>
            <a:r>
              <a:rPr lang="fr-FR" sz="1600" dirty="0">
                <a:latin typeface="Times New Roman"/>
                <a:cs typeface="Times New Roman"/>
              </a:rPr>
              <a:t> dynamique, est un moyen de lutter efficacement contre le chômage keynésien. Si les ménages et les entreprises ont des </a:t>
            </a:r>
            <a:r>
              <a:rPr lang="fr-FR" sz="1600" b="1" dirty="0">
                <a:latin typeface="Times New Roman"/>
                <a:cs typeface="Times New Roman"/>
              </a:rPr>
              <a:t>anticipations</a:t>
            </a:r>
            <a:r>
              <a:rPr lang="fr-FR" sz="1600" dirty="0">
                <a:latin typeface="Times New Roman"/>
                <a:cs typeface="Times New Roman"/>
              </a:rPr>
              <a:t> optimistes, cela favorisera la </a:t>
            </a:r>
            <a:r>
              <a:rPr lang="fr-FR" sz="1600" b="1" dirty="0">
                <a:latin typeface="Times New Roman"/>
                <a:cs typeface="Times New Roman"/>
              </a:rPr>
              <a:t>croissance</a:t>
            </a:r>
            <a:r>
              <a:rPr lang="fr-FR" sz="1600" dirty="0">
                <a:latin typeface="Times New Roman"/>
                <a:cs typeface="Times New Roman"/>
              </a:rPr>
              <a:t> économique et donc la création d’emploi. Pour atteindre cet objectif les pouvoirs publics peuvent mener des politiques de </a:t>
            </a:r>
            <a:r>
              <a:rPr lang="fr-FR" sz="1600" b="1" dirty="0">
                <a:latin typeface="Times New Roman"/>
                <a:cs typeface="Times New Roman"/>
              </a:rPr>
              <a:t>relance</a:t>
            </a:r>
            <a:r>
              <a:rPr lang="fr-FR" sz="1600" dirty="0">
                <a:latin typeface="Times New Roman"/>
                <a:cs typeface="Times New Roman"/>
              </a:rPr>
              <a:t> (politique </a:t>
            </a:r>
            <a:r>
              <a:rPr lang="fr-FR" sz="1600" b="1" dirty="0">
                <a:latin typeface="Times New Roman"/>
                <a:cs typeface="Times New Roman"/>
              </a:rPr>
              <a:t>budgétaire</a:t>
            </a:r>
            <a:r>
              <a:rPr lang="fr-FR" sz="1600" dirty="0">
                <a:latin typeface="Times New Roman"/>
                <a:cs typeface="Times New Roman"/>
              </a:rPr>
              <a:t> expansionniste et politique </a:t>
            </a:r>
            <a:r>
              <a:rPr lang="fr-FR" sz="1600" b="1" dirty="0">
                <a:latin typeface="Times New Roman"/>
                <a:cs typeface="Times New Roman"/>
              </a:rPr>
              <a:t>monétaire</a:t>
            </a:r>
            <a:r>
              <a:rPr lang="fr-FR" sz="1600" dirty="0">
                <a:latin typeface="Times New Roman"/>
                <a:cs typeface="Times New Roman"/>
              </a:rPr>
              <a:t> expansionniste). En particulier, ils peuvent financer des </a:t>
            </a:r>
            <a:r>
              <a:rPr lang="fr-FR" sz="1600" b="1" dirty="0">
                <a:latin typeface="Times New Roman"/>
                <a:cs typeface="Times New Roman"/>
              </a:rPr>
              <a:t>investissements</a:t>
            </a:r>
            <a:r>
              <a:rPr lang="fr-FR" sz="1600" dirty="0">
                <a:latin typeface="Times New Roman"/>
                <a:cs typeface="Times New Roman"/>
              </a:rPr>
              <a:t> dans les infrastructures, la </a:t>
            </a:r>
            <a:r>
              <a:rPr lang="fr-FR" sz="1600" b="1" dirty="0">
                <a:latin typeface="Times New Roman"/>
                <a:cs typeface="Times New Roman"/>
              </a:rPr>
              <a:t>recherche</a:t>
            </a:r>
            <a:r>
              <a:rPr lang="fr-FR" sz="1600" dirty="0">
                <a:latin typeface="Times New Roman"/>
                <a:cs typeface="Times New Roman"/>
              </a:rPr>
              <a:t> et la formation afin de stimuler l’activité à </a:t>
            </a:r>
            <a:r>
              <a:rPr lang="fr-FR" sz="1600" b="1" dirty="0">
                <a:latin typeface="Times New Roman"/>
                <a:cs typeface="Times New Roman"/>
              </a:rPr>
              <a:t>court</a:t>
            </a:r>
            <a:r>
              <a:rPr lang="fr-FR" sz="1600" dirty="0">
                <a:latin typeface="Times New Roman"/>
                <a:cs typeface="Times New Roman"/>
              </a:rPr>
              <a:t> terme tout en créant les conditions d’une croissance potentielle plus forte pour l’avenir.</a:t>
            </a:r>
          </a:p>
          <a:p>
            <a:pPr marL="0" indent="0" algn="just">
              <a:spcBef>
                <a:spcPts val="0"/>
              </a:spcBef>
              <a:buNone/>
            </a:pPr>
            <a:r>
              <a:rPr lang="fr-FR" sz="1600" dirty="0">
                <a:latin typeface="Times New Roman"/>
                <a:cs typeface="Times New Roman"/>
              </a:rPr>
              <a:t>Le danger de cette politique c’est qu’elle risque d’accroître le </a:t>
            </a:r>
            <a:r>
              <a:rPr lang="fr-FR" sz="1600" b="1" dirty="0">
                <a:latin typeface="Times New Roman"/>
                <a:cs typeface="Times New Roman"/>
              </a:rPr>
              <a:t>déficit public</a:t>
            </a:r>
            <a:r>
              <a:rPr lang="fr-FR" sz="1600" dirty="0">
                <a:latin typeface="Times New Roman"/>
                <a:cs typeface="Times New Roman"/>
              </a:rPr>
              <a:t> et la </a:t>
            </a:r>
            <a:r>
              <a:rPr lang="fr-FR" sz="1600" b="1" dirty="0">
                <a:latin typeface="Times New Roman"/>
                <a:cs typeface="Times New Roman"/>
              </a:rPr>
              <a:t>dette</a:t>
            </a:r>
            <a:r>
              <a:rPr lang="fr-FR" sz="1600" dirty="0">
                <a:latin typeface="Times New Roman"/>
                <a:cs typeface="Times New Roman"/>
              </a:rPr>
              <a:t> </a:t>
            </a:r>
            <a:r>
              <a:rPr lang="fr-FR" sz="1600" b="1" dirty="0">
                <a:latin typeface="Times New Roman"/>
                <a:cs typeface="Times New Roman"/>
              </a:rPr>
              <a:t>publique</a:t>
            </a:r>
            <a:r>
              <a:rPr lang="fr-FR" sz="1600" dirty="0">
                <a:latin typeface="Times New Roman"/>
                <a:cs typeface="Times New Roman"/>
              </a:rPr>
              <a:t>.</a:t>
            </a:r>
          </a:p>
          <a:p>
            <a:pPr marL="0" indent="0" algn="just">
              <a:spcBef>
                <a:spcPts val="0"/>
              </a:spcBef>
              <a:buNone/>
            </a:pPr>
            <a:r>
              <a:rPr lang="fr-FR" sz="1600" dirty="0">
                <a:latin typeface="Times New Roman"/>
                <a:cs typeface="Times New Roman"/>
              </a:rPr>
              <a:t>Dans une perspective </a:t>
            </a:r>
            <a:r>
              <a:rPr lang="fr-FR" sz="1600" b="1" dirty="0">
                <a:latin typeface="Times New Roman"/>
                <a:cs typeface="Times New Roman"/>
              </a:rPr>
              <a:t>néo-classique</a:t>
            </a:r>
            <a:r>
              <a:rPr lang="fr-FR" sz="1600" dirty="0">
                <a:latin typeface="Times New Roman"/>
                <a:cs typeface="Times New Roman"/>
              </a:rPr>
              <a:t>, pour lutter contre le chômage il faut diminuer le </a:t>
            </a:r>
            <a:r>
              <a:rPr lang="fr-FR" sz="1600" b="1" dirty="0">
                <a:latin typeface="Times New Roman"/>
                <a:cs typeface="Times New Roman"/>
              </a:rPr>
              <a:t>coût du</a:t>
            </a:r>
            <a:r>
              <a:rPr lang="fr-FR" sz="1600" dirty="0">
                <a:latin typeface="Times New Roman"/>
                <a:cs typeface="Times New Roman"/>
              </a:rPr>
              <a:t> </a:t>
            </a:r>
            <a:r>
              <a:rPr lang="fr-FR" sz="1600" b="1" dirty="0">
                <a:latin typeface="Times New Roman"/>
                <a:cs typeface="Times New Roman"/>
              </a:rPr>
              <a:t>travail</a:t>
            </a:r>
            <a:r>
              <a:rPr lang="fr-FR" sz="1600" dirty="0">
                <a:latin typeface="Times New Roman"/>
                <a:cs typeface="Times New Roman"/>
              </a:rPr>
              <a:t>, rendre les </a:t>
            </a:r>
            <a:r>
              <a:rPr lang="fr-FR" sz="1600" b="1" dirty="0">
                <a:latin typeface="Times New Roman"/>
                <a:cs typeface="Times New Roman"/>
              </a:rPr>
              <a:t>taux de salaire</a:t>
            </a:r>
            <a:r>
              <a:rPr lang="fr-FR" sz="1600" dirty="0">
                <a:latin typeface="Times New Roman"/>
                <a:cs typeface="Times New Roman"/>
              </a:rPr>
              <a:t> plus flexibles, </a:t>
            </a:r>
            <a:r>
              <a:rPr lang="fr-FR" sz="1600" b="1" dirty="0">
                <a:latin typeface="Times New Roman"/>
                <a:cs typeface="Times New Roman"/>
              </a:rPr>
              <a:t>dérèglementer</a:t>
            </a:r>
            <a:r>
              <a:rPr lang="fr-FR" sz="1600" dirty="0">
                <a:latin typeface="Times New Roman"/>
                <a:cs typeface="Times New Roman"/>
              </a:rPr>
              <a:t> pour faciliter les embauches et les licenciements, réduire </a:t>
            </a:r>
            <a:r>
              <a:rPr lang="fr-FR" sz="1600" b="1" dirty="0">
                <a:latin typeface="Times New Roman"/>
                <a:cs typeface="Times New Roman"/>
              </a:rPr>
              <a:t>l’indemnisation</a:t>
            </a:r>
            <a:r>
              <a:rPr lang="fr-FR" sz="1600" dirty="0">
                <a:latin typeface="Times New Roman"/>
                <a:cs typeface="Times New Roman"/>
              </a:rPr>
              <a:t> des chômeurs pour les inciter à reprendre un emploi. Le danger de cette politique c’est qu’elle risque d’aggraver le chômage </a:t>
            </a:r>
            <a:r>
              <a:rPr lang="fr-FR" sz="1600" b="1" dirty="0">
                <a:latin typeface="Times New Roman"/>
                <a:cs typeface="Times New Roman"/>
              </a:rPr>
              <a:t>keynésien</a:t>
            </a:r>
            <a:r>
              <a:rPr lang="fr-FR" sz="1600" dirty="0">
                <a:latin typeface="Times New Roman"/>
                <a:cs typeface="Times New Roman"/>
              </a:rPr>
              <a:t> en réduisant les </a:t>
            </a:r>
            <a:r>
              <a:rPr lang="fr-FR" sz="1600" b="1" dirty="0">
                <a:latin typeface="Times New Roman"/>
                <a:cs typeface="Times New Roman"/>
              </a:rPr>
              <a:t>revenus</a:t>
            </a:r>
            <a:r>
              <a:rPr lang="fr-FR" sz="1600" dirty="0">
                <a:latin typeface="Times New Roman"/>
                <a:cs typeface="Times New Roman"/>
              </a:rPr>
              <a:t> des ménages. Elle risque aussi de fragiliser le </a:t>
            </a:r>
            <a:r>
              <a:rPr lang="fr-FR" sz="1600" b="1" dirty="0">
                <a:latin typeface="Times New Roman"/>
                <a:cs typeface="Times New Roman"/>
              </a:rPr>
              <a:t>lien social</a:t>
            </a:r>
            <a:r>
              <a:rPr lang="fr-FR" sz="1600" dirty="0">
                <a:latin typeface="Times New Roman"/>
                <a:cs typeface="Times New Roman"/>
              </a:rPr>
              <a:t> en réduisant les </a:t>
            </a:r>
            <a:r>
              <a:rPr lang="fr-FR" sz="1600" b="1" dirty="0">
                <a:latin typeface="Times New Roman"/>
                <a:cs typeface="Times New Roman"/>
              </a:rPr>
              <a:t>solidarités</a:t>
            </a:r>
            <a:r>
              <a:rPr lang="fr-FR" sz="1600" dirty="0">
                <a:latin typeface="Times New Roman"/>
                <a:cs typeface="Times New Roman"/>
              </a:rPr>
              <a:t> collectives.</a:t>
            </a:r>
          </a:p>
          <a:p>
            <a:pPr marL="0" indent="0" algn="just">
              <a:spcBef>
                <a:spcPts val="0"/>
              </a:spcBef>
              <a:buNone/>
            </a:pPr>
            <a:r>
              <a:rPr lang="fr-FR" sz="1600" dirty="0">
                <a:latin typeface="Times New Roman"/>
                <a:cs typeface="Times New Roman"/>
              </a:rPr>
              <a:t>Une solution réside sans doute dans le développement de la </a:t>
            </a:r>
            <a:r>
              <a:rPr lang="fr-FR" sz="1600" b="1" dirty="0" err="1">
                <a:latin typeface="Times New Roman"/>
                <a:cs typeface="Times New Roman"/>
              </a:rPr>
              <a:t>flexisécurité</a:t>
            </a:r>
            <a:r>
              <a:rPr lang="fr-FR" sz="1600" dirty="0">
                <a:latin typeface="Times New Roman"/>
                <a:cs typeface="Times New Roman"/>
              </a:rPr>
              <a:t> (ou </a:t>
            </a:r>
            <a:r>
              <a:rPr lang="fr-FR" sz="1600" dirty="0" err="1">
                <a:latin typeface="Times New Roman"/>
                <a:cs typeface="Times New Roman"/>
              </a:rPr>
              <a:t>flexicurité</a:t>
            </a:r>
            <a:r>
              <a:rPr lang="fr-FR" sz="1600" dirty="0">
                <a:latin typeface="Times New Roman"/>
                <a:cs typeface="Times New Roman"/>
              </a:rPr>
              <a:t>) qui combine une plus grande </a:t>
            </a:r>
            <a:r>
              <a:rPr lang="fr-FR" sz="1600" b="1" dirty="0">
                <a:latin typeface="Times New Roman"/>
                <a:cs typeface="Times New Roman"/>
              </a:rPr>
              <a:t>flexibilité</a:t>
            </a:r>
            <a:r>
              <a:rPr lang="fr-FR" sz="1600" dirty="0">
                <a:latin typeface="Times New Roman"/>
                <a:cs typeface="Times New Roman"/>
              </a:rPr>
              <a:t> pour l’entreprise et des politiques </a:t>
            </a:r>
            <a:r>
              <a:rPr lang="fr-FR" sz="1600" b="1" dirty="0">
                <a:latin typeface="Times New Roman"/>
                <a:cs typeface="Times New Roman"/>
              </a:rPr>
              <a:t>actives</a:t>
            </a:r>
            <a:r>
              <a:rPr lang="fr-FR" sz="1600" dirty="0">
                <a:latin typeface="Times New Roman"/>
                <a:cs typeface="Times New Roman"/>
              </a:rPr>
              <a:t> vigoureuses qui sécurisent le parcours professionnel des salariés. Par exemple, on pourrait faciliter les </a:t>
            </a:r>
            <a:r>
              <a:rPr lang="fr-FR" sz="1600" b="1" dirty="0">
                <a:latin typeface="Times New Roman"/>
                <a:cs typeface="Times New Roman"/>
              </a:rPr>
              <a:t>licenciements</a:t>
            </a:r>
            <a:r>
              <a:rPr lang="fr-FR" sz="1600" dirty="0">
                <a:latin typeface="Times New Roman"/>
                <a:cs typeface="Times New Roman"/>
              </a:rPr>
              <a:t> dans les entreprises dont l’activité se réduit, si les salariés licenciés se voient proposer le maintien de leur </a:t>
            </a:r>
            <a:r>
              <a:rPr lang="fr-FR" sz="1600" b="1" dirty="0">
                <a:latin typeface="Times New Roman"/>
                <a:cs typeface="Times New Roman"/>
              </a:rPr>
              <a:t>revenu</a:t>
            </a:r>
            <a:r>
              <a:rPr lang="fr-FR" sz="1600" dirty="0">
                <a:latin typeface="Times New Roman"/>
                <a:cs typeface="Times New Roman"/>
              </a:rPr>
              <a:t> et une </a:t>
            </a:r>
            <a:r>
              <a:rPr lang="fr-FR" sz="1600" b="1" dirty="0">
                <a:latin typeface="Times New Roman"/>
                <a:cs typeface="Times New Roman"/>
              </a:rPr>
              <a:t>formation</a:t>
            </a:r>
            <a:r>
              <a:rPr lang="fr-FR" sz="1600" dirty="0">
                <a:latin typeface="Times New Roman"/>
                <a:cs typeface="Times New Roman"/>
              </a:rPr>
              <a:t> leur permettant de s’adapter à de nouveaux emplois. Dans ce cas le soutien </a:t>
            </a:r>
            <a:r>
              <a:rPr lang="fr-FR" sz="1600" b="1" dirty="0">
                <a:latin typeface="Times New Roman"/>
                <a:cs typeface="Times New Roman"/>
              </a:rPr>
              <a:t>conjoncturel</a:t>
            </a:r>
            <a:r>
              <a:rPr lang="fr-FR" sz="1600" dirty="0">
                <a:latin typeface="Times New Roman"/>
                <a:cs typeface="Times New Roman"/>
              </a:rPr>
              <a:t> à la croissance économique n’est plus contradictoire avec une plus grande </a:t>
            </a:r>
            <a:r>
              <a:rPr lang="fr-FR" sz="1600" b="1" dirty="0">
                <a:latin typeface="Times New Roman"/>
                <a:cs typeface="Times New Roman"/>
              </a:rPr>
              <a:t>flexibilité</a:t>
            </a:r>
            <a:r>
              <a:rPr lang="fr-FR" sz="1600" dirty="0">
                <a:latin typeface="Times New Roman"/>
                <a:cs typeface="Times New Roman"/>
              </a:rPr>
              <a:t> de la production et avec une </a:t>
            </a:r>
            <a:r>
              <a:rPr lang="fr-FR" sz="1600" b="1" dirty="0">
                <a:latin typeface="Times New Roman"/>
                <a:cs typeface="Times New Roman"/>
              </a:rPr>
              <a:t>compétitivité</a:t>
            </a:r>
            <a:r>
              <a:rPr lang="fr-FR" sz="1600" dirty="0">
                <a:latin typeface="Times New Roman"/>
                <a:cs typeface="Times New Roman"/>
              </a:rPr>
              <a:t> accrue.</a:t>
            </a:r>
          </a:p>
          <a:p>
            <a:pPr marL="0" indent="0" algn="just">
              <a:spcBef>
                <a:spcPts val="0"/>
              </a:spcBef>
              <a:buNone/>
            </a:pPr>
            <a:r>
              <a:rPr lang="fr-FR" sz="1600" dirty="0">
                <a:latin typeface="Times New Roman"/>
                <a:cs typeface="Times New Roman"/>
              </a:rPr>
              <a:t>Ce sont des modèles de base. Aujourd’hui la science économique travaille avec des modèles beaucoup plus complexes. Il faut donc considérer ces modèles comme un point de départ de la réflexion et non comme une explication définitive.</a:t>
            </a:r>
          </a:p>
          <a:p>
            <a:pPr marL="0" indent="0">
              <a:spcBef>
                <a:spcPts val="0"/>
              </a:spcBef>
              <a:buNone/>
            </a:pPr>
            <a:endParaRPr lang="fr-FR" sz="1400" dirty="0"/>
          </a:p>
          <a:p>
            <a:pPr marL="0" indent="0">
              <a:spcBef>
                <a:spcPts val="0"/>
              </a:spcBef>
              <a:buNone/>
            </a:pPr>
            <a:endParaRPr lang="fr-FR" sz="1400" dirty="0"/>
          </a:p>
        </p:txBody>
      </p:sp>
      <p:sp>
        <p:nvSpPr>
          <p:cNvPr id="6" name="Rectangle 5"/>
          <p:cNvSpPr/>
          <p:nvPr/>
        </p:nvSpPr>
        <p:spPr>
          <a:xfrm>
            <a:off x="2258957" y="292188"/>
            <a:ext cx="1123859" cy="191047"/>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4607823" y="292188"/>
            <a:ext cx="955280" cy="191047"/>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8013117" y="292188"/>
            <a:ext cx="887847" cy="191047"/>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304799" y="573139"/>
            <a:ext cx="796583" cy="16857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2371343" y="741709"/>
            <a:ext cx="1135098" cy="23599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978931" y="741709"/>
            <a:ext cx="899088" cy="23599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304799" y="1281134"/>
            <a:ext cx="650481" cy="15733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1798175" y="1281134"/>
            <a:ext cx="988996" cy="15733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5034890" y="1281134"/>
            <a:ext cx="944041" cy="15733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2124094" y="1517132"/>
            <a:ext cx="1382347" cy="20228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5889023" y="1517132"/>
            <a:ext cx="865371" cy="20228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1910561" y="1809321"/>
            <a:ext cx="460782" cy="14609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5304616" y="2247603"/>
            <a:ext cx="1191291" cy="179809"/>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6878019" y="2247603"/>
            <a:ext cx="1292438" cy="179809"/>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2124094" y="2427412"/>
            <a:ext cx="1146336" cy="23599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7439948" y="2427412"/>
            <a:ext cx="1303677" cy="23599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p:nvSpPr>
        <p:spPr>
          <a:xfrm>
            <a:off x="1292438" y="2742076"/>
            <a:ext cx="1494733" cy="16857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p:cNvSpPr/>
          <p:nvPr/>
        </p:nvSpPr>
        <p:spPr>
          <a:xfrm>
            <a:off x="4267200" y="2742076"/>
            <a:ext cx="1295903" cy="16857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2124094" y="2910646"/>
            <a:ext cx="1382347" cy="22476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p:cNvSpPr/>
          <p:nvPr/>
        </p:nvSpPr>
        <p:spPr>
          <a:xfrm>
            <a:off x="5439479" y="3214073"/>
            <a:ext cx="910326"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p:cNvSpPr/>
          <p:nvPr/>
        </p:nvSpPr>
        <p:spPr>
          <a:xfrm>
            <a:off x="7788345" y="3214073"/>
            <a:ext cx="708031"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p:cNvSpPr/>
          <p:nvPr/>
        </p:nvSpPr>
        <p:spPr>
          <a:xfrm>
            <a:off x="3686258" y="3405119"/>
            <a:ext cx="921565" cy="25847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p:cNvSpPr/>
          <p:nvPr/>
        </p:nvSpPr>
        <p:spPr>
          <a:xfrm>
            <a:off x="5889023" y="3495023"/>
            <a:ext cx="988996" cy="16857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p:cNvSpPr/>
          <p:nvPr/>
        </p:nvSpPr>
        <p:spPr>
          <a:xfrm>
            <a:off x="5304616" y="3663594"/>
            <a:ext cx="1191291" cy="23599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p:nvPr/>
        </p:nvSpPr>
        <p:spPr>
          <a:xfrm>
            <a:off x="1798175" y="3899592"/>
            <a:ext cx="797940" cy="24723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Rectangle 30"/>
          <p:cNvSpPr/>
          <p:nvPr/>
        </p:nvSpPr>
        <p:spPr>
          <a:xfrm>
            <a:off x="5563103" y="3978258"/>
            <a:ext cx="786702" cy="16857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p:nvSpPr>
        <p:spPr>
          <a:xfrm>
            <a:off x="6754394" y="4146828"/>
            <a:ext cx="1258723" cy="213523"/>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p:nvSpPr>
        <p:spPr>
          <a:xfrm>
            <a:off x="955280" y="4686253"/>
            <a:ext cx="955281" cy="15733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33"/>
          <p:cNvSpPr/>
          <p:nvPr/>
        </p:nvSpPr>
        <p:spPr>
          <a:xfrm>
            <a:off x="8170457" y="4461493"/>
            <a:ext cx="730507" cy="22476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34"/>
          <p:cNvSpPr/>
          <p:nvPr/>
        </p:nvSpPr>
        <p:spPr>
          <a:xfrm>
            <a:off x="304799" y="4944728"/>
            <a:ext cx="1133741" cy="14609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p:cNvSpPr/>
          <p:nvPr/>
        </p:nvSpPr>
        <p:spPr>
          <a:xfrm>
            <a:off x="7529857" y="4944728"/>
            <a:ext cx="854133" cy="14609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Rectangle 36"/>
          <p:cNvSpPr/>
          <p:nvPr/>
        </p:nvSpPr>
        <p:spPr>
          <a:xfrm>
            <a:off x="2146570" y="5147012"/>
            <a:ext cx="1123860" cy="235998"/>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53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0" nodeType="clickEffect">
                                  <p:stCondLst>
                                    <p:cond delay="0"/>
                                  </p:stCondLst>
                                  <p:childTnLst>
                                    <p:animEffect transition="out" filter="dissolv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2"/>
                                        </p:tgtEl>
                                        <p:attrNameLst>
                                          <p:attrName>ppt_x</p:attrName>
                                        </p:attrNameLst>
                                      </p:cBhvr>
                                      <p:tavLst>
                                        <p:tav tm="0">
                                          <p:val>
                                            <p:strVal val="ppt_x"/>
                                          </p:val>
                                        </p:tav>
                                        <p:tav tm="100000">
                                          <p:val>
                                            <p:strVal val="ppt_x"/>
                                          </p:val>
                                        </p:tav>
                                      </p:tavLst>
                                    </p:anim>
                                    <p:anim calcmode="lin" valueType="num">
                                      <p:cBhvr additive="base">
                                        <p:cTn id="40" dur="500"/>
                                        <p:tgtEl>
                                          <p:spTgt spid="12"/>
                                        </p:tgtEl>
                                        <p:attrNameLst>
                                          <p:attrName>ppt_y</p:attrName>
                                        </p:attrNameLst>
                                      </p:cBhvr>
                                      <p:tavLst>
                                        <p:tav tm="0">
                                          <p:val>
                                            <p:strVal val="ppt_y"/>
                                          </p:val>
                                        </p:tav>
                                        <p:tav tm="100000">
                                          <p:val>
                                            <p:strVal val="1+ppt_h/2"/>
                                          </p:val>
                                        </p:tav>
                                      </p:tavLst>
                                    </p:anim>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0" nodeType="clickEffect">
                                  <p:stCondLst>
                                    <p:cond delay="0"/>
                                  </p:stCondLst>
                                  <p:childTnLst>
                                    <p:anim calcmode="lin" valueType="num">
                                      <p:cBhvr additive="base">
                                        <p:cTn id="45" dur="500"/>
                                        <p:tgtEl>
                                          <p:spTgt spid="13"/>
                                        </p:tgtEl>
                                        <p:attrNameLst>
                                          <p:attrName>ppt_x</p:attrName>
                                        </p:attrNameLst>
                                      </p:cBhvr>
                                      <p:tavLst>
                                        <p:tav tm="0">
                                          <p:val>
                                            <p:strVal val="ppt_x"/>
                                          </p:val>
                                        </p:tav>
                                        <p:tav tm="100000">
                                          <p:val>
                                            <p:strVal val="ppt_x"/>
                                          </p:val>
                                        </p:tav>
                                      </p:tavLst>
                                    </p:anim>
                                    <p:anim calcmode="lin" valueType="num">
                                      <p:cBhvr additive="base">
                                        <p:cTn id="46" dur="500"/>
                                        <p:tgtEl>
                                          <p:spTgt spid="13"/>
                                        </p:tgtEl>
                                        <p:attrNameLst>
                                          <p:attrName>ppt_y</p:attrName>
                                        </p:attrNameLst>
                                      </p:cBhvr>
                                      <p:tavLst>
                                        <p:tav tm="0">
                                          <p:val>
                                            <p:strVal val="ppt_y"/>
                                          </p:val>
                                        </p:tav>
                                        <p:tav tm="100000">
                                          <p:val>
                                            <p:strVal val="1+ppt_h/2"/>
                                          </p:val>
                                        </p:tav>
                                      </p:tavLst>
                                    </p:anim>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0" nodeType="clickEffect">
                                  <p:stCondLst>
                                    <p:cond delay="0"/>
                                  </p:stCondLst>
                                  <p:childTnLst>
                                    <p:anim calcmode="lin" valueType="num">
                                      <p:cBhvr additive="base">
                                        <p:cTn id="51" dur="500"/>
                                        <p:tgtEl>
                                          <p:spTgt spid="14"/>
                                        </p:tgtEl>
                                        <p:attrNameLst>
                                          <p:attrName>ppt_x</p:attrName>
                                        </p:attrNameLst>
                                      </p:cBhvr>
                                      <p:tavLst>
                                        <p:tav tm="0">
                                          <p:val>
                                            <p:strVal val="ppt_x"/>
                                          </p:val>
                                        </p:tav>
                                        <p:tav tm="100000">
                                          <p:val>
                                            <p:strVal val="ppt_x"/>
                                          </p:val>
                                        </p:tav>
                                      </p:tavLst>
                                    </p:anim>
                                    <p:anim calcmode="lin" valueType="num">
                                      <p:cBhvr additive="base">
                                        <p:cTn id="52" dur="500"/>
                                        <p:tgtEl>
                                          <p:spTgt spid="14"/>
                                        </p:tgtEl>
                                        <p:attrNameLst>
                                          <p:attrName>ppt_y</p:attrName>
                                        </p:attrNameLst>
                                      </p:cBhvr>
                                      <p:tavLst>
                                        <p:tav tm="0">
                                          <p:val>
                                            <p:strVal val="ppt_y"/>
                                          </p:val>
                                        </p:tav>
                                        <p:tav tm="100000">
                                          <p:val>
                                            <p:strVal val="1+ppt_h/2"/>
                                          </p:val>
                                        </p:tav>
                                      </p:tavLst>
                                    </p:anim>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0" nodeType="clickEffect">
                                  <p:stCondLst>
                                    <p:cond delay="0"/>
                                  </p:stCondLst>
                                  <p:childTnLst>
                                    <p:anim calcmode="lin" valueType="num">
                                      <p:cBhvr additive="base">
                                        <p:cTn id="57" dur="500"/>
                                        <p:tgtEl>
                                          <p:spTgt spid="15"/>
                                        </p:tgtEl>
                                        <p:attrNameLst>
                                          <p:attrName>ppt_x</p:attrName>
                                        </p:attrNameLst>
                                      </p:cBhvr>
                                      <p:tavLst>
                                        <p:tav tm="0">
                                          <p:val>
                                            <p:strVal val="ppt_x"/>
                                          </p:val>
                                        </p:tav>
                                        <p:tav tm="100000">
                                          <p:val>
                                            <p:strVal val="ppt_x"/>
                                          </p:val>
                                        </p:tav>
                                      </p:tavLst>
                                    </p:anim>
                                    <p:anim calcmode="lin" valueType="num">
                                      <p:cBhvr additive="base">
                                        <p:cTn id="58" dur="500"/>
                                        <p:tgtEl>
                                          <p:spTgt spid="15"/>
                                        </p:tgtEl>
                                        <p:attrNameLst>
                                          <p:attrName>ppt_y</p:attrName>
                                        </p:attrNameLst>
                                      </p:cBhvr>
                                      <p:tavLst>
                                        <p:tav tm="0">
                                          <p:val>
                                            <p:strVal val="ppt_y"/>
                                          </p:val>
                                        </p:tav>
                                        <p:tav tm="100000">
                                          <p:val>
                                            <p:strVal val="1+ppt_h/2"/>
                                          </p:val>
                                        </p:tav>
                                      </p:tavLst>
                                    </p:anim>
                                    <p:set>
                                      <p:cBhvr>
                                        <p:cTn id="59" dur="1" fill="hold">
                                          <p:stCondLst>
                                            <p:cond delay="499"/>
                                          </p:stCondLst>
                                        </p:cTn>
                                        <p:tgtEl>
                                          <p:spTgt spid="1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0" nodeType="clickEffect">
                                  <p:stCondLst>
                                    <p:cond delay="0"/>
                                  </p:stCondLst>
                                  <p:childTnLst>
                                    <p:anim calcmode="lin" valueType="num">
                                      <p:cBhvr additive="base">
                                        <p:cTn id="63" dur="500"/>
                                        <p:tgtEl>
                                          <p:spTgt spid="16"/>
                                        </p:tgtEl>
                                        <p:attrNameLst>
                                          <p:attrName>ppt_x</p:attrName>
                                        </p:attrNameLst>
                                      </p:cBhvr>
                                      <p:tavLst>
                                        <p:tav tm="0">
                                          <p:val>
                                            <p:strVal val="ppt_x"/>
                                          </p:val>
                                        </p:tav>
                                        <p:tav tm="100000">
                                          <p:val>
                                            <p:strVal val="ppt_x"/>
                                          </p:val>
                                        </p:tav>
                                      </p:tavLst>
                                    </p:anim>
                                    <p:anim calcmode="lin" valueType="num">
                                      <p:cBhvr additive="base">
                                        <p:cTn id="64" dur="500"/>
                                        <p:tgtEl>
                                          <p:spTgt spid="16"/>
                                        </p:tgtEl>
                                        <p:attrNameLst>
                                          <p:attrName>ppt_y</p:attrName>
                                        </p:attrNameLst>
                                      </p:cBhvr>
                                      <p:tavLst>
                                        <p:tav tm="0">
                                          <p:val>
                                            <p:strVal val="ppt_y"/>
                                          </p:val>
                                        </p:tav>
                                        <p:tav tm="100000">
                                          <p:val>
                                            <p:strVal val="1+ppt_h/2"/>
                                          </p:val>
                                        </p:tav>
                                      </p:tavLst>
                                    </p:anim>
                                    <p:set>
                                      <p:cBhvr>
                                        <p:cTn id="65" dur="1" fill="hold">
                                          <p:stCondLst>
                                            <p:cond delay="499"/>
                                          </p:stCondLst>
                                        </p:cTn>
                                        <p:tgtEl>
                                          <p:spTgt spid="1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0" nodeType="clickEffect">
                                  <p:stCondLst>
                                    <p:cond delay="0"/>
                                  </p:stCondLst>
                                  <p:childTnLst>
                                    <p:anim calcmode="lin" valueType="num">
                                      <p:cBhvr additive="base">
                                        <p:cTn id="69" dur="500"/>
                                        <p:tgtEl>
                                          <p:spTgt spid="17"/>
                                        </p:tgtEl>
                                        <p:attrNameLst>
                                          <p:attrName>ppt_x</p:attrName>
                                        </p:attrNameLst>
                                      </p:cBhvr>
                                      <p:tavLst>
                                        <p:tav tm="0">
                                          <p:val>
                                            <p:strVal val="ppt_x"/>
                                          </p:val>
                                        </p:tav>
                                        <p:tav tm="100000">
                                          <p:val>
                                            <p:strVal val="ppt_x"/>
                                          </p:val>
                                        </p:tav>
                                      </p:tavLst>
                                    </p:anim>
                                    <p:anim calcmode="lin" valueType="num">
                                      <p:cBhvr additive="base">
                                        <p:cTn id="70" dur="500"/>
                                        <p:tgtEl>
                                          <p:spTgt spid="17"/>
                                        </p:tgtEl>
                                        <p:attrNameLst>
                                          <p:attrName>ppt_y</p:attrName>
                                        </p:attrNameLst>
                                      </p:cBhvr>
                                      <p:tavLst>
                                        <p:tav tm="0">
                                          <p:val>
                                            <p:strVal val="ppt_y"/>
                                          </p:val>
                                        </p:tav>
                                        <p:tav tm="100000">
                                          <p:val>
                                            <p:strVal val="1+ppt_h/2"/>
                                          </p:val>
                                        </p:tav>
                                      </p:tavLst>
                                    </p:anim>
                                    <p:set>
                                      <p:cBhvr>
                                        <p:cTn id="71" dur="1" fill="hold">
                                          <p:stCondLst>
                                            <p:cond delay="499"/>
                                          </p:stCondLst>
                                        </p:cTn>
                                        <p:tgtEl>
                                          <p:spTgt spid="1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18"/>
                                        </p:tgtEl>
                                        <p:attrNameLst>
                                          <p:attrName>ppt_x</p:attrName>
                                        </p:attrNameLst>
                                      </p:cBhvr>
                                      <p:tavLst>
                                        <p:tav tm="0">
                                          <p:val>
                                            <p:strVal val="ppt_x"/>
                                          </p:val>
                                        </p:tav>
                                        <p:tav tm="100000">
                                          <p:val>
                                            <p:strVal val="ppt_x"/>
                                          </p:val>
                                        </p:tav>
                                      </p:tavLst>
                                    </p:anim>
                                    <p:anim calcmode="lin" valueType="num">
                                      <p:cBhvr additive="base">
                                        <p:cTn id="76" dur="500"/>
                                        <p:tgtEl>
                                          <p:spTgt spid="18"/>
                                        </p:tgtEl>
                                        <p:attrNameLst>
                                          <p:attrName>ppt_y</p:attrName>
                                        </p:attrNameLst>
                                      </p:cBhvr>
                                      <p:tavLst>
                                        <p:tav tm="0">
                                          <p:val>
                                            <p:strVal val="ppt_y"/>
                                          </p:val>
                                        </p:tav>
                                        <p:tav tm="100000">
                                          <p:val>
                                            <p:strVal val="1+ppt_h/2"/>
                                          </p:val>
                                        </p:tav>
                                      </p:tavLst>
                                    </p:anim>
                                    <p:set>
                                      <p:cBhvr>
                                        <p:cTn id="77" dur="1" fill="hold">
                                          <p:stCondLst>
                                            <p:cond delay="499"/>
                                          </p:stCondLst>
                                        </p:cTn>
                                        <p:tgtEl>
                                          <p:spTgt spid="1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0" nodeType="clickEffect">
                                  <p:stCondLst>
                                    <p:cond delay="0"/>
                                  </p:stCondLst>
                                  <p:childTnLst>
                                    <p:anim calcmode="lin" valueType="num">
                                      <p:cBhvr additive="base">
                                        <p:cTn id="81" dur="500"/>
                                        <p:tgtEl>
                                          <p:spTgt spid="19"/>
                                        </p:tgtEl>
                                        <p:attrNameLst>
                                          <p:attrName>ppt_x</p:attrName>
                                        </p:attrNameLst>
                                      </p:cBhvr>
                                      <p:tavLst>
                                        <p:tav tm="0">
                                          <p:val>
                                            <p:strVal val="ppt_x"/>
                                          </p:val>
                                        </p:tav>
                                        <p:tav tm="100000">
                                          <p:val>
                                            <p:strVal val="ppt_x"/>
                                          </p:val>
                                        </p:tav>
                                      </p:tavLst>
                                    </p:anim>
                                    <p:anim calcmode="lin" valueType="num">
                                      <p:cBhvr additive="base">
                                        <p:cTn id="82" dur="500"/>
                                        <p:tgtEl>
                                          <p:spTgt spid="19"/>
                                        </p:tgtEl>
                                        <p:attrNameLst>
                                          <p:attrName>ppt_y</p:attrName>
                                        </p:attrNameLst>
                                      </p:cBhvr>
                                      <p:tavLst>
                                        <p:tav tm="0">
                                          <p:val>
                                            <p:strVal val="ppt_y"/>
                                          </p:val>
                                        </p:tav>
                                        <p:tav tm="100000">
                                          <p:val>
                                            <p:strVal val="1+ppt_h/2"/>
                                          </p:val>
                                        </p:tav>
                                      </p:tavLst>
                                    </p:anim>
                                    <p:set>
                                      <p:cBhvr>
                                        <p:cTn id="83" dur="1" fill="hold">
                                          <p:stCondLst>
                                            <p:cond delay="499"/>
                                          </p:stCondLst>
                                        </p:cTn>
                                        <p:tgtEl>
                                          <p:spTgt spid="1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grpId="0" nodeType="clickEffect">
                                  <p:stCondLst>
                                    <p:cond delay="0"/>
                                  </p:stCondLst>
                                  <p:childTnLst>
                                    <p:anim calcmode="lin" valueType="num">
                                      <p:cBhvr additive="base">
                                        <p:cTn id="87" dur="500"/>
                                        <p:tgtEl>
                                          <p:spTgt spid="20"/>
                                        </p:tgtEl>
                                        <p:attrNameLst>
                                          <p:attrName>ppt_x</p:attrName>
                                        </p:attrNameLst>
                                      </p:cBhvr>
                                      <p:tavLst>
                                        <p:tav tm="0">
                                          <p:val>
                                            <p:strVal val="ppt_x"/>
                                          </p:val>
                                        </p:tav>
                                        <p:tav tm="100000">
                                          <p:val>
                                            <p:strVal val="ppt_x"/>
                                          </p:val>
                                        </p:tav>
                                      </p:tavLst>
                                    </p:anim>
                                    <p:anim calcmode="lin" valueType="num">
                                      <p:cBhvr additive="base">
                                        <p:cTn id="88" dur="500"/>
                                        <p:tgtEl>
                                          <p:spTgt spid="20"/>
                                        </p:tgtEl>
                                        <p:attrNameLst>
                                          <p:attrName>ppt_y</p:attrName>
                                        </p:attrNameLst>
                                      </p:cBhvr>
                                      <p:tavLst>
                                        <p:tav tm="0">
                                          <p:val>
                                            <p:strVal val="ppt_y"/>
                                          </p:val>
                                        </p:tav>
                                        <p:tav tm="100000">
                                          <p:val>
                                            <p:strVal val="1+ppt_h/2"/>
                                          </p:val>
                                        </p:tav>
                                      </p:tavLst>
                                    </p:anim>
                                    <p:set>
                                      <p:cBhvr>
                                        <p:cTn id="89" dur="1" fill="hold">
                                          <p:stCondLst>
                                            <p:cond delay="499"/>
                                          </p:stCondLst>
                                        </p:cTn>
                                        <p:tgtEl>
                                          <p:spTgt spid="2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 presetClass="exit" presetSubtype="4" fill="hold" grpId="0" nodeType="clickEffect">
                                  <p:stCondLst>
                                    <p:cond delay="0"/>
                                  </p:stCondLst>
                                  <p:childTnLst>
                                    <p:anim calcmode="lin" valueType="num">
                                      <p:cBhvr additive="base">
                                        <p:cTn id="93" dur="500"/>
                                        <p:tgtEl>
                                          <p:spTgt spid="21"/>
                                        </p:tgtEl>
                                        <p:attrNameLst>
                                          <p:attrName>ppt_x</p:attrName>
                                        </p:attrNameLst>
                                      </p:cBhvr>
                                      <p:tavLst>
                                        <p:tav tm="0">
                                          <p:val>
                                            <p:strVal val="ppt_x"/>
                                          </p:val>
                                        </p:tav>
                                        <p:tav tm="100000">
                                          <p:val>
                                            <p:strVal val="ppt_x"/>
                                          </p:val>
                                        </p:tav>
                                      </p:tavLst>
                                    </p:anim>
                                    <p:anim calcmode="lin" valueType="num">
                                      <p:cBhvr additive="base">
                                        <p:cTn id="94" dur="500"/>
                                        <p:tgtEl>
                                          <p:spTgt spid="21"/>
                                        </p:tgtEl>
                                        <p:attrNameLst>
                                          <p:attrName>ppt_y</p:attrName>
                                        </p:attrNameLst>
                                      </p:cBhvr>
                                      <p:tavLst>
                                        <p:tav tm="0">
                                          <p:val>
                                            <p:strVal val="ppt_y"/>
                                          </p:val>
                                        </p:tav>
                                        <p:tav tm="100000">
                                          <p:val>
                                            <p:strVal val="1+ppt_h/2"/>
                                          </p:val>
                                        </p:tav>
                                      </p:tavLst>
                                    </p:anim>
                                    <p:set>
                                      <p:cBhvr>
                                        <p:cTn id="95" dur="1" fill="hold">
                                          <p:stCondLst>
                                            <p:cond delay="499"/>
                                          </p:stCondLst>
                                        </p:cTn>
                                        <p:tgtEl>
                                          <p:spTgt spid="21"/>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grpId="0" nodeType="clickEffect">
                                  <p:stCondLst>
                                    <p:cond delay="0"/>
                                  </p:stCondLst>
                                  <p:childTnLst>
                                    <p:anim calcmode="lin" valueType="num">
                                      <p:cBhvr additive="base">
                                        <p:cTn id="99" dur="500"/>
                                        <p:tgtEl>
                                          <p:spTgt spid="22"/>
                                        </p:tgtEl>
                                        <p:attrNameLst>
                                          <p:attrName>ppt_x</p:attrName>
                                        </p:attrNameLst>
                                      </p:cBhvr>
                                      <p:tavLst>
                                        <p:tav tm="0">
                                          <p:val>
                                            <p:strVal val="ppt_x"/>
                                          </p:val>
                                        </p:tav>
                                        <p:tav tm="100000">
                                          <p:val>
                                            <p:strVal val="ppt_x"/>
                                          </p:val>
                                        </p:tav>
                                      </p:tavLst>
                                    </p:anim>
                                    <p:anim calcmode="lin" valueType="num">
                                      <p:cBhvr additive="base">
                                        <p:cTn id="100" dur="500"/>
                                        <p:tgtEl>
                                          <p:spTgt spid="22"/>
                                        </p:tgtEl>
                                        <p:attrNameLst>
                                          <p:attrName>ppt_y</p:attrName>
                                        </p:attrNameLst>
                                      </p:cBhvr>
                                      <p:tavLst>
                                        <p:tav tm="0">
                                          <p:val>
                                            <p:strVal val="ppt_y"/>
                                          </p:val>
                                        </p:tav>
                                        <p:tav tm="100000">
                                          <p:val>
                                            <p:strVal val="1+ppt_h/2"/>
                                          </p:val>
                                        </p:tav>
                                      </p:tavLst>
                                    </p:anim>
                                    <p:set>
                                      <p:cBhvr>
                                        <p:cTn id="101" dur="1" fill="hold">
                                          <p:stCondLst>
                                            <p:cond delay="499"/>
                                          </p:stCondLst>
                                        </p:cTn>
                                        <p:tgtEl>
                                          <p:spTgt spid="2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 presetClass="exit" presetSubtype="4" fill="hold" grpId="0" nodeType="clickEffect">
                                  <p:stCondLst>
                                    <p:cond delay="0"/>
                                  </p:stCondLst>
                                  <p:childTnLst>
                                    <p:anim calcmode="lin" valueType="num">
                                      <p:cBhvr additive="base">
                                        <p:cTn id="105" dur="500"/>
                                        <p:tgtEl>
                                          <p:spTgt spid="23"/>
                                        </p:tgtEl>
                                        <p:attrNameLst>
                                          <p:attrName>ppt_x</p:attrName>
                                        </p:attrNameLst>
                                      </p:cBhvr>
                                      <p:tavLst>
                                        <p:tav tm="0">
                                          <p:val>
                                            <p:strVal val="ppt_x"/>
                                          </p:val>
                                        </p:tav>
                                        <p:tav tm="100000">
                                          <p:val>
                                            <p:strVal val="ppt_x"/>
                                          </p:val>
                                        </p:tav>
                                      </p:tavLst>
                                    </p:anim>
                                    <p:anim calcmode="lin" valueType="num">
                                      <p:cBhvr additive="base">
                                        <p:cTn id="106" dur="500"/>
                                        <p:tgtEl>
                                          <p:spTgt spid="23"/>
                                        </p:tgtEl>
                                        <p:attrNameLst>
                                          <p:attrName>ppt_y</p:attrName>
                                        </p:attrNameLst>
                                      </p:cBhvr>
                                      <p:tavLst>
                                        <p:tav tm="0">
                                          <p:val>
                                            <p:strVal val="ppt_y"/>
                                          </p:val>
                                        </p:tav>
                                        <p:tav tm="100000">
                                          <p:val>
                                            <p:strVal val="1+ppt_h/2"/>
                                          </p:val>
                                        </p:tav>
                                      </p:tavLst>
                                    </p:anim>
                                    <p:set>
                                      <p:cBhvr>
                                        <p:cTn id="107" dur="1" fill="hold">
                                          <p:stCondLst>
                                            <p:cond delay="499"/>
                                          </p:stCondLst>
                                        </p:cTn>
                                        <p:tgtEl>
                                          <p:spTgt spid="2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grpId="0" nodeType="clickEffect">
                                  <p:stCondLst>
                                    <p:cond delay="0"/>
                                  </p:stCondLst>
                                  <p:childTnLst>
                                    <p:anim calcmode="lin" valueType="num">
                                      <p:cBhvr additive="base">
                                        <p:cTn id="111" dur="500"/>
                                        <p:tgtEl>
                                          <p:spTgt spid="24"/>
                                        </p:tgtEl>
                                        <p:attrNameLst>
                                          <p:attrName>ppt_x</p:attrName>
                                        </p:attrNameLst>
                                      </p:cBhvr>
                                      <p:tavLst>
                                        <p:tav tm="0">
                                          <p:val>
                                            <p:strVal val="ppt_x"/>
                                          </p:val>
                                        </p:tav>
                                        <p:tav tm="100000">
                                          <p:val>
                                            <p:strVal val="ppt_x"/>
                                          </p:val>
                                        </p:tav>
                                      </p:tavLst>
                                    </p:anim>
                                    <p:anim calcmode="lin" valueType="num">
                                      <p:cBhvr additive="base">
                                        <p:cTn id="112" dur="500"/>
                                        <p:tgtEl>
                                          <p:spTgt spid="24"/>
                                        </p:tgtEl>
                                        <p:attrNameLst>
                                          <p:attrName>ppt_y</p:attrName>
                                        </p:attrNameLst>
                                      </p:cBhvr>
                                      <p:tavLst>
                                        <p:tav tm="0">
                                          <p:val>
                                            <p:strVal val="ppt_y"/>
                                          </p:val>
                                        </p:tav>
                                        <p:tav tm="100000">
                                          <p:val>
                                            <p:strVal val="1+ppt_h/2"/>
                                          </p:val>
                                        </p:tav>
                                      </p:tavLst>
                                    </p:anim>
                                    <p:set>
                                      <p:cBhvr>
                                        <p:cTn id="113" dur="1" fill="hold">
                                          <p:stCondLst>
                                            <p:cond delay="499"/>
                                          </p:stCondLst>
                                        </p:cTn>
                                        <p:tgtEl>
                                          <p:spTgt spid="2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0" nodeType="clickEffect">
                                  <p:stCondLst>
                                    <p:cond delay="0"/>
                                  </p:stCondLst>
                                  <p:childTnLst>
                                    <p:anim calcmode="lin" valueType="num">
                                      <p:cBhvr additive="base">
                                        <p:cTn id="117" dur="500"/>
                                        <p:tgtEl>
                                          <p:spTgt spid="25"/>
                                        </p:tgtEl>
                                        <p:attrNameLst>
                                          <p:attrName>ppt_x</p:attrName>
                                        </p:attrNameLst>
                                      </p:cBhvr>
                                      <p:tavLst>
                                        <p:tav tm="0">
                                          <p:val>
                                            <p:strVal val="ppt_x"/>
                                          </p:val>
                                        </p:tav>
                                        <p:tav tm="100000">
                                          <p:val>
                                            <p:strVal val="ppt_x"/>
                                          </p:val>
                                        </p:tav>
                                      </p:tavLst>
                                    </p:anim>
                                    <p:anim calcmode="lin" valueType="num">
                                      <p:cBhvr additive="base">
                                        <p:cTn id="118" dur="500"/>
                                        <p:tgtEl>
                                          <p:spTgt spid="25"/>
                                        </p:tgtEl>
                                        <p:attrNameLst>
                                          <p:attrName>ppt_y</p:attrName>
                                        </p:attrNameLst>
                                      </p:cBhvr>
                                      <p:tavLst>
                                        <p:tav tm="0">
                                          <p:val>
                                            <p:strVal val="ppt_y"/>
                                          </p:val>
                                        </p:tav>
                                        <p:tav tm="100000">
                                          <p:val>
                                            <p:strVal val="1+ppt_h/2"/>
                                          </p:val>
                                        </p:tav>
                                      </p:tavLst>
                                    </p:anim>
                                    <p:set>
                                      <p:cBhvr>
                                        <p:cTn id="119" dur="1" fill="hold">
                                          <p:stCondLst>
                                            <p:cond delay="499"/>
                                          </p:stCondLst>
                                        </p:cTn>
                                        <p:tgtEl>
                                          <p:spTgt spid="25"/>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 presetClass="exit" presetSubtype="4" fill="hold" grpId="0" nodeType="clickEffect">
                                  <p:stCondLst>
                                    <p:cond delay="0"/>
                                  </p:stCondLst>
                                  <p:childTnLst>
                                    <p:anim calcmode="lin" valueType="num">
                                      <p:cBhvr additive="base">
                                        <p:cTn id="123" dur="500"/>
                                        <p:tgtEl>
                                          <p:spTgt spid="26"/>
                                        </p:tgtEl>
                                        <p:attrNameLst>
                                          <p:attrName>ppt_x</p:attrName>
                                        </p:attrNameLst>
                                      </p:cBhvr>
                                      <p:tavLst>
                                        <p:tav tm="0">
                                          <p:val>
                                            <p:strVal val="ppt_x"/>
                                          </p:val>
                                        </p:tav>
                                        <p:tav tm="100000">
                                          <p:val>
                                            <p:strVal val="ppt_x"/>
                                          </p:val>
                                        </p:tav>
                                      </p:tavLst>
                                    </p:anim>
                                    <p:anim calcmode="lin" valueType="num">
                                      <p:cBhvr additive="base">
                                        <p:cTn id="124" dur="500"/>
                                        <p:tgtEl>
                                          <p:spTgt spid="26"/>
                                        </p:tgtEl>
                                        <p:attrNameLst>
                                          <p:attrName>ppt_y</p:attrName>
                                        </p:attrNameLst>
                                      </p:cBhvr>
                                      <p:tavLst>
                                        <p:tav tm="0">
                                          <p:val>
                                            <p:strVal val="ppt_y"/>
                                          </p:val>
                                        </p:tav>
                                        <p:tav tm="100000">
                                          <p:val>
                                            <p:strVal val="1+ppt_h/2"/>
                                          </p:val>
                                        </p:tav>
                                      </p:tavLst>
                                    </p:anim>
                                    <p:set>
                                      <p:cBhvr>
                                        <p:cTn id="125" dur="1" fill="hold">
                                          <p:stCondLst>
                                            <p:cond delay="499"/>
                                          </p:stCondLst>
                                        </p:cTn>
                                        <p:tgtEl>
                                          <p:spTgt spid="26"/>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grpId="0" nodeType="clickEffect">
                                  <p:stCondLst>
                                    <p:cond delay="0"/>
                                  </p:stCondLst>
                                  <p:childTnLst>
                                    <p:anim calcmode="lin" valueType="num">
                                      <p:cBhvr additive="base">
                                        <p:cTn id="129" dur="500"/>
                                        <p:tgtEl>
                                          <p:spTgt spid="27"/>
                                        </p:tgtEl>
                                        <p:attrNameLst>
                                          <p:attrName>ppt_x</p:attrName>
                                        </p:attrNameLst>
                                      </p:cBhvr>
                                      <p:tavLst>
                                        <p:tav tm="0">
                                          <p:val>
                                            <p:strVal val="ppt_x"/>
                                          </p:val>
                                        </p:tav>
                                        <p:tav tm="100000">
                                          <p:val>
                                            <p:strVal val="ppt_x"/>
                                          </p:val>
                                        </p:tav>
                                      </p:tavLst>
                                    </p:anim>
                                    <p:anim calcmode="lin" valueType="num">
                                      <p:cBhvr additive="base">
                                        <p:cTn id="130" dur="500"/>
                                        <p:tgtEl>
                                          <p:spTgt spid="27"/>
                                        </p:tgtEl>
                                        <p:attrNameLst>
                                          <p:attrName>ppt_y</p:attrName>
                                        </p:attrNameLst>
                                      </p:cBhvr>
                                      <p:tavLst>
                                        <p:tav tm="0">
                                          <p:val>
                                            <p:strVal val="ppt_y"/>
                                          </p:val>
                                        </p:tav>
                                        <p:tav tm="100000">
                                          <p:val>
                                            <p:strVal val="1+ppt_h/2"/>
                                          </p:val>
                                        </p:tav>
                                      </p:tavLst>
                                    </p:anim>
                                    <p:set>
                                      <p:cBhvr>
                                        <p:cTn id="131" dur="1" fill="hold">
                                          <p:stCondLst>
                                            <p:cond delay="499"/>
                                          </p:stCondLst>
                                        </p:cTn>
                                        <p:tgtEl>
                                          <p:spTgt spid="27"/>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 presetClass="exit" presetSubtype="4" fill="hold" grpId="0" nodeType="clickEffect">
                                  <p:stCondLst>
                                    <p:cond delay="0"/>
                                  </p:stCondLst>
                                  <p:childTnLst>
                                    <p:anim calcmode="lin" valueType="num">
                                      <p:cBhvr additive="base">
                                        <p:cTn id="135" dur="500"/>
                                        <p:tgtEl>
                                          <p:spTgt spid="28"/>
                                        </p:tgtEl>
                                        <p:attrNameLst>
                                          <p:attrName>ppt_x</p:attrName>
                                        </p:attrNameLst>
                                      </p:cBhvr>
                                      <p:tavLst>
                                        <p:tav tm="0">
                                          <p:val>
                                            <p:strVal val="ppt_x"/>
                                          </p:val>
                                        </p:tav>
                                        <p:tav tm="100000">
                                          <p:val>
                                            <p:strVal val="ppt_x"/>
                                          </p:val>
                                        </p:tav>
                                      </p:tavLst>
                                    </p:anim>
                                    <p:anim calcmode="lin" valueType="num">
                                      <p:cBhvr additive="base">
                                        <p:cTn id="136" dur="500"/>
                                        <p:tgtEl>
                                          <p:spTgt spid="28"/>
                                        </p:tgtEl>
                                        <p:attrNameLst>
                                          <p:attrName>ppt_y</p:attrName>
                                        </p:attrNameLst>
                                      </p:cBhvr>
                                      <p:tavLst>
                                        <p:tav tm="0">
                                          <p:val>
                                            <p:strVal val="ppt_y"/>
                                          </p:val>
                                        </p:tav>
                                        <p:tav tm="100000">
                                          <p:val>
                                            <p:strVal val="1+ppt_h/2"/>
                                          </p:val>
                                        </p:tav>
                                      </p:tavLst>
                                    </p:anim>
                                    <p:set>
                                      <p:cBhvr>
                                        <p:cTn id="137" dur="1" fill="hold">
                                          <p:stCondLst>
                                            <p:cond delay="499"/>
                                          </p:stCondLst>
                                        </p:cTn>
                                        <p:tgtEl>
                                          <p:spTgt spid="28"/>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 presetClass="exit" presetSubtype="4" fill="hold" grpId="0" nodeType="clickEffect">
                                  <p:stCondLst>
                                    <p:cond delay="0"/>
                                  </p:stCondLst>
                                  <p:childTnLst>
                                    <p:anim calcmode="lin" valueType="num">
                                      <p:cBhvr additive="base">
                                        <p:cTn id="141" dur="500"/>
                                        <p:tgtEl>
                                          <p:spTgt spid="29"/>
                                        </p:tgtEl>
                                        <p:attrNameLst>
                                          <p:attrName>ppt_x</p:attrName>
                                        </p:attrNameLst>
                                      </p:cBhvr>
                                      <p:tavLst>
                                        <p:tav tm="0">
                                          <p:val>
                                            <p:strVal val="ppt_x"/>
                                          </p:val>
                                        </p:tav>
                                        <p:tav tm="100000">
                                          <p:val>
                                            <p:strVal val="ppt_x"/>
                                          </p:val>
                                        </p:tav>
                                      </p:tavLst>
                                    </p:anim>
                                    <p:anim calcmode="lin" valueType="num">
                                      <p:cBhvr additive="base">
                                        <p:cTn id="142" dur="500"/>
                                        <p:tgtEl>
                                          <p:spTgt spid="29"/>
                                        </p:tgtEl>
                                        <p:attrNameLst>
                                          <p:attrName>ppt_y</p:attrName>
                                        </p:attrNameLst>
                                      </p:cBhvr>
                                      <p:tavLst>
                                        <p:tav tm="0">
                                          <p:val>
                                            <p:strVal val="ppt_y"/>
                                          </p:val>
                                        </p:tav>
                                        <p:tav tm="100000">
                                          <p:val>
                                            <p:strVal val="1+ppt_h/2"/>
                                          </p:val>
                                        </p:tav>
                                      </p:tavLst>
                                    </p:anim>
                                    <p:set>
                                      <p:cBhvr>
                                        <p:cTn id="143" dur="1" fill="hold">
                                          <p:stCondLst>
                                            <p:cond delay="499"/>
                                          </p:stCondLst>
                                        </p:cTn>
                                        <p:tgtEl>
                                          <p:spTgt spid="29"/>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 presetClass="exit" presetSubtype="4" fill="hold" grpId="0" nodeType="clickEffect">
                                  <p:stCondLst>
                                    <p:cond delay="0"/>
                                  </p:stCondLst>
                                  <p:childTnLst>
                                    <p:anim calcmode="lin" valueType="num">
                                      <p:cBhvr additive="base">
                                        <p:cTn id="147" dur="500"/>
                                        <p:tgtEl>
                                          <p:spTgt spid="30"/>
                                        </p:tgtEl>
                                        <p:attrNameLst>
                                          <p:attrName>ppt_x</p:attrName>
                                        </p:attrNameLst>
                                      </p:cBhvr>
                                      <p:tavLst>
                                        <p:tav tm="0">
                                          <p:val>
                                            <p:strVal val="ppt_x"/>
                                          </p:val>
                                        </p:tav>
                                        <p:tav tm="100000">
                                          <p:val>
                                            <p:strVal val="ppt_x"/>
                                          </p:val>
                                        </p:tav>
                                      </p:tavLst>
                                    </p:anim>
                                    <p:anim calcmode="lin" valueType="num">
                                      <p:cBhvr additive="base">
                                        <p:cTn id="148" dur="500"/>
                                        <p:tgtEl>
                                          <p:spTgt spid="30"/>
                                        </p:tgtEl>
                                        <p:attrNameLst>
                                          <p:attrName>ppt_y</p:attrName>
                                        </p:attrNameLst>
                                      </p:cBhvr>
                                      <p:tavLst>
                                        <p:tav tm="0">
                                          <p:val>
                                            <p:strVal val="ppt_y"/>
                                          </p:val>
                                        </p:tav>
                                        <p:tav tm="100000">
                                          <p:val>
                                            <p:strVal val="1+ppt_h/2"/>
                                          </p:val>
                                        </p:tav>
                                      </p:tavLst>
                                    </p:anim>
                                    <p:set>
                                      <p:cBhvr>
                                        <p:cTn id="149" dur="1" fill="hold">
                                          <p:stCondLst>
                                            <p:cond delay="499"/>
                                          </p:stCondLst>
                                        </p:cTn>
                                        <p:tgtEl>
                                          <p:spTgt spid="30"/>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 presetClass="exit" presetSubtype="4" fill="hold" grpId="0" nodeType="clickEffect">
                                  <p:stCondLst>
                                    <p:cond delay="0"/>
                                  </p:stCondLst>
                                  <p:childTnLst>
                                    <p:anim calcmode="lin" valueType="num">
                                      <p:cBhvr additive="base">
                                        <p:cTn id="153" dur="500"/>
                                        <p:tgtEl>
                                          <p:spTgt spid="31"/>
                                        </p:tgtEl>
                                        <p:attrNameLst>
                                          <p:attrName>ppt_x</p:attrName>
                                        </p:attrNameLst>
                                      </p:cBhvr>
                                      <p:tavLst>
                                        <p:tav tm="0">
                                          <p:val>
                                            <p:strVal val="ppt_x"/>
                                          </p:val>
                                        </p:tav>
                                        <p:tav tm="100000">
                                          <p:val>
                                            <p:strVal val="ppt_x"/>
                                          </p:val>
                                        </p:tav>
                                      </p:tavLst>
                                    </p:anim>
                                    <p:anim calcmode="lin" valueType="num">
                                      <p:cBhvr additive="base">
                                        <p:cTn id="154" dur="500"/>
                                        <p:tgtEl>
                                          <p:spTgt spid="31"/>
                                        </p:tgtEl>
                                        <p:attrNameLst>
                                          <p:attrName>ppt_y</p:attrName>
                                        </p:attrNameLst>
                                      </p:cBhvr>
                                      <p:tavLst>
                                        <p:tav tm="0">
                                          <p:val>
                                            <p:strVal val="ppt_y"/>
                                          </p:val>
                                        </p:tav>
                                        <p:tav tm="100000">
                                          <p:val>
                                            <p:strVal val="1+ppt_h/2"/>
                                          </p:val>
                                        </p:tav>
                                      </p:tavLst>
                                    </p:anim>
                                    <p:set>
                                      <p:cBhvr>
                                        <p:cTn id="155" dur="1" fill="hold">
                                          <p:stCondLst>
                                            <p:cond delay="499"/>
                                          </p:stCondLst>
                                        </p:cTn>
                                        <p:tgtEl>
                                          <p:spTgt spid="31"/>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2" presetClass="exit" presetSubtype="4" fill="hold" grpId="0" nodeType="clickEffect">
                                  <p:stCondLst>
                                    <p:cond delay="0"/>
                                  </p:stCondLst>
                                  <p:childTnLst>
                                    <p:anim calcmode="lin" valueType="num">
                                      <p:cBhvr additive="base">
                                        <p:cTn id="159" dur="500"/>
                                        <p:tgtEl>
                                          <p:spTgt spid="32"/>
                                        </p:tgtEl>
                                        <p:attrNameLst>
                                          <p:attrName>ppt_x</p:attrName>
                                        </p:attrNameLst>
                                      </p:cBhvr>
                                      <p:tavLst>
                                        <p:tav tm="0">
                                          <p:val>
                                            <p:strVal val="ppt_x"/>
                                          </p:val>
                                        </p:tav>
                                        <p:tav tm="100000">
                                          <p:val>
                                            <p:strVal val="ppt_x"/>
                                          </p:val>
                                        </p:tav>
                                      </p:tavLst>
                                    </p:anim>
                                    <p:anim calcmode="lin" valueType="num">
                                      <p:cBhvr additive="base">
                                        <p:cTn id="160" dur="500"/>
                                        <p:tgtEl>
                                          <p:spTgt spid="32"/>
                                        </p:tgtEl>
                                        <p:attrNameLst>
                                          <p:attrName>ppt_y</p:attrName>
                                        </p:attrNameLst>
                                      </p:cBhvr>
                                      <p:tavLst>
                                        <p:tav tm="0">
                                          <p:val>
                                            <p:strVal val="ppt_y"/>
                                          </p:val>
                                        </p:tav>
                                        <p:tav tm="100000">
                                          <p:val>
                                            <p:strVal val="1+ppt_h/2"/>
                                          </p:val>
                                        </p:tav>
                                      </p:tavLst>
                                    </p:anim>
                                    <p:set>
                                      <p:cBhvr>
                                        <p:cTn id="161" dur="1" fill="hold">
                                          <p:stCondLst>
                                            <p:cond delay="499"/>
                                          </p:stCondLst>
                                        </p:cTn>
                                        <p:tgtEl>
                                          <p:spTgt spid="32"/>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 presetClass="exit" presetSubtype="4" fill="hold" grpId="0" nodeType="clickEffect">
                                  <p:stCondLst>
                                    <p:cond delay="0"/>
                                  </p:stCondLst>
                                  <p:childTnLst>
                                    <p:anim calcmode="lin" valueType="num">
                                      <p:cBhvr additive="base">
                                        <p:cTn id="165" dur="500"/>
                                        <p:tgtEl>
                                          <p:spTgt spid="34"/>
                                        </p:tgtEl>
                                        <p:attrNameLst>
                                          <p:attrName>ppt_x</p:attrName>
                                        </p:attrNameLst>
                                      </p:cBhvr>
                                      <p:tavLst>
                                        <p:tav tm="0">
                                          <p:val>
                                            <p:strVal val="ppt_x"/>
                                          </p:val>
                                        </p:tav>
                                        <p:tav tm="100000">
                                          <p:val>
                                            <p:strVal val="ppt_x"/>
                                          </p:val>
                                        </p:tav>
                                      </p:tavLst>
                                    </p:anim>
                                    <p:anim calcmode="lin" valueType="num">
                                      <p:cBhvr additive="base">
                                        <p:cTn id="166" dur="500"/>
                                        <p:tgtEl>
                                          <p:spTgt spid="34"/>
                                        </p:tgtEl>
                                        <p:attrNameLst>
                                          <p:attrName>ppt_y</p:attrName>
                                        </p:attrNameLst>
                                      </p:cBhvr>
                                      <p:tavLst>
                                        <p:tav tm="0">
                                          <p:val>
                                            <p:strVal val="ppt_y"/>
                                          </p:val>
                                        </p:tav>
                                        <p:tav tm="100000">
                                          <p:val>
                                            <p:strVal val="1+ppt_h/2"/>
                                          </p:val>
                                        </p:tav>
                                      </p:tavLst>
                                    </p:anim>
                                    <p:set>
                                      <p:cBhvr>
                                        <p:cTn id="167" dur="1" fill="hold">
                                          <p:stCondLst>
                                            <p:cond delay="499"/>
                                          </p:stCondLst>
                                        </p:cTn>
                                        <p:tgtEl>
                                          <p:spTgt spid="34"/>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 presetClass="exit" presetSubtype="4" fill="hold" grpId="0" nodeType="clickEffect">
                                  <p:stCondLst>
                                    <p:cond delay="0"/>
                                  </p:stCondLst>
                                  <p:childTnLst>
                                    <p:anim calcmode="lin" valueType="num">
                                      <p:cBhvr additive="base">
                                        <p:cTn id="171" dur="500"/>
                                        <p:tgtEl>
                                          <p:spTgt spid="33"/>
                                        </p:tgtEl>
                                        <p:attrNameLst>
                                          <p:attrName>ppt_x</p:attrName>
                                        </p:attrNameLst>
                                      </p:cBhvr>
                                      <p:tavLst>
                                        <p:tav tm="0">
                                          <p:val>
                                            <p:strVal val="ppt_x"/>
                                          </p:val>
                                        </p:tav>
                                        <p:tav tm="100000">
                                          <p:val>
                                            <p:strVal val="ppt_x"/>
                                          </p:val>
                                        </p:tav>
                                      </p:tavLst>
                                    </p:anim>
                                    <p:anim calcmode="lin" valueType="num">
                                      <p:cBhvr additive="base">
                                        <p:cTn id="172" dur="500"/>
                                        <p:tgtEl>
                                          <p:spTgt spid="33"/>
                                        </p:tgtEl>
                                        <p:attrNameLst>
                                          <p:attrName>ppt_y</p:attrName>
                                        </p:attrNameLst>
                                      </p:cBhvr>
                                      <p:tavLst>
                                        <p:tav tm="0">
                                          <p:val>
                                            <p:strVal val="ppt_y"/>
                                          </p:val>
                                        </p:tav>
                                        <p:tav tm="100000">
                                          <p:val>
                                            <p:strVal val="1+ppt_h/2"/>
                                          </p:val>
                                        </p:tav>
                                      </p:tavLst>
                                    </p:anim>
                                    <p:set>
                                      <p:cBhvr>
                                        <p:cTn id="173" dur="1" fill="hold">
                                          <p:stCondLst>
                                            <p:cond delay="499"/>
                                          </p:stCondLst>
                                        </p:cTn>
                                        <p:tgtEl>
                                          <p:spTgt spid="3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xit" presetSubtype="4" fill="hold" grpId="0" nodeType="clickEffect">
                                  <p:stCondLst>
                                    <p:cond delay="0"/>
                                  </p:stCondLst>
                                  <p:childTnLst>
                                    <p:anim calcmode="lin" valueType="num">
                                      <p:cBhvr additive="base">
                                        <p:cTn id="177" dur="500"/>
                                        <p:tgtEl>
                                          <p:spTgt spid="35"/>
                                        </p:tgtEl>
                                        <p:attrNameLst>
                                          <p:attrName>ppt_x</p:attrName>
                                        </p:attrNameLst>
                                      </p:cBhvr>
                                      <p:tavLst>
                                        <p:tav tm="0">
                                          <p:val>
                                            <p:strVal val="ppt_x"/>
                                          </p:val>
                                        </p:tav>
                                        <p:tav tm="100000">
                                          <p:val>
                                            <p:strVal val="ppt_x"/>
                                          </p:val>
                                        </p:tav>
                                      </p:tavLst>
                                    </p:anim>
                                    <p:anim calcmode="lin" valueType="num">
                                      <p:cBhvr additive="base">
                                        <p:cTn id="178" dur="500"/>
                                        <p:tgtEl>
                                          <p:spTgt spid="35"/>
                                        </p:tgtEl>
                                        <p:attrNameLst>
                                          <p:attrName>ppt_y</p:attrName>
                                        </p:attrNameLst>
                                      </p:cBhvr>
                                      <p:tavLst>
                                        <p:tav tm="0">
                                          <p:val>
                                            <p:strVal val="ppt_y"/>
                                          </p:val>
                                        </p:tav>
                                        <p:tav tm="100000">
                                          <p:val>
                                            <p:strVal val="1+ppt_h/2"/>
                                          </p:val>
                                        </p:tav>
                                      </p:tavLst>
                                    </p:anim>
                                    <p:set>
                                      <p:cBhvr>
                                        <p:cTn id="179" dur="1" fill="hold">
                                          <p:stCondLst>
                                            <p:cond delay="499"/>
                                          </p:stCondLst>
                                        </p:cTn>
                                        <p:tgtEl>
                                          <p:spTgt spid="35"/>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2" presetClass="exit" presetSubtype="4" fill="hold" grpId="0" nodeType="clickEffect">
                                  <p:stCondLst>
                                    <p:cond delay="0"/>
                                  </p:stCondLst>
                                  <p:childTnLst>
                                    <p:anim calcmode="lin" valueType="num">
                                      <p:cBhvr additive="base">
                                        <p:cTn id="183" dur="500"/>
                                        <p:tgtEl>
                                          <p:spTgt spid="36"/>
                                        </p:tgtEl>
                                        <p:attrNameLst>
                                          <p:attrName>ppt_x</p:attrName>
                                        </p:attrNameLst>
                                      </p:cBhvr>
                                      <p:tavLst>
                                        <p:tav tm="0">
                                          <p:val>
                                            <p:strVal val="ppt_x"/>
                                          </p:val>
                                        </p:tav>
                                        <p:tav tm="100000">
                                          <p:val>
                                            <p:strVal val="ppt_x"/>
                                          </p:val>
                                        </p:tav>
                                      </p:tavLst>
                                    </p:anim>
                                    <p:anim calcmode="lin" valueType="num">
                                      <p:cBhvr additive="base">
                                        <p:cTn id="184" dur="500"/>
                                        <p:tgtEl>
                                          <p:spTgt spid="36"/>
                                        </p:tgtEl>
                                        <p:attrNameLst>
                                          <p:attrName>ppt_y</p:attrName>
                                        </p:attrNameLst>
                                      </p:cBhvr>
                                      <p:tavLst>
                                        <p:tav tm="0">
                                          <p:val>
                                            <p:strVal val="ppt_y"/>
                                          </p:val>
                                        </p:tav>
                                        <p:tav tm="100000">
                                          <p:val>
                                            <p:strVal val="1+ppt_h/2"/>
                                          </p:val>
                                        </p:tav>
                                      </p:tavLst>
                                    </p:anim>
                                    <p:set>
                                      <p:cBhvr>
                                        <p:cTn id="185" dur="1" fill="hold">
                                          <p:stCondLst>
                                            <p:cond delay="499"/>
                                          </p:stCondLst>
                                        </p:cTn>
                                        <p:tgtEl>
                                          <p:spTgt spid="36"/>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2" presetClass="exit" presetSubtype="4" fill="hold" grpId="0" nodeType="clickEffect">
                                  <p:stCondLst>
                                    <p:cond delay="0"/>
                                  </p:stCondLst>
                                  <p:childTnLst>
                                    <p:anim calcmode="lin" valueType="num">
                                      <p:cBhvr additive="base">
                                        <p:cTn id="189" dur="500"/>
                                        <p:tgtEl>
                                          <p:spTgt spid="37"/>
                                        </p:tgtEl>
                                        <p:attrNameLst>
                                          <p:attrName>ppt_x</p:attrName>
                                        </p:attrNameLst>
                                      </p:cBhvr>
                                      <p:tavLst>
                                        <p:tav tm="0">
                                          <p:val>
                                            <p:strVal val="ppt_x"/>
                                          </p:val>
                                        </p:tav>
                                        <p:tav tm="100000">
                                          <p:val>
                                            <p:strVal val="ppt_x"/>
                                          </p:val>
                                        </p:tav>
                                      </p:tavLst>
                                    </p:anim>
                                    <p:anim calcmode="lin" valueType="num">
                                      <p:cBhvr additive="base">
                                        <p:cTn id="190" dur="500"/>
                                        <p:tgtEl>
                                          <p:spTgt spid="37"/>
                                        </p:tgtEl>
                                        <p:attrNameLst>
                                          <p:attrName>ppt_y</p:attrName>
                                        </p:attrNameLst>
                                      </p:cBhvr>
                                      <p:tavLst>
                                        <p:tav tm="0">
                                          <p:val>
                                            <p:strVal val="ppt_y"/>
                                          </p:val>
                                        </p:tav>
                                        <p:tav tm="100000">
                                          <p:val>
                                            <p:strVal val="1+ppt_h/2"/>
                                          </p:val>
                                        </p:tav>
                                      </p:tavLst>
                                    </p:anim>
                                    <p:set>
                                      <p:cBhvr>
                                        <p:cTn id="19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04800" y="6410848"/>
            <a:ext cx="8629880" cy="355076"/>
          </a:xfrm>
        </p:spPr>
        <p:txBody>
          <a:bodyPr/>
          <a:lstStyle/>
          <a:p>
            <a:r>
              <a:rPr lang="fr-FR" dirty="0" smtClean="0"/>
              <a:t>TES 2012-2013                                                                                                                                RC2C2</a:t>
            </a:r>
            <a:endParaRPr lang="fr-FR" dirty="0"/>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85</a:t>
            </a:fld>
            <a:endParaRPr lang="fr-FR"/>
          </a:p>
        </p:txBody>
      </p:sp>
      <p:sp>
        <p:nvSpPr>
          <p:cNvPr id="5" name="Espace réservé du contenu 4"/>
          <p:cNvSpPr>
            <a:spLocks noGrp="1"/>
          </p:cNvSpPr>
          <p:nvPr>
            <p:ph sz="quarter" idx="4294967295"/>
          </p:nvPr>
        </p:nvSpPr>
        <p:spPr>
          <a:xfrm>
            <a:off x="224771" y="223564"/>
            <a:ext cx="8709909" cy="6101035"/>
          </a:xfrm>
        </p:spPr>
        <p:txBody>
          <a:bodyPr>
            <a:noAutofit/>
          </a:bodyPr>
          <a:lstStyle/>
          <a:p>
            <a:pPr marL="0" lvl="0" indent="0" algn="just">
              <a:lnSpc>
                <a:spcPct val="120000"/>
              </a:lnSpc>
              <a:spcBef>
                <a:spcPts val="0"/>
              </a:spcBef>
              <a:buNone/>
            </a:pPr>
            <a:r>
              <a:rPr lang="fr-FR" sz="1500" b="1" dirty="0" smtClean="0"/>
              <a:t>III. L’emploi permet-il l’intégration sociale ?</a:t>
            </a:r>
            <a:endParaRPr lang="fr-FR" sz="1500" dirty="0"/>
          </a:p>
          <a:p>
            <a:pPr marL="0" indent="0" algn="just">
              <a:spcBef>
                <a:spcPts val="0"/>
              </a:spcBef>
              <a:spcAft>
                <a:spcPts val="300"/>
              </a:spcAft>
              <a:buNone/>
            </a:pPr>
            <a:r>
              <a:rPr lang="fr-FR" sz="1500" dirty="0"/>
              <a:t>Depuis Durkheim, jusqu’aux travaux récents de Dominique </a:t>
            </a:r>
            <a:r>
              <a:rPr lang="fr-FR" sz="1500" dirty="0" err="1"/>
              <a:t>Schnapper</a:t>
            </a:r>
            <a:r>
              <a:rPr lang="fr-FR" sz="1500" dirty="0"/>
              <a:t>, beaucoup de sociologues considèrent que le travail est le vecteur principal de l’</a:t>
            </a:r>
            <a:r>
              <a:rPr lang="fr-FR" sz="1500" b="1" dirty="0"/>
              <a:t>intégration sociale</a:t>
            </a:r>
            <a:r>
              <a:rPr lang="fr-FR" sz="1500" dirty="0"/>
              <a:t>.</a:t>
            </a:r>
          </a:p>
          <a:p>
            <a:pPr marL="0" indent="0" algn="just">
              <a:spcBef>
                <a:spcPts val="0"/>
              </a:spcBef>
              <a:spcAft>
                <a:spcPts val="300"/>
              </a:spcAft>
              <a:buNone/>
            </a:pPr>
            <a:r>
              <a:rPr lang="fr-FR" sz="1500" dirty="0"/>
              <a:t>En effet, le fait d’occuper un </a:t>
            </a:r>
            <a:r>
              <a:rPr lang="fr-FR" sz="1500" b="1" dirty="0"/>
              <a:t>emploi</a:t>
            </a:r>
            <a:r>
              <a:rPr lang="fr-FR" sz="1500" dirty="0"/>
              <a:t> (et notamment un emploi salarié) permet d’obtenir un revenu et donc d’accéder à un certain nombre de consommations (</a:t>
            </a:r>
            <a:r>
              <a:rPr lang="fr-FR" sz="1500" b="1" dirty="0"/>
              <a:t>lien marchand</a:t>
            </a:r>
            <a:r>
              <a:rPr lang="fr-FR" sz="1500" dirty="0"/>
              <a:t>). Le travail est aussi l’occasion de nouer des </a:t>
            </a:r>
            <a:r>
              <a:rPr lang="fr-FR" sz="1500" b="1" dirty="0"/>
              <a:t>relations sociales</a:t>
            </a:r>
            <a:r>
              <a:rPr lang="fr-FR" sz="1500" dirty="0"/>
              <a:t> au sein de son milieu professionnel et de participer à diverses activités associatives, syndicales, sportives, etc. (</a:t>
            </a:r>
            <a:r>
              <a:rPr lang="fr-FR" sz="1500" b="1" dirty="0"/>
              <a:t>lien communautaire</a:t>
            </a:r>
            <a:r>
              <a:rPr lang="fr-FR" sz="1500" dirty="0"/>
              <a:t>). Enfin, le travail ouvre un certain nombre de </a:t>
            </a:r>
            <a:r>
              <a:rPr lang="fr-FR" sz="1500" b="1" dirty="0"/>
              <a:t>droits</a:t>
            </a:r>
            <a:r>
              <a:rPr lang="fr-FR" sz="1500" dirty="0"/>
              <a:t> (protection sociale, participation aux élections professionnelles, droit syndical, etc. (</a:t>
            </a:r>
            <a:r>
              <a:rPr lang="fr-FR" sz="1500" b="1" dirty="0"/>
              <a:t>lien politique</a:t>
            </a:r>
            <a:r>
              <a:rPr lang="fr-FR" sz="1500" dirty="0"/>
              <a:t>).</a:t>
            </a:r>
          </a:p>
          <a:p>
            <a:pPr marL="0" indent="0" algn="just">
              <a:spcBef>
                <a:spcPts val="0"/>
              </a:spcBef>
              <a:spcAft>
                <a:spcPts val="300"/>
              </a:spcAft>
              <a:buNone/>
            </a:pPr>
            <a:r>
              <a:rPr lang="fr-FR" sz="1500" dirty="0"/>
              <a:t>Le </a:t>
            </a:r>
            <a:r>
              <a:rPr lang="fr-FR" sz="1500" b="1" dirty="0"/>
              <a:t>salariat</a:t>
            </a:r>
            <a:r>
              <a:rPr lang="fr-FR" sz="1500" dirty="0"/>
              <a:t> est aujourd’hui la forme très largement dominante de gestion du travail en France aujourd’hui. La </a:t>
            </a:r>
            <a:r>
              <a:rPr lang="fr-FR" sz="1500" b="1" dirty="0"/>
              <a:t>relations salariale</a:t>
            </a:r>
            <a:r>
              <a:rPr lang="fr-FR" sz="1500" dirty="0"/>
              <a:t> relève à la fois d’une logique marchande et d’une logique institutionnelle (règles du droit du travail, conventions collectives, etc.). Comme l’a montré Robert Castel, une </a:t>
            </a:r>
            <a:r>
              <a:rPr lang="fr-FR" sz="1500" b="1" dirty="0"/>
              <a:t>société salariale</a:t>
            </a:r>
            <a:r>
              <a:rPr lang="fr-FR" sz="1500" dirty="0"/>
              <a:t> s’est peu à peu construite (notamment pendant les Trente glorieuses) qui donnent aux salariés un </a:t>
            </a:r>
            <a:r>
              <a:rPr lang="fr-FR" sz="1500" b="1" dirty="0"/>
              <a:t>statut</a:t>
            </a:r>
            <a:r>
              <a:rPr lang="fr-FR" sz="1500" dirty="0"/>
              <a:t> et un certain nombre de droits (la protection sociale notamment).</a:t>
            </a:r>
          </a:p>
          <a:p>
            <a:pPr marL="0" indent="0" algn="just">
              <a:spcBef>
                <a:spcPts val="0"/>
              </a:spcBef>
              <a:spcAft>
                <a:spcPts val="300"/>
              </a:spcAft>
              <a:buNone/>
            </a:pPr>
            <a:r>
              <a:rPr lang="fr-FR" sz="1500" dirty="0"/>
              <a:t>Mais depuis le début des années 1980, on assiste à un </a:t>
            </a:r>
            <a:r>
              <a:rPr lang="fr-FR" sz="1500" b="1" dirty="0"/>
              <a:t>effritement de la société salariale</a:t>
            </a:r>
            <a:r>
              <a:rPr lang="fr-FR" sz="1500" dirty="0"/>
              <a:t>, à une </a:t>
            </a:r>
            <a:r>
              <a:rPr lang="fr-FR" sz="1500" b="1" dirty="0"/>
              <a:t>déstabilisation des stables</a:t>
            </a:r>
            <a:r>
              <a:rPr lang="fr-FR" sz="1500" dirty="0"/>
              <a:t> (</a:t>
            </a:r>
            <a:r>
              <a:rPr lang="fr-FR" sz="1500" b="1" dirty="0"/>
              <a:t>précarité du travail</a:t>
            </a:r>
            <a:r>
              <a:rPr lang="fr-FR" sz="1500" dirty="0"/>
              <a:t> et </a:t>
            </a:r>
            <a:r>
              <a:rPr lang="fr-FR" sz="1500" b="1" dirty="0"/>
              <a:t>précarité de l’emploi</a:t>
            </a:r>
            <a:r>
              <a:rPr lang="fr-FR" sz="1500" dirty="0"/>
              <a:t>) qui fragilise le lien social, favorise la </a:t>
            </a:r>
            <a:r>
              <a:rPr lang="fr-FR" sz="1500" b="1" dirty="0"/>
              <a:t>segmentation du marché du travail</a:t>
            </a:r>
            <a:r>
              <a:rPr lang="fr-FR" sz="1500" dirty="0"/>
              <a:t>, la montée des </a:t>
            </a:r>
            <a:r>
              <a:rPr lang="fr-FR" sz="1500" b="1" dirty="0"/>
              <a:t>inégalités</a:t>
            </a:r>
            <a:r>
              <a:rPr lang="fr-FR" sz="1500" dirty="0"/>
              <a:t>, la crise de l’Etat Providence.</a:t>
            </a:r>
          </a:p>
          <a:p>
            <a:pPr marL="0" indent="0" algn="just">
              <a:spcBef>
                <a:spcPts val="0"/>
              </a:spcBef>
              <a:spcAft>
                <a:spcPts val="300"/>
              </a:spcAft>
              <a:buNone/>
            </a:pPr>
            <a:r>
              <a:rPr lang="fr-FR" sz="1500" dirty="0"/>
              <a:t>La hausse du chômage, en particulier, peut conduire à une logique de </a:t>
            </a:r>
            <a:r>
              <a:rPr lang="fr-FR" sz="1500" b="1" dirty="0"/>
              <a:t>désaffiliation sociale</a:t>
            </a:r>
            <a:r>
              <a:rPr lang="fr-FR" sz="1500" dirty="0"/>
              <a:t> si la remise en cause des liens sociaux liés au travail s’accompagne d’une </a:t>
            </a:r>
            <a:r>
              <a:rPr lang="fr-FR" sz="1500" b="1" dirty="0"/>
              <a:t>fragilisation</a:t>
            </a:r>
            <a:r>
              <a:rPr lang="fr-FR" sz="1500" dirty="0"/>
              <a:t> des autres liens sociaux (familiaux, amicaux, de voisinage, etc.). L’augmentation du nombre des </a:t>
            </a:r>
            <a:r>
              <a:rPr lang="fr-FR" sz="1500" b="1" dirty="0"/>
              <a:t>travailleurs pauvres</a:t>
            </a:r>
            <a:r>
              <a:rPr lang="fr-FR" sz="1500" dirty="0"/>
              <a:t>, le fait que les recrutements de nouveaux salariés s’effectuent très largement sur des </a:t>
            </a:r>
            <a:r>
              <a:rPr lang="fr-FR" sz="1500" b="1" dirty="0"/>
              <a:t>emplois atypiques</a:t>
            </a:r>
            <a:r>
              <a:rPr lang="fr-FR" sz="1500" dirty="0"/>
              <a:t>, participe aussi à cette fragilisation de la </a:t>
            </a:r>
            <a:r>
              <a:rPr lang="fr-FR" sz="1500" b="1" dirty="0"/>
              <a:t>cohésion sociale</a:t>
            </a:r>
            <a:r>
              <a:rPr lang="fr-FR" sz="1500" dirty="0" smtClean="0"/>
              <a:t>.</a:t>
            </a:r>
            <a:endParaRPr lang="fr-FR" sz="1500" dirty="0"/>
          </a:p>
          <a:p>
            <a:pPr marL="0" indent="0" algn="just">
              <a:lnSpc>
                <a:spcPct val="120000"/>
              </a:lnSpc>
              <a:spcBef>
                <a:spcPts val="0"/>
              </a:spcBef>
              <a:buNone/>
            </a:pPr>
            <a:r>
              <a:rPr lang="fr-FR" sz="1500" dirty="0"/>
              <a:t>Même si, au sein de l’ensemble des salariés, une large majorité occupe des emplois à temps plein et à durée indéterminée.</a:t>
            </a:r>
          </a:p>
          <a:p>
            <a:pPr marL="0" indent="0">
              <a:buNone/>
            </a:pPr>
            <a:endParaRPr lang="fr-FR" sz="1400" dirty="0"/>
          </a:p>
        </p:txBody>
      </p:sp>
      <p:sp>
        <p:nvSpPr>
          <p:cNvPr id="6" name="Rectangle 5"/>
          <p:cNvSpPr/>
          <p:nvPr/>
        </p:nvSpPr>
        <p:spPr>
          <a:xfrm>
            <a:off x="4753925" y="775423"/>
            <a:ext cx="1843129" cy="20228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2708501" y="1090088"/>
            <a:ext cx="719270" cy="14609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5428240" y="1236182"/>
            <a:ext cx="1505972" cy="26971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2371343" y="1505894"/>
            <a:ext cx="1775698" cy="191047"/>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5282139" y="1696941"/>
            <a:ext cx="2000469" cy="22476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2708501" y="2000367"/>
            <a:ext cx="640600" cy="14609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1977992" y="2225127"/>
            <a:ext cx="1269961" cy="179809"/>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595645" y="2528554"/>
            <a:ext cx="764225" cy="13485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1719505" y="2742076"/>
            <a:ext cx="1888083" cy="14609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1281200" y="3180359"/>
            <a:ext cx="1629596" cy="16857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2708501" y="3348929"/>
            <a:ext cx="539452" cy="21352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4956219" y="3663594"/>
            <a:ext cx="3304147" cy="21352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304800" y="3877116"/>
            <a:ext cx="2605996"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2989466" y="3877116"/>
            <a:ext cx="1887334"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5136037" y="3877116"/>
            <a:ext cx="2022947" cy="191046"/>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1865606" y="4068162"/>
            <a:ext cx="3562634" cy="269713"/>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p:nvSpPr>
        <p:spPr>
          <a:xfrm>
            <a:off x="6833064" y="4068162"/>
            <a:ext cx="966519" cy="269713"/>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22"/>
          <p:cNvSpPr/>
          <p:nvPr/>
        </p:nvSpPr>
        <p:spPr>
          <a:xfrm>
            <a:off x="6361043" y="4618825"/>
            <a:ext cx="2112856" cy="202284"/>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Rectangle 23"/>
          <p:cNvSpPr/>
          <p:nvPr/>
        </p:nvSpPr>
        <p:spPr>
          <a:xfrm>
            <a:off x="6203703" y="4821109"/>
            <a:ext cx="1281200" cy="224761"/>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p:cNvSpPr/>
          <p:nvPr/>
        </p:nvSpPr>
        <p:spPr>
          <a:xfrm>
            <a:off x="7675959" y="5045870"/>
            <a:ext cx="1258721" cy="21352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p:cNvSpPr/>
          <p:nvPr/>
        </p:nvSpPr>
        <p:spPr>
          <a:xfrm>
            <a:off x="304800" y="5259392"/>
            <a:ext cx="785343" cy="213522"/>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p:cNvSpPr/>
          <p:nvPr/>
        </p:nvSpPr>
        <p:spPr>
          <a:xfrm>
            <a:off x="304800" y="5472914"/>
            <a:ext cx="1796817" cy="258475"/>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p:cNvSpPr/>
          <p:nvPr/>
        </p:nvSpPr>
        <p:spPr>
          <a:xfrm>
            <a:off x="5540626" y="5562819"/>
            <a:ext cx="1618358" cy="168570"/>
          </a:xfrm>
          <a:prstGeom prst="rect">
            <a:avLst/>
          </a:prstGeom>
          <a:solidFill>
            <a:srgbClr val="CDD7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42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4"/>
                                        </p:tgtEl>
                                        <p:attrNameLst>
                                          <p:attrName>ppt_x</p:attrName>
                                        </p:attrNameLst>
                                      </p:cBhvr>
                                      <p:tavLst>
                                        <p:tav tm="0">
                                          <p:val>
                                            <p:strVal val="ppt_x"/>
                                          </p:val>
                                        </p:tav>
                                        <p:tav tm="100000">
                                          <p:val>
                                            <p:strVal val="ppt_x"/>
                                          </p:val>
                                        </p:tav>
                                      </p:tavLst>
                                    </p:anim>
                                    <p:anim calcmode="lin" valueType="num">
                                      <p:cBhvr additive="base">
                                        <p:cTn id="55" dur="500"/>
                                        <p:tgtEl>
                                          <p:spTgt spid="14"/>
                                        </p:tgtEl>
                                        <p:attrNameLst>
                                          <p:attrName>ppt_y</p:attrName>
                                        </p:attrNameLst>
                                      </p:cBhvr>
                                      <p:tavLst>
                                        <p:tav tm="0">
                                          <p:val>
                                            <p:strVal val="ppt_y"/>
                                          </p:val>
                                        </p:tav>
                                        <p:tav tm="100000">
                                          <p:val>
                                            <p:strVal val="1+ppt_h/2"/>
                                          </p:val>
                                        </p:tav>
                                      </p:tavLst>
                                    </p:anim>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16"/>
                                        </p:tgtEl>
                                        <p:attrNameLst>
                                          <p:attrName>ppt_x</p:attrName>
                                        </p:attrNameLst>
                                      </p:cBhvr>
                                      <p:tavLst>
                                        <p:tav tm="0">
                                          <p:val>
                                            <p:strVal val="ppt_x"/>
                                          </p:val>
                                        </p:tav>
                                        <p:tav tm="100000">
                                          <p:val>
                                            <p:strVal val="ppt_x"/>
                                          </p:val>
                                        </p:tav>
                                      </p:tavLst>
                                    </p:anim>
                                    <p:anim calcmode="lin" valueType="num">
                                      <p:cBhvr additive="base">
                                        <p:cTn id="67" dur="500"/>
                                        <p:tgtEl>
                                          <p:spTgt spid="16"/>
                                        </p:tgtEl>
                                        <p:attrNameLst>
                                          <p:attrName>ppt_y</p:attrName>
                                        </p:attrNameLst>
                                      </p:cBhvr>
                                      <p:tavLst>
                                        <p:tav tm="0">
                                          <p:val>
                                            <p:strVal val="ppt_y"/>
                                          </p:val>
                                        </p:tav>
                                        <p:tav tm="100000">
                                          <p:val>
                                            <p:strVal val="1+ppt_h/2"/>
                                          </p:val>
                                        </p:tav>
                                      </p:tavLst>
                                    </p:anim>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18"/>
                                        </p:tgtEl>
                                        <p:attrNameLst>
                                          <p:attrName>ppt_x</p:attrName>
                                        </p:attrNameLst>
                                      </p:cBhvr>
                                      <p:tavLst>
                                        <p:tav tm="0">
                                          <p:val>
                                            <p:strVal val="ppt_x"/>
                                          </p:val>
                                        </p:tav>
                                        <p:tav tm="100000">
                                          <p:val>
                                            <p:strVal val="ppt_x"/>
                                          </p:val>
                                        </p:tav>
                                      </p:tavLst>
                                    </p:anim>
                                    <p:anim calcmode="lin" valueType="num">
                                      <p:cBhvr additive="base">
                                        <p:cTn id="79" dur="500"/>
                                        <p:tgtEl>
                                          <p:spTgt spid="18"/>
                                        </p:tgtEl>
                                        <p:attrNameLst>
                                          <p:attrName>ppt_y</p:attrName>
                                        </p:attrNameLst>
                                      </p:cBhvr>
                                      <p:tavLst>
                                        <p:tav tm="0">
                                          <p:val>
                                            <p:strVal val="ppt_y"/>
                                          </p:val>
                                        </p:tav>
                                        <p:tav tm="100000">
                                          <p:val>
                                            <p:strVal val="1+ppt_h/2"/>
                                          </p:val>
                                        </p:tav>
                                      </p:tavLst>
                                    </p:anim>
                                    <p:set>
                                      <p:cBhvr>
                                        <p:cTn id="80" dur="1" fill="hold">
                                          <p:stCondLst>
                                            <p:cond delay="499"/>
                                          </p:stCondLst>
                                        </p:cTn>
                                        <p:tgtEl>
                                          <p:spTgt spid="1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19"/>
                                        </p:tgtEl>
                                        <p:attrNameLst>
                                          <p:attrName>ppt_x</p:attrName>
                                        </p:attrNameLst>
                                      </p:cBhvr>
                                      <p:tavLst>
                                        <p:tav tm="0">
                                          <p:val>
                                            <p:strVal val="ppt_x"/>
                                          </p:val>
                                        </p:tav>
                                        <p:tav tm="100000">
                                          <p:val>
                                            <p:strVal val="ppt_x"/>
                                          </p:val>
                                        </p:tav>
                                      </p:tavLst>
                                    </p:anim>
                                    <p:anim calcmode="lin" valueType="num">
                                      <p:cBhvr additive="base">
                                        <p:cTn id="85" dur="500"/>
                                        <p:tgtEl>
                                          <p:spTgt spid="19"/>
                                        </p:tgtEl>
                                        <p:attrNameLst>
                                          <p:attrName>ppt_y</p:attrName>
                                        </p:attrNameLst>
                                      </p:cBhvr>
                                      <p:tavLst>
                                        <p:tav tm="0">
                                          <p:val>
                                            <p:strVal val="ppt_y"/>
                                          </p:val>
                                        </p:tav>
                                        <p:tav tm="100000">
                                          <p:val>
                                            <p:strVal val="1+ppt_h/2"/>
                                          </p:val>
                                        </p:tav>
                                      </p:tavLst>
                                    </p:anim>
                                    <p:set>
                                      <p:cBhvr>
                                        <p:cTn id="86" dur="1" fill="hold">
                                          <p:stCondLst>
                                            <p:cond delay="499"/>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20"/>
                                        </p:tgtEl>
                                        <p:attrNameLst>
                                          <p:attrName>ppt_x</p:attrName>
                                        </p:attrNameLst>
                                      </p:cBhvr>
                                      <p:tavLst>
                                        <p:tav tm="0">
                                          <p:val>
                                            <p:strVal val="ppt_x"/>
                                          </p:val>
                                        </p:tav>
                                        <p:tav tm="100000">
                                          <p:val>
                                            <p:strVal val="ppt_x"/>
                                          </p:val>
                                        </p:tav>
                                      </p:tavLst>
                                    </p:anim>
                                    <p:anim calcmode="lin" valueType="num">
                                      <p:cBhvr additive="base">
                                        <p:cTn id="91" dur="500"/>
                                        <p:tgtEl>
                                          <p:spTgt spid="20"/>
                                        </p:tgtEl>
                                        <p:attrNameLst>
                                          <p:attrName>ppt_y</p:attrName>
                                        </p:attrNameLst>
                                      </p:cBhvr>
                                      <p:tavLst>
                                        <p:tav tm="0">
                                          <p:val>
                                            <p:strVal val="ppt_y"/>
                                          </p:val>
                                        </p:tav>
                                        <p:tav tm="100000">
                                          <p:val>
                                            <p:strVal val="1+ppt_h/2"/>
                                          </p:val>
                                        </p:tav>
                                      </p:tavLst>
                                    </p:anim>
                                    <p:set>
                                      <p:cBhvr>
                                        <p:cTn id="92" dur="1" fill="hold">
                                          <p:stCondLst>
                                            <p:cond delay="499"/>
                                          </p:stCondLst>
                                        </p:cTn>
                                        <p:tgtEl>
                                          <p:spTgt spid="2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0" nodeType="clickEffect">
                                  <p:stCondLst>
                                    <p:cond delay="0"/>
                                  </p:stCondLst>
                                  <p:childTnLst>
                                    <p:anim calcmode="lin" valueType="num">
                                      <p:cBhvr additive="base">
                                        <p:cTn id="96" dur="500"/>
                                        <p:tgtEl>
                                          <p:spTgt spid="21"/>
                                        </p:tgtEl>
                                        <p:attrNameLst>
                                          <p:attrName>ppt_x</p:attrName>
                                        </p:attrNameLst>
                                      </p:cBhvr>
                                      <p:tavLst>
                                        <p:tav tm="0">
                                          <p:val>
                                            <p:strVal val="ppt_x"/>
                                          </p:val>
                                        </p:tav>
                                        <p:tav tm="100000">
                                          <p:val>
                                            <p:strVal val="ppt_x"/>
                                          </p:val>
                                        </p:tav>
                                      </p:tavLst>
                                    </p:anim>
                                    <p:anim calcmode="lin" valueType="num">
                                      <p:cBhvr additive="base">
                                        <p:cTn id="97" dur="500"/>
                                        <p:tgtEl>
                                          <p:spTgt spid="21"/>
                                        </p:tgtEl>
                                        <p:attrNameLst>
                                          <p:attrName>ppt_y</p:attrName>
                                        </p:attrNameLst>
                                      </p:cBhvr>
                                      <p:tavLst>
                                        <p:tav tm="0">
                                          <p:val>
                                            <p:strVal val="ppt_y"/>
                                          </p:val>
                                        </p:tav>
                                        <p:tav tm="100000">
                                          <p:val>
                                            <p:strVal val="1+ppt_h/2"/>
                                          </p:val>
                                        </p:tav>
                                      </p:tavLst>
                                    </p:anim>
                                    <p:set>
                                      <p:cBhvr>
                                        <p:cTn id="98" dur="1" fill="hold">
                                          <p:stCondLst>
                                            <p:cond delay="499"/>
                                          </p:stCondLst>
                                        </p:cTn>
                                        <p:tgtEl>
                                          <p:spTgt spid="2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0" nodeType="clickEffect">
                                  <p:stCondLst>
                                    <p:cond delay="0"/>
                                  </p:stCondLst>
                                  <p:childTnLst>
                                    <p:anim calcmode="lin" valueType="num">
                                      <p:cBhvr additive="base">
                                        <p:cTn id="102" dur="500"/>
                                        <p:tgtEl>
                                          <p:spTgt spid="22"/>
                                        </p:tgtEl>
                                        <p:attrNameLst>
                                          <p:attrName>ppt_x</p:attrName>
                                        </p:attrNameLst>
                                      </p:cBhvr>
                                      <p:tavLst>
                                        <p:tav tm="0">
                                          <p:val>
                                            <p:strVal val="ppt_x"/>
                                          </p:val>
                                        </p:tav>
                                        <p:tav tm="100000">
                                          <p:val>
                                            <p:strVal val="ppt_x"/>
                                          </p:val>
                                        </p:tav>
                                      </p:tavLst>
                                    </p:anim>
                                    <p:anim calcmode="lin" valueType="num">
                                      <p:cBhvr additive="base">
                                        <p:cTn id="103" dur="500"/>
                                        <p:tgtEl>
                                          <p:spTgt spid="22"/>
                                        </p:tgtEl>
                                        <p:attrNameLst>
                                          <p:attrName>ppt_y</p:attrName>
                                        </p:attrNameLst>
                                      </p:cBhvr>
                                      <p:tavLst>
                                        <p:tav tm="0">
                                          <p:val>
                                            <p:strVal val="ppt_y"/>
                                          </p:val>
                                        </p:tav>
                                        <p:tav tm="100000">
                                          <p:val>
                                            <p:strVal val="1+ppt_h/2"/>
                                          </p:val>
                                        </p:tav>
                                      </p:tavLst>
                                    </p:anim>
                                    <p:set>
                                      <p:cBhvr>
                                        <p:cTn id="104" dur="1" fill="hold">
                                          <p:stCondLst>
                                            <p:cond delay="499"/>
                                          </p:stCondLst>
                                        </p:cTn>
                                        <p:tgtEl>
                                          <p:spTgt spid="2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0" nodeType="clickEffect">
                                  <p:stCondLst>
                                    <p:cond delay="0"/>
                                  </p:stCondLst>
                                  <p:childTnLst>
                                    <p:anim calcmode="lin" valueType="num">
                                      <p:cBhvr additive="base">
                                        <p:cTn id="108" dur="500"/>
                                        <p:tgtEl>
                                          <p:spTgt spid="23"/>
                                        </p:tgtEl>
                                        <p:attrNameLst>
                                          <p:attrName>ppt_x</p:attrName>
                                        </p:attrNameLst>
                                      </p:cBhvr>
                                      <p:tavLst>
                                        <p:tav tm="0">
                                          <p:val>
                                            <p:strVal val="ppt_x"/>
                                          </p:val>
                                        </p:tav>
                                        <p:tav tm="100000">
                                          <p:val>
                                            <p:strVal val="ppt_x"/>
                                          </p:val>
                                        </p:tav>
                                      </p:tavLst>
                                    </p:anim>
                                    <p:anim calcmode="lin" valueType="num">
                                      <p:cBhvr additive="base">
                                        <p:cTn id="109" dur="500"/>
                                        <p:tgtEl>
                                          <p:spTgt spid="23"/>
                                        </p:tgtEl>
                                        <p:attrNameLst>
                                          <p:attrName>ppt_y</p:attrName>
                                        </p:attrNameLst>
                                      </p:cBhvr>
                                      <p:tavLst>
                                        <p:tav tm="0">
                                          <p:val>
                                            <p:strVal val="ppt_y"/>
                                          </p:val>
                                        </p:tav>
                                        <p:tav tm="100000">
                                          <p:val>
                                            <p:strVal val="1+ppt_h/2"/>
                                          </p:val>
                                        </p:tav>
                                      </p:tavLst>
                                    </p:anim>
                                    <p:set>
                                      <p:cBhvr>
                                        <p:cTn id="110" dur="1" fill="hold">
                                          <p:stCondLst>
                                            <p:cond delay="499"/>
                                          </p:stCondLst>
                                        </p:cTn>
                                        <p:tgtEl>
                                          <p:spTgt spid="2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grpId="0" nodeType="clickEffect">
                                  <p:stCondLst>
                                    <p:cond delay="0"/>
                                  </p:stCondLst>
                                  <p:childTnLst>
                                    <p:anim calcmode="lin" valueType="num">
                                      <p:cBhvr additive="base">
                                        <p:cTn id="114" dur="500"/>
                                        <p:tgtEl>
                                          <p:spTgt spid="24"/>
                                        </p:tgtEl>
                                        <p:attrNameLst>
                                          <p:attrName>ppt_x</p:attrName>
                                        </p:attrNameLst>
                                      </p:cBhvr>
                                      <p:tavLst>
                                        <p:tav tm="0">
                                          <p:val>
                                            <p:strVal val="ppt_x"/>
                                          </p:val>
                                        </p:tav>
                                        <p:tav tm="100000">
                                          <p:val>
                                            <p:strVal val="ppt_x"/>
                                          </p:val>
                                        </p:tav>
                                      </p:tavLst>
                                    </p:anim>
                                    <p:anim calcmode="lin" valueType="num">
                                      <p:cBhvr additive="base">
                                        <p:cTn id="115" dur="500"/>
                                        <p:tgtEl>
                                          <p:spTgt spid="24"/>
                                        </p:tgtEl>
                                        <p:attrNameLst>
                                          <p:attrName>ppt_y</p:attrName>
                                        </p:attrNameLst>
                                      </p:cBhvr>
                                      <p:tavLst>
                                        <p:tav tm="0">
                                          <p:val>
                                            <p:strVal val="ppt_y"/>
                                          </p:val>
                                        </p:tav>
                                        <p:tav tm="100000">
                                          <p:val>
                                            <p:strVal val="1+ppt_h/2"/>
                                          </p:val>
                                        </p:tav>
                                      </p:tavLst>
                                    </p:anim>
                                    <p:set>
                                      <p:cBhvr>
                                        <p:cTn id="116" dur="1" fill="hold">
                                          <p:stCondLst>
                                            <p:cond delay="499"/>
                                          </p:stCondLst>
                                        </p:cTn>
                                        <p:tgtEl>
                                          <p:spTgt spid="2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0" nodeType="clickEffect">
                                  <p:stCondLst>
                                    <p:cond delay="0"/>
                                  </p:stCondLst>
                                  <p:childTnLst>
                                    <p:anim calcmode="lin" valueType="num">
                                      <p:cBhvr additive="base">
                                        <p:cTn id="120" dur="500"/>
                                        <p:tgtEl>
                                          <p:spTgt spid="25"/>
                                        </p:tgtEl>
                                        <p:attrNameLst>
                                          <p:attrName>ppt_x</p:attrName>
                                        </p:attrNameLst>
                                      </p:cBhvr>
                                      <p:tavLst>
                                        <p:tav tm="0">
                                          <p:val>
                                            <p:strVal val="ppt_x"/>
                                          </p:val>
                                        </p:tav>
                                        <p:tav tm="100000">
                                          <p:val>
                                            <p:strVal val="ppt_x"/>
                                          </p:val>
                                        </p:tav>
                                      </p:tavLst>
                                    </p:anim>
                                    <p:anim calcmode="lin" valueType="num">
                                      <p:cBhvr additive="base">
                                        <p:cTn id="121" dur="500"/>
                                        <p:tgtEl>
                                          <p:spTgt spid="25"/>
                                        </p:tgtEl>
                                        <p:attrNameLst>
                                          <p:attrName>ppt_y</p:attrName>
                                        </p:attrNameLst>
                                      </p:cBhvr>
                                      <p:tavLst>
                                        <p:tav tm="0">
                                          <p:val>
                                            <p:strVal val="ppt_y"/>
                                          </p:val>
                                        </p:tav>
                                        <p:tav tm="100000">
                                          <p:val>
                                            <p:strVal val="1+ppt_h/2"/>
                                          </p:val>
                                        </p:tav>
                                      </p:tavLst>
                                    </p:anim>
                                    <p:set>
                                      <p:cBhvr>
                                        <p:cTn id="122" dur="1" fill="hold">
                                          <p:stCondLst>
                                            <p:cond delay="499"/>
                                          </p:stCondLst>
                                        </p:cTn>
                                        <p:tgtEl>
                                          <p:spTgt spid="25"/>
                                        </p:tgtEl>
                                        <p:attrNameLst>
                                          <p:attrName>style.visibility</p:attrName>
                                        </p:attrNameLst>
                                      </p:cBhvr>
                                      <p:to>
                                        <p:strVal val="hidden"/>
                                      </p:to>
                                    </p:set>
                                  </p:childTnLst>
                                </p:cTn>
                              </p:par>
                              <p:par>
                                <p:cTn id="123" presetID="2" presetClass="exit" presetSubtype="4" fill="hold" grpId="0" nodeType="withEffect">
                                  <p:stCondLst>
                                    <p:cond delay="0"/>
                                  </p:stCondLst>
                                  <p:childTnLst>
                                    <p:anim calcmode="lin" valueType="num">
                                      <p:cBhvr additive="base">
                                        <p:cTn id="124" dur="500"/>
                                        <p:tgtEl>
                                          <p:spTgt spid="26"/>
                                        </p:tgtEl>
                                        <p:attrNameLst>
                                          <p:attrName>ppt_x</p:attrName>
                                        </p:attrNameLst>
                                      </p:cBhvr>
                                      <p:tavLst>
                                        <p:tav tm="0">
                                          <p:val>
                                            <p:strVal val="ppt_x"/>
                                          </p:val>
                                        </p:tav>
                                        <p:tav tm="100000">
                                          <p:val>
                                            <p:strVal val="ppt_x"/>
                                          </p:val>
                                        </p:tav>
                                      </p:tavLst>
                                    </p:anim>
                                    <p:anim calcmode="lin" valueType="num">
                                      <p:cBhvr additive="base">
                                        <p:cTn id="125" dur="500"/>
                                        <p:tgtEl>
                                          <p:spTgt spid="26"/>
                                        </p:tgtEl>
                                        <p:attrNameLst>
                                          <p:attrName>ppt_y</p:attrName>
                                        </p:attrNameLst>
                                      </p:cBhvr>
                                      <p:tavLst>
                                        <p:tav tm="0">
                                          <p:val>
                                            <p:strVal val="ppt_y"/>
                                          </p:val>
                                        </p:tav>
                                        <p:tav tm="100000">
                                          <p:val>
                                            <p:strVal val="1+ppt_h/2"/>
                                          </p:val>
                                        </p:tav>
                                      </p:tavLst>
                                    </p:anim>
                                    <p:set>
                                      <p:cBhvr>
                                        <p:cTn id="126" dur="1" fill="hold">
                                          <p:stCondLst>
                                            <p:cond delay="499"/>
                                          </p:stCondLst>
                                        </p:cTn>
                                        <p:tgtEl>
                                          <p:spTgt spid="26"/>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grpId="0" nodeType="clickEffect">
                                  <p:stCondLst>
                                    <p:cond delay="0"/>
                                  </p:stCondLst>
                                  <p:childTnLst>
                                    <p:anim calcmode="lin" valueType="num">
                                      <p:cBhvr additive="base">
                                        <p:cTn id="130" dur="500"/>
                                        <p:tgtEl>
                                          <p:spTgt spid="27"/>
                                        </p:tgtEl>
                                        <p:attrNameLst>
                                          <p:attrName>ppt_x</p:attrName>
                                        </p:attrNameLst>
                                      </p:cBhvr>
                                      <p:tavLst>
                                        <p:tav tm="0">
                                          <p:val>
                                            <p:strVal val="ppt_x"/>
                                          </p:val>
                                        </p:tav>
                                        <p:tav tm="100000">
                                          <p:val>
                                            <p:strVal val="ppt_x"/>
                                          </p:val>
                                        </p:tav>
                                      </p:tavLst>
                                    </p:anim>
                                    <p:anim calcmode="lin" valueType="num">
                                      <p:cBhvr additive="base">
                                        <p:cTn id="131" dur="500"/>
                                        <p:tgtEl>
                                          <p:spTgt spid="27"/>
                                        </p:tgtEl>
                                        <p:attrNameLst>
                                          <p:attrName>ppt_y</p:attrName>
                                        </p:attrNameLst>
                                      </p:cBhvr>
                                      <p:tavLst>
                                        <p:tav tm="0">
                                          <p:val>
                                            <p:strVal val="ppt_y"/>
                                          </p:val>
                                        </p:tav>
                                        <p:tav tm="100000">
                                          <p:val>
                                            <p:strVal val="1+ppt_h/2"/>
                                          </p:val>
                                        </p:tav>
                                      </p:tavLst>
                                    </p:anim>
                                    <p:set>
                                      <p:cBhvr>
                                        <p:cTn id="132" dur="1" fill="hold">
                                          <p:stCondLst>
                                            <p:cond delay="499"/>
                                          </p:stCondLst>
                                        </p:cTn>
                                        <p:tgtEl>
                                          <p:spTgt spid="2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 presetClass="exit" presetSubtype="4" fill="hold" grpId="0" nodeType="clickEffect">
                                  <p:stCondLst>
                                    <p:cond delay="0"/>
                                  </p:stCondLst>
                                  <p:childTnLst>
                                    <p:anim calcmode="lin" valueType="num">
                                      <p:cBhvr additive="base">
                                        <p:cTn id="136" dur="500"/>
                                        <p:tgtEl>
                                          <p:spTgt spid="28"/>
                                        </p:tgtEl>
                                        <p:attrNameLst>
                                          <p:attrName>ppt_x</p:attrName>
                                        </p:attrNameLst>
                                      </p:cBhvr>
                                      <p:tavLst>
                                        <p:tav tm="0">
                                          <p:val>
                                            <p:strVal val="ppt_x"/>
                                          </p:val>
                                        </p:tav>
                                        <p:tav tm="100000">
                                          <p:val>
                                            <p:strVal val="ppt_x"/>
                                          </p:val>
                                        </p:tav>
                                      </p:tavLst>
                                    </p:anim>
                                    <p:anim calcmode="lin" valueType="num">
                                      <p:cBhvr additive="base">
                                        <p:cTn id="137" dur="500"/>
                                        <p:tgtEl>
                                          <p:spTgt spid="28"/>
                                        </p:tgtEl>
                                        <p:attrNameLst>
                                          <p:attrName>ppt_y</p:attrName>
                                        </p:attrNameLst>
                                      </p:cBhvr>
                                      <p:tavLst>
                                        <p:tav tm="0">
                                          <p:val>
                                            <p:strVal val="ppt_y"/>
                                          </p:val>
                                        </p:tav>
                                        <p:tav tm="100000">
                                          <p:val>
                                            <p:strVal val="1+ppt_h/2"/>
                                          </p:val>
                                        </p:tav>
                                      </p:tavLst>
                                    </p:anim>
                                    <p:set>
                                      <p:cBhvr>
                                        <p:cTn id="13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solidFill>
                  <a:schemeClr val="tx2"/>
                </a:solidFill>
              </a:rPr>
              <a:t>Q4 : Qu’est</a:t>
            </a:r>
            <a:r>
              <a:rPr lang="fr-FR" dirty="0">
                <a:solidFill>
                  <a:schemeClr val="tx2"/>
                </a:solidFill>
              </a:rPr>
              <a:t>-ce que ce tableau met en évidence </a:t>
            </a:r>
            <a:r>
              <a:rPr lang="fr-FR" dirty="0" smtClean="0">
                <a:solidFill>
                  <a:schemeClr val="tx2"/>
                </a:solidFill>
              </a:rPr>
              <a:t>?</a:t>
            </a:r>
            <a:endParaRPr lang="fr-FR" dirty="0">
              <a:solidFill>
                <a:schemeClr val="tx2"/>
              </a:solidFill>
            </a:endParaRPr>
          </a:p>
        </p:txBody>
      </p:sp>
      <p:sp>
        <p:nvSpPr>
          <p:cNvPr id="3" name="Espace réservé du pied de page 2"/>
          <p:cNvSpPr>
            <a:spLocks noGrp="1"/>
          </p:cNvSpPr>
          <p:nvPr>
            <p:ph type="ftr" sz="quarter" idx="11"/>
          </p:nvPr>
        </p:nvSpPr>
        <p:spPr/>
        <p:txBody>
          <a:bodyPr/>
          <a:lstStyle/>
          <a:p>
            <a:r>
              <a:rPr lang="fr-FR" smtClean="0"/>
              <a:t>TES 2012-2013                                                                                                                                RC2C2</a:t>
            </a:r>
            <a:endParaRPr lang="fr-FR"/>
          </a:p>
        </p:txBody>
      </p:sp>
      <p:sp>
        <p:nvSpPr>
          <p:cNvPr id="4" name="Espace réservé du numéro de diapositive 3"/>
          <p:cNvSpPr>
            <a:spLocks noGrp="1"/>
          </p:cNvSpPr>
          <p:nvPr>
            <p:ph type="sldNum" sz="quarter" idx="12"/>
          </p:nvPr>
        </p:nvSpPr>
        <p:spPr/>
        <p:txBody>
          <a:bodyPr/>
          <a:lstStyle/>
          <a:p>
            <a:fld id="{F7FD8A73-BFEE-D747-9DB7-6EF7C1DF2E82}" type="slidenum">
              <a:rPr lang="fr-FR" smtClean="0"/>
              <a:pPr/>
              <a:t>9</a:t>
            </a:fld>
            <a:endParaRPr lang="fr-FR"/>
          </a:p>
        </p:txBody>
      </p:sp>
      <p:sp>
        <p:nvSpPr>
          <p:cNvPr id="5" name="Espace réservé du contenu 4"/>
          <p:cNvSpPr>
            <a:spLocks noGrp="1"/>
          </p:cNvSpPr>
          <p:nvPr>
            <p:ph sz="quarter" idx="1"/>
          </p:nvPr>
        </p:nvSpPr>
        <p:spPr/>
        <p:txBody>
          <a:bodyPr>
            <a:normAutofit fontScale="85000" lnSpcReduction="20000"/>
          </a:bodyPr>
          <a:lstStyle/>
          <a:p>
            <a:pPr algn="just">
              <a:lnSpc>
                <a:spcPct val="120000"/>
              </a:lnSpc>
              <a:spcBef>
                <a:spcPts val="0"/>
              </a:spcBef>
              <a:spcAft>
                <a:spcPts val="600"/>
              </a:spcAft>
            </a:pPr>
            <a:r>
              <a:rPr lang="fr-FR" dirty="0"/>
              <a:t>Ce tableau met en évidence les effets (différenciés) de la crise selon les pays et selon les catégories de la population</a:t>
            </a:r>
            <a:r>
              <a:rPr lang="fr-FR" dirty="0" smtClean="0"/>
              <a:t>.</a:t>
            </a:r>
            <a:endParaRPr lang="fr-FR" dirty="0"/>
          </a:p>
          <a:p>
            <a:pPr lvl="0" algn="just">
              <a:lnSpc>
                <a:spcPct val="120000"/>
              </a:lnSpc>
              <a:spcBef>
                <a:spcPts val="0"/>
              </a:spcBef>
              <a:spcAft>
                <a:spcPts val="600"/>
              </a:spcAft>
            </a:pPr>
            <a:r>
              <a:rPr lang="fr-FR" dirty="0"/>
              <a:t>Dans l’ensemble des pays étudiés </a:t>
            </a:r>
            <a:r>
              <a:rPr lang="fr-FR" dirty="0" smtClean="0"/>
              <a:t>ici, </a:t>
            </a:r>
            <a:r>
              <a:rPr lang="fr-FR" dirty="0"/>
              <a:t>le taux de chômage a augmenté, à l’exception de l’Allemagne.</a:t>
            </a:r>
          </a:p>
          <a:p>
            <a:pPr algn="just">
              <a:lnSpc>
                <a:spcPct val="120000"/>
              </a:lnSpc>
              <a:spcBef>
                <a:spcPts val="0"/>
              </a:spcBef>
              <a:spcAft>
                <a:spcPts val="600"/>
              </a:spcAft>
            </a:pPr>
            <a:r>
              <a:rPr lang="fr-FR" dirty="0"/>
              <a:t>Cette hausse est particulièrement importante en Grèce et en Espagne. Dans ces deux pays le taux de chômage a plus que triplé pour atteindre plus d’un quart de la PA.</a:t>
            </a:r>
          </a:p>
          <a:p>
            <a:pPr algn="just">
              <a:lnSpc>
                <a:spcPct val="120000"/>
              </a:lnSpc>
              <a:spcBef>
                <a:spcPts val="0"/>
              </a:spcBef>
              <a:spcAft>
                <a:spcPts val="600"/>
              </a:spcAft>
            </a:pPr>
            <a:r>
              <a:rPr lang="fr-FR" dirty="0"/>
              <a:t>Le taux de chômage augmente au RU mais reste moindre qu’en France</a:t>
            </a:r>
            <a:r>
              <a:rPr lang="fr-FR" dirty="0" smtClean="0"/>
              <a:t>.</a:t>
            </a:r>
            <a:endParaRPr lang="fr-FR" dirty="0"/>
          </a:p>
          <a:p>
            <a:pPr lvl="0" algn="just">
              <a:lnSpc>
                <a:spcPct val="120000"/>
              </a:lnSpc>
              <a:spcBef>
                <a:spcPts val="0"/>
              </a:spcBef>
              <a:spcAft>
                <a:spcPts val="600"/>
              </a:spcAft>
            </a:pPr>
            <a:r>
              <a:rPr lang="fr-FR" dirty="0"/>
              <a:t>Les personnes les plus touchées par le chômage sont les femmes, les jeunes et les peu ou pas diplômés (niveau </a:t>
            </a:r>
            <a:r>
              <a:rPr lang="fr-FR" dirty="0" smtClean="0"/>
              <a:t>0-2</a:t>
            </a:r>
            <a:r>
              <a:rPr lang="fr-FR" dirty="0"/>
              <a:t>)</a:t>
            </a:r>
          </a:p>
          <a:p>
            <a:endParaRPr lang="fr-FR" dirty="0"/>
          </a:p>
        </p:txBody>
      </p:sp>
    </p:spTree>
    <p:extLst>
      <p:ext uri="{BB962C8B-B14F-4D97-AF65-F5344CB8AC3E}">
        <p14:creationId xmlns:p14="http://schemas.microsoft.com/office/powerpoint/2010/main" val="123003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ème par défaut">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qu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Thème par défaut.thmx</Template>
  <TotalTime>967</TotalTime>
  <Words>6248</Words>
  <Application>Microsoft Office PowerPoint</Application>
  <PresentationFormat>Affichage à l'écran (4:3)</PresentationFormat>
  <Paragraphs>1079</Paragraphs>
  <Slides>85</Slides>
  <Notes>4</Notes>
  <HiddenSlides>0</HiddenSlides>
  <MMClips>0</MMClips>
  <ScaleCrop>false</ScaleCrop>
  <HeadingPairs>
    <vt:vector size="4" baseType="variant">
      <vt:variant>
        <vt:lpstr>Thème</vt:lpstr>
      </vt:variant>
      <vt:variant>
        <vt:i4>1</vt:i4>
      </vt:variant>
      <vt:variant>
        <vt:lpstr>Titres des diapositives</vt:lpstr>
      </vt:variant>
      <vt:variant>
        <vt:i4>85</vt:i4>
      </vt:variant>
    </vt:vector>
  </HeadingPairs>
  <TitlesOfParts>
    <vt:vector size="86" baseType="lpstr">
      <vt:lpstr>Thème par défaut</vt:lpstr>
      <vt:lpstr>Regards Croisés Thème 2  Travail, emploi, chômage</vt:lpstr>
      <vt:lpstr>Programme</vt:lpstr>
      <vt:lpstr>Introduction </vt:lpstr>
      <vt:lpstr>Définitions</vt:lpstr>
      <vt:lpstr>Question 1</vt:lpstr>
      <vt:lpstr>Taux d’activité, taux d’emploi</vt:lpstr>
      <vt:lpstr>Présentation PowerPoint</vt:lpstr>
      <vt:lpstr>Réponses Q2 et Q3</vt:lpstr>
      <vt:lpstr>Q4 : Qu’est-ce que ce tableau met en évidence ?</vt:lpstr>
      <vt:lpstr>Taux d’emploi (2007-2012)</vt:lpstr>
      <vt:lpstr>Questions 5 et 6</vt:lpstr>
      <vt:lpstr>Q7 Quel est l’impact de la crise sur le taux d’emploi dans les différents pays ? </vt:lpstr>
      <vt:lpstr>Chapitre 2 Quelles politiques pour l’emploi ?</vt:lpstr>
      <vt:lpstr>Doc. 2 : Q8 : A quelle condition le chômage augmente-t-il ?</vt:lpstr>
      <vt:lpstr>Schéma de synthèse</vt:lpstr>
      <vt:lpstr>Doc. 2 : Lecture du graphique</vt:lpstr>
      <vt:lpstr>Q9 Quelle a été l’évolution en Europe  de 2008 à 2010 ?</vt:lpstr>
      <vt:lpstr>Q10 : Pourquoi peut-on parler de "destruction créatrice" pour expliquer le dynamisme du marché du travail ?</vt:lpstr>
      <vt:lpstr>Doc. 3 : Un marché du travail dynamique, variations de l’emploi par grands secteurs d’activité</vt:lpstr>
      <vt:lpstr>Q12 : Commentez la position de la France par rapport à l’Allemagne dans l’UE</vt:lpstr>
      <vt:lpstr>Chapitre 2 Quelles politiques pour l’emploi ?</vt:lpstr>
      <vt:lpstr>Doc. 4 Q13 : Faites une phrase permettant de comprendre le sens des données pour 2009.</vt:lpstr>
      <vt:lpstr>Q14 : Quelle corrélation peut-on établir entre l'évolution du PIB et celle de l'emploi depuis 2000 ?</vt:lpstr>
      <vt:lpstr>Q15 : Synthétisez les éléments de réponse aux questions 4, 7 et 9.</vt:lpstr>
      <vt:lpstr>Chapitre 2 Quelles politiques pour l’emploi ?</vt:lpstr>
      <vt:lpstr>Doc. 5 Chômage «classique» et chômage «keynésien». </vt:lpstr>
      <vt:lpstr>Chapitre 2 Quelles politiques pour l’emploi ?</vt:lpstr>
      <vt:lpstr>Q17 : Quels sont les effets négatifs du SMIC selon l’étude du Conseil d’Analyse économique (CAE) ?</vt:lpstr>
      <vt:lpstr>Q18 : Comment le poids des cotisations sociales peut-il pénaliser les entreprises et le volume de l’emploi ?</vt:lpstr>
      <vt:lpstr>Synthèse question 17 et 18  </vt:lpstr>
      <vt:lpstr>Q19 : Comment peut-on caractériser le coût du travail français par rapport au coût du travail allemand ?</vt:lpstr>
      <vt:lpstr>Q20 : Quelles politiques économiques peuvent être menées pour lutter contre ce type de chômage ?</vt:lpstr>
      <vt:lpstr>Néanmoins….</vt:lpstr>
      <vt:lpstr>Chapitre 2 Quelles politiques pour l’emploi ?</vt:lpstr>
      <vt:lpstr>Introduction partielle</vt:lpstr>
      <vt:lpstr>Doc. 7 : La stimulation de la demande pour lutter contre le chômage « keynésien ».</vt:lpstr>
      <vt:lpstr>Définitions</vt:lpstr>
      <vt:lpstr>Remarques</vt:lpstr>
      <vt:lpstr>b. La fixation du niveau de l’emploi selon  John Maynard Keynes </vt:lpstr>
      <vt:lpstr>Q23 : Les effets contrastés du SMIC sur le chômage.</vt:lpstr>
      <vt:lpstr>L’impact différencié du SMIC….</vt:lpstr>
      <vt:lpstr>Q24 : Pourquoi peut-on parler de chômage involontaire ?</vt:lpstr>
      <vt:lpstr>Q25 : En quoi l’Etat peut-il réduire le chômage dans ce contexte ?</vt:lpstr>
      <vt:lpstr>Chapitre 2 Quelles politiques pour l’emploi ?</vt:lpstr>
      <vt:lpstr>Doc. 8 : Qu'est-ce que la composante structurelle du chômage ?</vt:lpstr>
      <vt:lpstr>Q27 : Quelles sont les causes du chômage structurel ?</vt:lpstr>
      <vt:lpstr>Comment résoudre le problème de qualification ?</vt:lpstr>
      <vt:lpstr>Comment réduire les rigidités sur le marché du travail ?</vt:lpstr>
      <vt:lpstr>Doc. 9 : La flexibilité du travail pourquoi ?</vt:lpstr>
      <vt:lpstr>Q29 : Quel est l’objectif commun de ces différentes formes de flexibilité ?</vt:lpstr>
      <vt:lpstr>Définition : Flexibilité du travail </vt:lpstr>
      <vt:lpstr>Exemples</vt:lpstr>
      <vt:lpstr>Q30 : Définissez la flexibilité du marché du travail</vt:lpstr>
      <vt:lpstr>Qu’appelle-t-on flexisécurité ?</vt:lpstr>
      <vt:lpstr>Remarques </vt:lpstr>
      <vt:lpstr>Q32 : A l’aide de vos rappelez quels sont les principes de l’accord de l’accord de flexisécurité signé en janvier 2013 en France.</vt:lpstr>
      <vt:lpstr>Chapitre 2 Quelles politiques pour l’emploi ?</vt:lpstr>
      <vt:lpstr>Doc. 10 : Pourquoi peut-on dire que l'emploi est une condition de l'intégration ? </vt:lpstr>
      <vt:lpstr>Chapitre 2 Quelles politiques pour l’emploi ?</vt:lpstr>
      <vt:lpstr>Doc. 11 Q34 : Quelle est la conséquence du chômage sur l'intégration sociale ? </vt:lpstr>
      <vt:lpstr>Chômage et exclusion</vt:lpstr>
      <vt:lpstr>Remarque </vt:lpstr>
      <vt:lpstr>Doc. 12 Q35 Pourquoi le rapport de l'Organisation internationale du Travail (OIT) critique-t-il la politique allemande de baisse des salaires ?</vt:lpstr>
      <vt:lpstr>Q36 : Quel était l'objectif de cette stratégie de baisse du coût du travail menée par l'Allemagne ?</vt:lpstr>
      <vt:lpstr>Q37 : Pourquoi n'a-t-elle pas fonctionné en termes d'emploi et de lutte contre le chômage selon l’OIT ?</vt:lpstr>
      <vt:lpstr>Doc. 13 a. L’analyse du sociologue Serge Paugam :  le salarié de la précarité Q38 et Q39</vt:lpstr>
      <vt:lpstr>En résumé </vt:lpstr>
      <vt:lpstr>Définition</vt:lpstr>
      <vt:lpstr>Doc. 12 Q40 : définitions</vt:lpstr>
      <vt:lpstr>Définitions (suite)</vt:lpstr>
      <vt:lpstr>Q41 : Faire une phrase avec les chiffres soulignés dans le tableau.</vt:lpstr>
      <vt:lpstr>Définition</vt:lpstr>
      <vt:lpstr>Q42 : En quoi l’accentuation de la crise a-t-elle pu entraîner une extension du phénomène ?</vt:lpstr>
      <vt:lpstr>La « nouvelle pauvreté »</vt:lpstr>
      <vt:lpstr>Donc…</vt:lpstr>
      <vt:lpstr>Doc. 14 : Définition</vt:lpstr>
      <vt:lpstr>Q43 : Rappelez quels sont les symptômes de l'effritement de la société salariale </vt:lpstr>
      <vt:lpstr>Q44 : Quelle est la conséquence de l'effritement de la société salariale sur le lien social ? </vt:lpstr>
      <vt:lpstr>Conclusion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 Tabikh</dc:creator>
  <cp:lastModifiedBy>Alain Beitone</cp:lastModifiedBy>
  <cp:revision>122</cp:revision>
  <dcterms:created xsi:type="dcterms:W3CDTF">2013-05-26T14:18:37Z</dcterms:created>
  <dcterms:modified xsi:type="dcterms:W3CDTF">2013-06-03T19:58:19Z</dcterms:modified>
</cp:coreProperties>
</file>