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04"/>
  </p:notesMasterIdLst>
  <p:sldIdLst>
    <p:sldId id="256" r:id="rId3"/>
    <p:sldId id="275" r:id="rId4"/>
    <p:sldId id="276" r:id="rId5"/>
    <p:sldId id="271" r:id="rId6"/>
    <p:sldId id="273" r:id="rId7"/>
    <p:sldId id="274" r:id="rId8"/>
    <p:sldId id="277" r:id="rId9"/>
    <p:sldId id="379" r:id="rId10"/>
    <p:sldId id="278" r:id="rId11"/>
    <p:sldId id="389" r:id="rId12"/>
    <p:sldId id="390" r:id="rId13"/>
    <p:sldId id="391" r:id="rId14"/>
    <p:sldId id="279" r:id="rId15"/>
    <p:sldId id="265" r:id="rId16"/>
    <p:sldId id="266" r:id="rId17"/>
    <p:sldId id="282" r:id="rId18"/>
    <p:sldId id="267" r:id="rId19"/>
    <p:sldId id="347" r:id="rId20"/>
    <p:sldId id="348" r:id="rId21"/>
    <p:sldId id="349" r:id="rId22"/>
    <p:sldId id="288" r:id="rId23"/>
    <p:sldId id="350" r:id="rId24"/>
    <p:sldId id="351" r:id="rId25"/>
    <p:sldId id="352" r:id="rId26"/>
    <p:sldId id="353" r:id="rId27"/>
    <p:sldId id="280" r:id="rId28"/>
    <p:sldId id="354" r:id="rId29"/>
    <p:sldId id="287" r:id="rId30"/>
    <p:sldId id="355" r:id="rId31"/>
    <p:sldId id="284" r:id="rId32"/>
    <p:sldId id="356" r:id="rId33"/>
    <p:sldId id="285" r:id="rId34"/>
    <p:sldId id="290" r:id="rId35"/>
    <p:sldId id="291" r:id="rId36"/>
    <p:sldId id="357" r:id="rId37"/>
    <p:sldId id="293" r:id="rId38"/>
    <p:sldId id="294" r:id="rId39"/>
    <p:sldId id="295" r:id="rId40"/>
    <p:sldId id="339" r:id="rId41"/>
    <p:sldId id="359" r:id="rId42"/>
    <p:sldId id="360" r:id="rId43"/>
    <p:sldId id="296" r:id="rId44"/>
    <p:sldId id="298" r:id="rId45"/>
    <p:sldId id="362" r:id="rId46"/>
    <p:sldId id="365" r:id="rId47"/>
    <p:sldId id="364" r:id="rId48"/>
    <p:sldId id="299" r:id="rId49"/>
    <p:sldId id="300" r:id="rId50"/>
    <p:sldId id="301" r:id="rId51"/>
    <p:sldId id="302" r:id="rId52"/>
    <p:sldId id="286" r:id="rId53"/>
    <p:sldId id="268" r:id="rId54"/>
    <p:sldId id="304" r:id="rId55"/>
    <p:sldId id="305" r:id="rId56"/>
    <p:sldId id="306" r:id="rId57"/>
    <p:sldId id="307" r:id="rId58"/>
    <p:sldId id="308" r:id="rId59"/>
    <p:sldId id="318" r:id="rId60"/>
    <p:sldId id="319" r:id="rId61"/>
    <p:sldId id="309" r:id="rId62"/>
    <p:sldId id="310" r:id="rId63"/>
    <p:sldId id="312" r:id="rId64"/>
    <p:sldId id="314" r:id="rId65"/>
    <p:sldId id="315" r:id="rId66"/>
    <p:sldId id="316" r:id="rId67"/>
    <p:sldId id="317" r:id="rId68"/>
    <p:sldId id="261" r:id="rId69"/>
    <p:sldId id="259" r:id="rId70"/>
    <p:sldId id="258" r:id="rId71"/>
    <p:sldId id="262" r:id="rId72"/>
    <p:sldId id="381" r:id="rId73"/>
    <p:sldId id="264" r:id="rId74"/>
    <p:sldId id="263" r:id="rId75"/>
    <p:sldId id="382" r:id="rId76"/>
    <p:sldId id="383" r:id="rId77"/>
    <p:sldId id="384" r:id="rId78"/>
    <p:sldId id="373" r:id="rId79"/>
    <p:sldId id="330" r:id="rId80"/>
    <p:sldId id="377" r:id="rId81"/>
    <p:sldId id="385" r:id="rId82"/>
    <p:sldId id="332" r:id="rId83"/>
    <p:sldId id="358" r:id="rId84"/>
    <p:sldId id="338" r:id="rId85"/>
    <p:sldId id="334" r:id="rId86"/>
    <p:sldId id="378" r:id="rId87"/>
    <p:sldId id="335" r:id="rId88"/>
    <p:sldId id="336" r:id="rId89"/>
    <p:sldId id="340" r:id="rId90"/>
    <p:sldId id="341" r:id="rId91"/>
    <p:sldId id="386" r:id="rId92"/>
    <p:sldId id="281" r:id="rId93"/>
    <p:sldId id="387" r:id="rId94"/>
    <p:sldId id="388" r:id="rId95"/>
    <p:sldId id="367" r:id="rId96"/>
    <p:sldId id="375" r:id="rId97"/>
    <p:sldId id="369" r:id="rId98"/>
    <p:sldId id="370" r:id="rId99"/>
    <p:sldId id="371" r:id="rId100"/>
    <p:sldId id="372" r:id="rId101"/>
    <p:sldId id="376" r:id="rId102"/>
    <p:sldId id="374" r:id="rId10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008"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57A9A-1AC6-4820-A5F5-A5259487A54F}" type="datetimeFigureOut">
              <a:rPr lang="fr-FR" smtClean="0"/>
              <a:pPr/>
              <a:t>13/12/2016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982141-E570-421D-B000-717367E4C2A1}"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10</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100</a:t>
            </a:fld>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101</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39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41</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48</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51</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52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54</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57</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6</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60</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63</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70</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72</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79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80</a:t>
            </a:fld>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81</a:t>
            </a:fld>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82</a:t>
            </a:fld>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3C31165-E843-4465-9A84-2B42E1C68130}" type="slidenum">
              <a:rPr lang="fr-FR" smtClean="0"/>
              <a:pPr/>
              <a:t>83</a:t>
            </a:fld>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84</a:t>
            </a:fld>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85</a:t>
            </a:fld>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86</a:t>
            </a:fld>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87</a:t>
            </a:fld>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88</a:t>
            </a:fld>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89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90</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93</a:t>
            </a:fld>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94</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96</a:t>
            </a:fld>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97</a:t>
            </a:fld>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98</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AC982141-E570-421D-B000-717367E4C2A1}" type="slidenum">
              <a:rPr lang="fr-FR" smtClean="0"/>
              <a:pPr/>
              <a:t>99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pSp>
        <p:nvGrpSpPr>
          <p:cNvPr id="2" name="Grouper 9"/>
          <p:cNvGrpSpPr>
            <a:grpSpLocks/>
          </p:cNvGrpSpPr>
          <p:nvPr/>
        </p:nvGrpSpPr>
        <p:grpSpPr bwMode="auto">
          <a:xfrm>
            <a:off x="0" y="0"/>
            <a:ext cx="9144000" cy="6875463"/>
            <a:chOff x="1" y="0"/>
            <a:chExt cx="9144000" cy="6876000"/>
          </a:xfrm>
        </p:grpSpPr>
        <p:pic>
          <p:nvPicPr>
            <p:cNvPr id="4" name="Image 8" descr="fond_titre.gif"/>
            <p:cNvPicPr>
              <a:picLocks noChangeAspect="1"/>
            </p:cNvPicPr>
            <p:nvPr userDrawn="1"/>
          </p:nvPicPr>
          <p:blipFill>
            <a:blip r:embed="rId2" cstate="print"/>
            <a:srcRect l="14989" t="13089" r="20146" b="21875"/>
            <a:stretch>
              <a:fillRect/>
            </a:stretch>
          </p:blipFill>
          <p:spPr bwMode="auto">
            <a:xfrm>
              <a:off x="1" y="0"/>
              <a:ext cx="9144000" cy="6876000"/>
            </a:xfrm>
            <a:prstGeom prst="rect">
              <a:avLst/>
            </a:prstGeom>
            <a:noFill/>
            <a:ln w="9525">
              <a:noFill/>
              <a:miter lim="800000"/>
              <a:headEnd/>
              <a:tailEnd/>
            </a:ln>
          </p:spPr>
        </p:pic>
        <p:sp>
          <p:nvSpPr>
            <p:cNvPr id="5" name="Rectangle 4"/>
            <p:cNvSpPr/>
            <p:nvPr userDrawn="1"/>
          </p:nvSpPr>
          <p:spPr>
            <a:xfrm>
              <a:off x="1460898" y="2121066"/>
              <a:ext cx="5993606"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6" name="Image 10" descr="Logo-AMU_fond_fonce.eps"/>
          <p:cNvPicPr>
            <a:picLocks noChangeAspect="1"/>
          </p:cNvPicPr>
          <p:nvPr/>
        </p:nvPicPr>
        <p:blipFill>
          <a:blip r:embed="rId3" cstate="print"/>
          <a:srcRect/>
          <a:stretch>
            <a:fillRect/>
          </a:stretch>
        </p:blipFill>
        <p:spPr bwMode="auto">
          <a:xfrm>
            <a:off x="6006704" y="5641976"/>
            <a:ext cx="2882503" cy="987425"/>
          </a:xfrm>
          <a:prstGeom prst="rect">
            <a:avLst/>
          </a:prstGeom>
          <a:noFill/>
          <a:ln w="9525">
            <a:noFill/>
            <a:miter lim="800000"/>
            <a:headEnd/>
            <a:tailEnd/>
          </a:ln>
        </p:spPr>
      </p:pic>
      <p:sp>
        <p:nvSpPr>
          <p:cNvPr id="16" name="Titre 15"/>
          <p:cNvSpPr>
            <a:spLocks noGrp="1"/>
          </p:cNvSpPr>
          <p:nvPr>
            <p:ph type="title"/>
          </p:nvPr>
        </p:nvSpPr>
        <p:spPr>
          <a:xfrm>
            <a:off x="1080002" y="1800000"/>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65493"/>
            <a:ext cx="2057400" cy="5886914"/>
          </a:xfrm>
        </p:spPr>
        <p:txBody>
          <a:bodyPr vert="eaVert"/>
          <a:lstStyle/>
          <a:p>
            <a:r>
              <a:rPr lang="fr-FR" smtClean="0"/>
              <a:t>Cliquez pour modifier le style du titre</a:t>
            </a:r>
            <a:endParaRPr lang="fr-FR" dirty="0"/>
          </a:p>
        </p:txBody>
      </p:sp>
      <p:sp>
        <p:nvSpPr>
          <p:cNvPr id="3" name="Espace réservé du texte vertical 2"/>
          <p:cNvSpPr>
            <a:spLocks noGrp="1"/>
          </p:cNvSpPr>
          <p:nvPr>
            <p:ph type="body" orient="vert" idx="1"/>
          </p:nvPr>
        </p:nvSpPr>
        <p:spPr>
          <a:xfrm>
            <a:off x="457200" y="565493"/>
            <a:ext cx="6019800" cy="588691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Cliquez pour modifier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pSp>
        <p:nvGrpSpPr>
          <p:cNvPr id="2" name="Grouper 9"/>
          <p:cNvGrpSpPr>
            <a:grpSpLocks/>
          </p:cNvGrpSpPr>
          <p:nvPr/>
        </p:nvGrpSpPr>
        <p:grpSpPr bwMode="auto">
          <a:xfrm>
            <a:off x="0" y="0"/>
            <a:ext cx="9144000" cy="6875463"/>
            <a:chOff x="1" y="0"/>
            <a:chExt cx="9144000" cy="6876000"/>
          </a:xfrm>
        </p:grpSpPr>
        <p:pic>
          <p:nvPicPr>
            <p:cNvPr id="4" name="Image 8" descr="fond_titre.gif"/>
            <p:cNvPicPr>
              <a:picLocks noChangeAspect="1"/>
            </p:cNvPicPr>
            <p:nvPr userDrawn="1"/>
          </p:nvPicPr>
          <p:blipFill>
            <a:blip r:embed="rId2" cstate="print"/>
            <a:srcRect l="14989" t="13089" r="20146" b="21875"/>
            <a:stretch>
              <a:fillRect/>
            </a:stretch>
          </p:blipFill>
          <p:spPr bwMode="auto">
            <a:xfrm>
              <a:off x="1" y="0"/>
              <a:ext cx="9144000" cy="6876000"/>
            </a:xfrm>
            <a:prstGeom prst="rect">
              <a:avLst/>
            </a:prstGeom>
            <a:noFill/>
            <a:ln w="9525">
              <a:noFill/>
              <a:miter lim="800000"/>
              <a:headEnd/>
              <a:tailEnd/>
            </a:ln>
          </p:spPr>
        </p:pic>
        <p:sp>
          <p:nvSpPr>
            <p:cNvPr id="5" name="Rectangle 4"/>
            <p:cNvSpPr/>
            <p:nvPr userDrawn="1"/>
          </p:nvSpPr>
          <p:spPr>
            <a:xfrm>
              <a:off x="1460898" y="2121066"/>
              <a:ext cx="5993606"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p>
          </p:txBody>
        </p:sp>
      </p:grpSp>
      <p:pic>
        <p:nvPicPr>
          <p:cNvPr id="6" name="Image 10" descr="Logo-AMU_fond_fonce.eps"/>
          <p:cNvPicPr>
            <a:picLocks noChangeAspect="1"/>
          </p:cNvPicPr>
          <p:nvPr/>
        </p:nvPicPr>
        <p:blipFill>
          <a:blip r:embed="rId3" cstate="print"/>
          <a:srcRect/>
          <a:stretch>
            <a:fillRect/>
          </a:stretch>
        </p:blipFill>
        <p:spPr bwMode="auto">
          <a:xfrm>
            <a:off x="6006706" y="5641980"/>
            <a:ext cx="2882503" cy="987425"/>
          </a:xfrm>
          <a:prstGeom prst="rect">
            <a:avLst/>
          </a:prstGeom>
          <a:noFill/>
          <a:ln w="9525">
            <a:noFill/>
            <a:miter lim="800000"/>
            <a:headEnd/>
            <a:tailEnd/>
          </a:ln>
        </p:spPr>
      </p:pic>
      <p:sp>
        <p:nvSpPr>
          <p:cNvPr id="16" name="Titre 15"/>
          <p:cNvSpPr>
            <a:spLocks noGrp="1"/>
          </p:cNvSpPr>
          <p:nvPr>
            <p:ph type="title"/>
          </p:nvPr>
        </p:nvSpPr>
        <p:spPr>
          <a:xfrm>
            <a:off x="1080003" y="1800002"/>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marL="0" indent="0">
              <a:buNone/>
              <a:defRPr b="1" i="0">
                <a:latin typeface="Verdana"/>
                <a:cs typeface="Verdana"/>
              </a:defRPr>
            </a:lvl1pPr>
            <a:lvl2pPr marL="742950" indent="-285750">
              <a:buClr>
                <a:schemeClr val="bg2"/>
              </a:buClr>
              <a:buFont typeface="Wingdings" charset="2"/>
              <a:buChar cha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E65ACAD8-C471-4F36-A27D-0F0608853A42}" type="datetimeFigureOut">
              <a:rPr lang="fr-FR"/>
              <a:pPr>
                <a:defRPr/>
              </a:pPr>
              <a:t>13/12/2016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B433EF4-641F-4186-B1FB-CE8D4F3DDA8B}"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6"/>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6EFB2B8-B1EF-43D3-9BC7-2DE6BEAD9DE6}" type="datetimeFigureOut">
              <a:rPr lang="fr-FR"/>
              <a:pPr>
                <a:defRPr/>
              </a:pPr>
              <a:t>13/12/2016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C35D82B-EFDF-4B99-8BE8-634C6B217937}" type="slidenum">
              <a:rPr lang="fr-FR"/>
              <a:pPr>
                <a:defRPr/>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6"/>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6"/>
            <a:ext cx="403860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a:lvl1pPr>
          </a:lstStyle>
          <a:p>
            <a:pPr>
              <a:defRPr/>
            </a:pPr>
            <a:fld id="{5D7A0FCF-4F91-4C79-8EC7-639160333992}" type="datetimeFigureOut">
              <a:rPr lang="fr-FR"/>
              <a:pPr>
                <a:defRPr/>
              </a:pPr>
              <a:t>13/12/2016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CB6DC2F-B685-42D3-9B44-F8B8D60FA93E}" type="slidenum">
              <a:rPr lang="fr-FR"/>
              <a:pPr>
                <a:defRPr/>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8" y="1535113"/>
            <a:ext cx="4041775"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8" y="2174875"/>
            <a:ext cx="4041775"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pPr>
              <a:defRPr/>
            </a:pPr>
            <a:fld id="{F46737EA-788F-4BF6-A103-367D7AC7DB5D}" type="datetimeFigureOut">
              <a:rPr lang="fr-FR"/>
              <a:pPr>
                <a:defRPr/>
              </a:pPr>
              <a:t>13/12/2016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C7F36C7-E64B-489D-894E-0C6E2010942D}"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2AFD905F-9B0A-4863-A032-5CEEE62D63A6}" type="datetimeFigureOut">
              <a:rPr lang="fr-FR"/>
              <a:pPr>
                <a:defRPr/>
              </a:pPr>
              <a:t>13/12/2016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1F9DFF37-ADB9-4369-8593-B61344C2BD86}"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806231E-6753-4C0B-AB2D-5BF6E746C740}" type="datetimeFigureOut">
              <a:rPr lang="fr-FR"/>
              <a:pPr>
                <a:defRPr/>
              </a:pPr>
              <a:t>13/12/2016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990FB233-6FB0-4D74-9248-FC1E55D2E75F}"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marL="0" indent="0">
              <a:buNone/>
              <a:defRPr b="1" i="0">
                <a:latin typeface="Verdana"/>
                <a:cs typeface="Verdana"/>
              </a:defRPr>
            </a:lvl1pPr>
            <a:lvl2pPr marL="742950" indent="-285750">
              <a:buClr>
                <a:schemeClr val="bg2"/>
              </a:buClr>
              <a:buFont typeface="Wingdings" charset="2"/>
              <a:buChar cha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565495"/>
            <a:ext cx="3008313" cy="869607"/>
          </a:xfrm>
        </p:spPr>
        <p:txBody>
          <a:bodyPr anchor="t"/>
          <a:lstStyle>
            <a:lvl1pPr algn="l">
              <a:defRPr sz="2000" b="1"/>
            </a:lvl1pPr>
          </a:lstStyle>
          <a:p>
            <a:r>
              <a:rPr lang="fr-FR" smtClean="0"/>
              <a:t>Cliquez pour modifier le style du titre</a:t>
            </a:r>
            <a:endParaRPr lang="fr-FR" dirty="0"/>
          </a:p>
        </p:txBody>
      </p:sp>
      <p:sp>
        <p:nvSpPr>
          <p:cNvPr id="3" name="Espace réservé du contenu 2"/>
          <p:cNvSpPr>
            <a:spLocks noGrp="1"/>
          </p:cNvSpPr>
          <p:nvPr>
            <p:ph idx="1"/>
          </p:nvPr>
        </p:nvSpPr>
        <p:spPr>
          <a:xfrm>
            <a:off x="3575050" y="565498"/>
            <a:ext cx="5111750" cy="5560671"/>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5F1F830-17B0-414E-A077-CB2532E74D57}" type="datetimeFigureOut">
              <a:rPr lang="fr-FR"/>
              <a:pPr>
                <a:defRPr/>
              </a:pPr>
              <a:t>13/12/2016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82C00F6-FEEB-40FB-A0AA-AE9AF3482E42}"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1B5BD4C-DE06-416D-90AF-636D338B0C61}" type="datetimeFigureOut">
              <a:rPr lang="fr-FR"/>
              <a:pPr>
                <a:defRPr/>
              </a:pPr>
              <a:t>13/12/2016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597E07E-F147-4383-A9F0-E9F6460BB5E2}"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A3F4588-1281-4F99-BF22-E2D256964C72}" type="datetimeFigureOut">
              <a:rPr lang="fr-FR"/>
              <a:pPr>
                <a:defRPr/>
              </a:pPr>
              <a:t>13/12/2016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EDEFD08-8C98-456F-97EE-150BED1EF8C5}"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65493"/>
            <a:ext cx="2057400" cy="5886914"/>
          </a:xfrm>
        </p:spPr>
        <p:txBody>
          <a:bodyPr vert="eaVert"/>
          <a:lstStyle/>
          <a:p>
            <a:r>
              <a:rPr lang="fr-FR" smtClean="0"/>
              <a:t>Cliquez pour modifier le style du titre</a:t>
            </a:r>
            <a:endParaRPr lang="fr-FR" dirty="0"/>
          </a:p>
        </p:txBody>
      </p:sp>
      <p:sp>
        <p:nvSpPr>
          <p:cNvPr id="3" name="Espace réservé du texte vertical 2"/>
          <p:cNvSpPr>
            <a:spLocks noGrp="1"/>
          </p:cNvSpPr>
          <p:nvPr>
            <p:ph type="body" orient="vert" idx="1"/>
          </p:nvPr>
        </p:nvSpPr>
        <p:spPr>
          <a:xfrm>
            <a:off x="457200" y="565493"/>
            <a:ext cx="6019800" cy="588691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B16EFF85-34BB-4CEA-9C8E-759132E62FA2}" type="datetimeFigureOut">
              <a:rPr lang="fr-FR"/>
              <a:pPr>
                <a:defRPr/>
              </a:pPr>
              <a:t>13/12/2016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F3E3B87-0E58-4B7B-ABAD-C144BE5DF572}" type="slidenum">
              <a:rPr lang="fr-FR"/>
              <a:pPr>
                <a:defRPr/>
              </a:pPr>
              <a:t>‹N°›</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grpSp>
        <p:nvGrpSpPr>
          <p:cNvPr id="2" name="Grouper 7"/>
          <p:cNvGrpSpPr>
            <a:grpSpLocks/>
          </p:cNvGrpSpPr>
          <p:nvPr/>
        </p:nvGrpSpPr>
        <p:grpSpPr bwMode="auto">
          <a:xfrm>
            <a:off x="0" y="0"/>
            <a:ext cx="9144000" cy="6875463"/>
            <a:chOff x="0" y="0"/>
            <a:chExt cx="9144000" cy="6875463"/>
          </a:xfrm>
        </p:grpSpPr>
        <p:pic>
          <p:nvPicPr>
            <p:cNvPr id="4" name="Image 7" descr="fond_titre.gif"/>
            <p:cNvPicPr>
              <a:picLocks noChangeAspect="1"/>
            </p:cNvPicPr>
            <p:nvPr/>
          </p:nvPicPr>
          <p:blipFill>
            <a:blip r:embed="rId2" cstate="print"/>
            <a:srcRect l="14989" t="13089" r="20146" b="21875"/>
            <a:stretch>
              <a:fillRect/>
            </a:stretch>
          </p:blipFill>
          <p:spPr bwMode="auto">
            <a:xfrm>
              <a:off x="0" y="0"/>
              <a:ext cx="9144000" cy="6875463"/>
            </a:xfrm>
            <a:prstGeom prst="rect">
              <a:avLst/>
            </a:prstGeom>
            <a:noFill/>
            <a:ln w="9525">
              <a:noFill/>
              <a:miter lim="800000"/>
              <a:headEnd/>
              <a:tailEnd/>
            </a:ln>
          </p:spPr>
        </p:pic>
        <p:sp>
          <p:nvSpPr>
            <p:cNvPr id="5" name="Rectangle 4"/>
            <p:cNvSpPr/>
            <p:nvPr/>
          </p:nvSpPr>
          <p:spPr>
            <a:xfrm>
              <a:off x="1460897" y="2120900"/>
              <a:ext cx="5993606" cy="2222500"/>
            </a:xfrm>
            <a:prstGeom prst="rect">
              <a:avLst/>
            </a:prstGeom>
            <a:solidFill>
              <a:srgbClr val="FFFFFF"/>
            </a:solidFill>
            <a:ln>
              <a:solidFill>
                <a:schemeClr val="bg1">
                  <a:alpha val="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fr-FR"/>
            </a:p>
          </p:txBody>
        </p:sp>
      </p:grpSp>
      <p:pic>
        <p:nvPicPr>
          <p:cNvPr id="6" name="Image 9" descr="Logo-AMU_fond_fonce.eps"/>
          <p:cNvPicPr>
            <a:picLocks noChangeAspect="1"/>
          </p:cNvPicPr>
          <p:nvPr/>
        </p:nvPicPr>
        <p:blipFill>
          <a:blip r:embed="rId3" cstate="print"/>
          <a:srcRect/>
          <a:stretch>
            <a:fillRect/>
          </a:stretch>
        </p:blipFill>
        <p:spPr bwMode="auto">
          <a:xfrm>
            <a:off x="6006705" y="5641980"/>
            <a:ext cx="2883694" cy="987425"/>
          </a:xfrm>
          <a:prstGeom prst="rect">
            <a:avLst/>
          </a:prstGeom>
          <a:noFill/>
          <a:ln w="9525">
            <a:noFill/>
            <a:miter lim="800000"/>
            <a:headEnd/>
            <a:tailEnd/>
          </a:ln>
        </p:spPr>
      </p:pic>
      <p:sp>
        <p:nvSpPr>
          <p:cNvPr id="16" name="Titre 15"/>
          <p:cNvSpPr>
            <a:spLocks noGrp="1"/>
          </p:cNvSpPr>
          <p:nvPr>
            <p:ph type="title"/>
          </p:nvPr>
        </p:nvSpPr>
        <p:spPr>
          <a:xfrm>
            <a:off x="1080004" y="1800002"/>
            <a:ext cx="6515101" cy="1846659"/>
          </a:xfrm>
        </p:spPr>
        <p:txBody>
          <a:bodyPr lIns="0" tIns="0" bIns="0" anchor="t">
            <a:spAutoFit/>
          </a:bodyPr>
          <a:lstStyle>
            <a:lvl1pPr>
              <a:defRPr sz="4000" b="1" cap="all"/>
            </a:lvl1pPr>
          </a:lstStyle>
          <a:p>
            <a:r>
              <a:rPr lang="fr-FR" smtClean="0"/>
              <a:t>Cliquez pour modifier le style du titre</a:t>
            </a:r>
            <a:endParaRPr lang="fr-F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Cliquez pour modifier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B5DE034-B3B7-4940-8782-E9CB89F5AD5F}" type="datetimeFigureOut">
              <a:rPr lang="fr-FR"/>
              <a:pPr>
                <a:defRPr/>
              </a:pPr>
              <a:t>13/12/2016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BFEC9BD-D3FC-4A8A-B1AF-904ED3FA3F7D}"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4"/>
            <a:ext cx="4038600" cy="4525963"/>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4"/>
            <a:ext cx="4038600" cy="4525963"/>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7" y="1535113"/>
            <a:ext cx="4041775" cy="639762"/>
          </a:xfrm>
        </p:spPr>
        <p:txBody>
          <a:bodyPr>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8" name="Espace réservé du pied de page 4"/>
          <p:cNvSpPr>
            <a:spLocks noGrp="1"/>
          </p:cNvSpPr>
          <p:nvPr>
            <p:ph type="ftr" sz="quarter" idx="11"/>
          </p:nvPr>
        </p:nvSpPr>
        <p:spPr/>
        <p:txBody>
          <a:bodyPr/>
          <a:lstStyle>
            <a:lvl1pPr>
              <a:defRPr/>
            </a:lvl1pPr>
          </a:lstStyle>
          <a:p>
            <a:endParaRPr lang="fr-FR"/>
          </a:p>
        </p:txBody>
      </p:sp>
      <p:sp>
        <p:nvSpPr>
          <p:cNvPr id="9"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4" name="Espace réservé du pied de page 4"/>
          <p:cNvSpPr>
            <a:spLocks noGrp="1"/>
          </p:cNvSpPr>
          <p:nvPr>
            <p:ph type="ftr" sz="quarter" idx="11"/>
          </p:nvPr>
        </p:nvSpPr>
        <p:spPr/>
        <p:txBody>
          <a:bodyPr/>
          <a:lstStyle>
            <a:lvl1pPr>
              <a:defRPr/>
            </a:lvl1pPr>
          </a:lstStyle>
          <a:p>
            <a:endParaRPr lang="fr-FR"/>
          </a:p>
        </p:txBody>
      </p:sp>
      <p:sp>
        <p:nvSpPr>
          <p:cNvPr id="5"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3" name="Espace réservé du pied de page 4"/>
          <p:cNvSpPr>
            <a:spLocks noGrp="1"/>
          </p:cNvSpPr>
          <p:nvPr>
            <p:ph type="ftr" sz="quarter" idx="11"/>
          </p:nvPr>
        </p:nvSpPr>
        <p:spPr/>
        <p:txBody>
          <a:bodyPr/>
          <a:lstStyle>
            <a:lvl1pPr>
              <a:defRPr/>
            </a:lvl1pPr>
          </a:lstStyle>
          <a:p>
            <a:endParaRPr lang="fr-FR"/>
          </a:p>
        </p:txBody>
      </p:sp>
      <p:sp>
        <p:nvSpPr>
          <p:cNvPr id="4"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565495"/>
            <a:ext cx="3008313" cy="869607"/>
          </a:xfrm>
        </p:spPr>
        <p:txBody>
          <a:bodyPr anchor="t"/>
          <a:lstStyle>
            <a:lvl1pPr algn="l">
              <a:defRPr sz="2000" b="1"/>
            </a:lvl1pPr>
          </a:lstStyle>
          <a:p>
            <a:r>
              <a:rPr lang="fr-FR" smtClean="0"/>
              <a:t>Cliquez pour modifier le style du titre</a:t>
            </a:r>
            <a:endParaRPr lang="fr-FR" dirty="0"/>
          </a:p>
        </p:txBody>
      </p:sp>
      <p:sp>
        <p:nvSpPr>
          <p:cNvPr id="3" name="Espace réservé du contenu 2"/>
          <p:cNvSpPr>
            <a:spLocks noGrp="1"/>
          </p:cNvSpPr>
          <p:nvPr>
            <p:ph idx="1"/>
          </p:nvPr>
        </p:nvSpPr>
        <p:spPr>
          <a:xfrm>
            <a:off x="3575050" y="565496"/>
            <a:ext cx="5111750" cy="5560671"/>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A67ECA4-751D-4E9C-93DE-1CBDF805A04F}" type="datetimeFigureOut">
              <a:rPr lang="fr-FR" smtClean="0"/>
              <a:pPr/>
              <a:t>13/12/2016</a:t>
            </a:fld>
            <a:endParaRPr lang="fr-FR"/>
          </a:p>
        </p:txBody>
      </p:sp>
      <p:sp>
        <p:nvSpPr>
          <p:cNvPr id="6" name="Espace réservé du pied de page 4"/>
          <p:cNvSpPr>
            <a:spLocks noGrp="1"/>
          </p:cNvSpPr>
          <p:nvPr>
            <p:ph type="ftr" sz="quarter" idx="11"/>
          </p:nvPr>
        </p:nvSpPr>
        <p:spPr/>
        <p:txBody>
          <a:bodyPr/>
          <a:lstStyle>
            <a:lvl1pPr>
              <a:defRPr/>
            </a:lvl1pPr>
          </a:lstStyle>
          <a:p>
            <a:endParaRPr lang="fr-FR"/>
          </a:p>
        </p:txBody>
      </p:sp>
      <p:sp>
        <p:nvSpPr>
          <p:cNvPr id="7" name="Espace réservé du numéro de diapositive 5"/>
          <p:cNvSpPr>
            <a:spLocks noGrp="1"/>
          </p:cNvSpPr>
          <p:nvPr>
            <p:ph type="sldNum" sz="quarter" idx="12"/>
          </p:nvPr>
        </p:nvSpPr>
        <p:spPr/>
        <p:txBody>
          <a:bodyPr/>
          <a:lstStyle>
            <a:lvl1pPr>
              <a:defRPr/>
            </a:lvl1pPr>
          </a:lstStyle>
          <a:p>
            <a:fld id="{83A78C9B-6A85-4502-A5D8-E9B0F77B063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Image 6" descr="fond_diapos.gif"/>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457200" y="571500"/>
            <a:ext cx="8229600" cy="846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8" name="Espace réservé du texte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7403306" y="0"/>
            <a:ext cx="1740694" cy="509588"/>
          </a:xfrm>
          <a:prstGeom prst="rect">
            <a:avLst/>
          </a:prstGeom>
        </p:spPr>
        <p:txBody>
          <a:bodyPr vert="horz" lIns="0" tIns="45720" rIns="91440" bIns="0" rtlCol="0" anchor="b"/>
          <a:lstStyle>
            <a:lvl1pPr algn="ctr">
              <a:defRPr sz="1000">
                <a:solidFill>
                  <a:schemeClr val="bg2"/>
                </a:solidFill>
                <a:latin typeface="Verdana"/>
                <a:cs typeface="Verdana"/>
              </a:defRPr>
            </a:lvl1pPr>
          </a:lstStyle>
          <a:p>
            <a:fld id="{1A67ECA4-751D-4E9C-93DE-1CBDF805A04F}" type="datetimeFigureOut">
              <a:rPr lang="fr-FR" smtClean="0"/>
              <a:pPr/>
              <a:t>13/12/2016</a:t>
            </a:fld>
            <a:endParaRPr lang="fr-FR"/>
          </a:p>
        </p:txBody>
      </p:sp>
      <p:sp>
        <p:nvSpPr>
          <p:cNvPr id="5" name="Espace réservé du pied de page 4"/>
          <p:cNvSpPr>
            <a:spLocks noGrp="1"/>
          </p:cNvSpPr>
          <p:nvPr>
            <p:ph type="ftr" sz="quarter" idx="3"/>
          </p:nvPr>
        </p:nvSpPr>
        <p:spPr>
          <a:xfrm>
            <a:off x="3292079" y="0"/>
            <a:ext cx="4111228" cy="565150"/>
          </a:xfrm>
          <a:prstGeom prst="rect">
            <a:avLst/>
          </a:prstGeom>
        </p:spPr>
        <p:txBody>
          <a:bodyPr vert="horz" lIns="91440" tIns="45720" rIns="91440" bIns="45720" rtlCol="0" anchor="ctr"/>
          <a:lstStyle>
            <a:lvl1pPr algn="l">
              <a:defRPr sz="1000" b="1" cap="none">
                <a:solidFill>
                  <a:srgbClr val="FFFFFF"/>
                </a:solidFill>
                <a:latin typeface="Verdana"/>
                <a:cs typeface="Verdana"/>
              </a:defRPr>
            </a:lvl1pPr>
          </a:lstStyle>
          <a:p>
            <a:endParaRPr lang="fr-FR"/>
          </a:p>
        </p:txBody>
      </p:sp>
      <p:sp>
        <p:nvSpPr>
          <p:cNvPr id="6" name="Espace réservé du numéro de diapositive 5"/>
          <p:cNvSpPr>
            <a:spLocks noGrp="1"/>
          </p:cNvSpPr>
          <p:nvPr>
            <p:ph type="sldNum" sz="quarter" idx="4"/>
          </p:nvPr>
        </p:nvSpPr>
        <p:spPr>
          <a:xfrm>
            <a:off x="2152650" y="6721476"/>
            <a:ext cx="4825604" cy="136525"/>
          </a:xfrm>
          <a:prstGeom prst="rect">
            <a:avLst/>
          </a:prstGeom>
        </p:spPr>
        <p:txBody>
          <a:bodyPr vert="horz" lIns="91440" tIns="45720" rIns="91440" bIns="45720" rtlCol="0" anchor="ctr"/>
          <a:lstStyle>
            <a:lvl1pPr algn="ctr">
              <a:defRPr sz="1000" b="1">
                <a:solidFill>
                  <a:schemeClr val="bg1"/>
                </a:solidFill>
                <a:latin typeface="Verdana"/>
                <a:cs typeface="Verdana"/>
              </a:defRPr>
            </a:lvl1pPr>
          </a:lstStyle>
          <a:p>
            <a:fld id="{83A78C9B-6A85-4502-A5D8-E9B0F77B063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457200" rtl="0" eaLnBrk="1" fontAlgn="base" hangingPunct="1">
        <a:spcBef>
          <a:spcPct val="0"/>
        </a:spcBef>
        <a:spcAft>
          <a:spcPct val="0"/>
        </a:spcAft>
        <a:defRPr sz="2600" kern="1200">
          <a:solidFill>
            <a:srgbClr val="2663B4"/>
          </a:solidFill>
          <a:latin typeface="Verdana"/>
          <a:ea typeface="Verdana" pitchFamily="34" charset="0"/>
          <a:cs typeface="Verdana"/>
        </a:defRPr>
      </a:lvl1pPr>
      <a:lvl2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9pPr>
    </p:titleStyle>
    <p:bodyStyle>
      <a:lvl1pPr marL="342900" indent="-342900" algn="l" defTabSz="457200" rtl="0" eaLnBrk="1" fontAlgn="base" hangingPunct="1">
        <a:spcBef>
          <a:spcPct val="20000"/>
        </a:spcBef>
        <a:spcAft>
          <a:spcPct val="0"/>
        </a:spcAft>
        <a:defRPr sz="1400" kern="1200">
          <a:solidFill>
            <a:schemeClr val="tx1"/>
          </a:solidFill>
          <a:latin typeface="Verdana"/>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
        <a:defRPr sz="1400" kern="1200">
          <a:solidFill>
            <a:schemeClr val="tx1"/>
          </a:solidFill>
          <a:latin typeface="Verdana"/>
          <a:ea typeface="Verdana" pitchFamily="34" charset="0"/>
          <a:cs typeface="Verdana"/>
        </a:defRPr>
      </a:lvl2pPr>
      <a:lvl3pPr marL="11430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3pPr>
      <a:lvl4pPr marL="16002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4pPr>
      <a:lvl5pPr marL="20574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6" descr="fond_diapos.gif"/>
          <p:cNvPicPr>
            <a:picLocks noChangeAspect="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457200" y="571500"/>
            <a:ext cx="8229600" cy="846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2052" name="Espace réservé du texte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7403306" y="0"/>
            <a:ext cx="1740694" cy="509588"/>
          </a:xfrm>
          <a:prstGeom prst="rect">
            <a:avLst/>
          </a:prstGeom>
        </p:spPr>
        <p:txBody>
          <a:bodyPr vert="horz" lIns="0" tIns="45720" rIns="91440" bIns="0" rtlCol="0" anchor="b"/>
          <a:lstStyle>
            <a:lvl1pPr algn="ctr">
              <a:defRPr sz="1000">
                <a:solidFill>
                  <a:schemeClr val="bg2"/>
                </a:solidFill>
                <a:latin typeface="Verdana"/>
                <a:cs typeface="Verdana"/>
              </a:defRPr>
            </a:lvl1pPr>
          </a:lstStyle>
          <a:p>
            <a:pPr>
              <a:defRPr/>
            </a:pPr>
            <a:fld id="{2E9B77E6-B127-48E6-881E-711A61E67B87}" type="datetimeFigureOut">
              <a:rPr lang="fr-FR"/>
              <a:pPr>
                <a:defRPr/>
              </a:pPr>
              <a:t>13/12/2016</a:t>
            </a:fld>
            <a:endParaRPr lang="fr-FR"/>
          </a:p>
        </p:txBody>
      </p:sp>
      <p:sp>
        <p:nvSpPr>
          <p:cNvPr id="5" name="Espace réservé du pied de page 4"/>
          <p:cNvSpPr>
            <a:spLocks noGrp="1"/>
          </p:cNvSpPr>
          <p:nvPr>
            <p:ph type="ftr" sz="quarter" idx="3"/>
          </p:nvPr>
        </p:nvSpPr>
        <p:spPr>
          <a:xfrm>
            <a:off x="3292080" y="0"/>
            <a:ext cx="4111228" cy="565150"/>
          </a:xfrm>
          <a:prstGeom prst="rect">
            <a:avLst/>
          </a:prstGeom>
        </p:spPr>
        <p:txBody>
          <a:bodyPr vert="horz" lIns="91440" tIns="45720" rIns="91440" bIns="45720" rtlCol="0" anchor="ctr"/>
          <a:lstStyle>
            <a:lvl1pPr algn="l">
              <a:defRPr sz="1000" b="1" cap="none">
                <a:solidFill>
                  <a:srgbClr val="FFFFFF"/>
                </a:solidFill>
                <a:latin typeface="Verdana"/>
                <a:cs typeface="Verdana"/>
              </a:defRPr>
            </a:lvl1pPr>
          </a:lstStyle>
          <a:p>
            <a:pPr>
              <a:defRPr/>
            </a:pPr>
            <a:endParaRPr lang="fr-FR"/>
          </a:p>
        </p:txBody>
      </p:sp>
      <p:sp>
        <p:nvSpPr>
          <p:cNvPr id="6" name="Espace réservé du numéro de diapositive 5"/>
          <p:cNvSpPr>
            <a:spLocks noGrp="1"/>
          </p:cNvSpPr>
          <p:nvPr>
            <p:ph type="sldNum" sz="quarter" idx="4"/>
          </p:nvPr>
        </p:nvSpPr>
        <p:spPr>
          <a:xfrm>
            <a:off x="2152651" y="6721478"/>
            <a:ext cx="4825604" cy="136525"/>
          </a:xfrm>
          <a:prstGeom prst="rect">
            <a:avLst/>
          </a:prstGeom>
        </p:spPr>
        <p:txBody>
          <a:bodyPr vert="horz" lIns="91440" tIns="45720" rIns="91440" bIns="45720" rtlCol="0" anchor="ctr"/>
          <a:lstStyle>
            <a:lvl1pPr algn="ctr">
              <a:defRPr sz="1000" b="1">
                <a:solidFill>
                  <a:schemeClr val="bg1"/>
                </a:solidFill>
                <a:latin typeface="Verdana"/>
                <a:cs typeface="Verdana"/>
              </a:defRPr>
            </a:lvl1pPr>
          </a:lstStyle>
          <a:p>
            <a:pPr>
              <a:defRPr/>
            </a:pPr>
            <a:fld id="{FBF998B7-643E-4292-A898-B400D6CF0AF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457200" rtl="0" eaLnBrk="1" fontAlgn="base" hangingPunct="1">
        <a:spcBef>
          <a:spcPct val="0"/>
        </a:spcBef>
        <a:spcAft>
          <a:spcPct val="0"/>
        </a:spcAft>
        <a:defRPr sz="2600" kern="1200">
          <a:solidFill>
            <a:srgbClr val="2663B4"/>
          </a:solidFill>
          <a:latin typeface="Verdana"/>
          <a:ea typeface="Verdana" pitchFamily="34" charset="0"/>
          <a:cs typeface="Verdana"/>
        </a:defRPr>
      </a:lvl1pPr>
      <a:lvl2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6pPr>
      <a:lvl7pPr marL="9144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7pPr>
      <a:lvl8pPr marL="13716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8pPr>
      <a:lvl9pPr marL="1828800" algn="l" defTabSz="457200" rtl="0" eaLnBrk="1" fontAlgn="base" hangingPunct="1">
        <a:spcBef>
          <a:spcPct val="0"/>
        </a:spcBef>
        <a:spcAft>
          <a:spcPct val="0"/>
        </a:spcAft>
        <a:defRPr sz="2600">
          <a:solidFill>
            <a:srgbClr val="2663B4"/>
          </a:solidFill>
          <a:latin typeface="Verdana" pitchFamily="34" charset="0"/>
          <a:ea typeface="Verdana" pitchFamily="34" charset="0"/>
          <a:cs typeface="Verdana" pitchFamily="34" charset="0"/>
        </a:defRPr>
      </a:lvl9pPr>
    </p:titleStyle>
    <p:bodyStyle>
      <a:lvl1pPr marL="342900" indent="-342900" algn="l" defTabSz="457200" rtl="0" eaLnBrk="1" fontAlgn="base" hangingPunct="1">
        <a:spcBef>
          <a:spcPct val="20000"/>
        </a:spcBef>
        <a:spcAft>
          <a:spcPct val="0"/>
        </a:spcAft>
        <a:defRPr sz="1400" kern="1200">
          <a:solidFill>
            <a:schemeClr val="tx1"/>
          </a:solidFill>
          <a:latin typeface="Verdana"/>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
        <a:defRPr sz="1400" kern="1200">
          <a:solidFill>
            <a:schemeClr val="tx1"/>
          </a:solidFill>
          <a:latin typeface="Verdana"/>
          <a:ea typeface="Verdana" pitchFamily="34" charset="0"/>
          <a:cs typeface="Verdana"/>
        </a:defRPr>
      </a:lvl2pPr>
      <a:lvl3pPr marL="11430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3pPr>
      <a:lvl4pPr marL="16002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4pPr>
      <a:lvl5pPr marL="2057400" indent="-228600" algn="l" defTabSz="457200" rtl="0" eaLnBrk="1" fontAlgn="base" hangingPunct="1">
        <a:spcBef>
          <a:spcPct val="20000"/>
        </a:spcBef>
        <a:spcAft>
          <a:spcPct val="0"/>
        </a:spcAft>
        <a:buClr>
          <a:schemeClr val="bg2"/>
        </a:buClr>
        <a:buFont typeface="Arial" charset="0"/>
        <a:buChar char="»"/>
        <a:defRPr sz="1400"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2"/>
            <a:ext cx="6858000" cy="3170734"/>
          </a:xfrm>
        </p:spPr>
        <p:txBody>
          <a:bodyPr/>
          <a:lstStyle/>
          <a:p>
            <a:r>
              <a:rPr lang="fr-FR" sz="4800" dirty="0" smtClean="0"/>
              <a:t/>
            </a:r>
            <a:br>
              <a:rPr lang="fr-FR" sz="4800" dirty="0" smtClean="0"/>
            </a:br>
            <a:r>
              <a:rPr lang="fr-FR" sz="4800" dirty="0" smtClean="0"/>
              <a:t/>
            </a:r>
            <a:br>
              <a:rPr lang="fr-FR" sz="4800" dirty="0" smtClean="0"/>
            </a:br>
            <a:r>
              <a:rPr lang="fr-FR" sz="4800" dirty="0" smtClean="0"/>
              <a:t/>
            </a:r>
            <a:br>
              <a:rPr lang="fr-FR" sz="4800" dirty="0" smtClean="0"/>
            </a:br>
            <a:r>
              <a:rPr lang="fr-FR" sz="4800" dirty="0" smtClean="0"/>
              <a:t/>
            </a:r>
            <a:br>
              <a:rPr lang="fr-FR" sz="4800" dirty="0" smtClean="0"/>
            </a:br>
            <a:r>
              <a:rPr lang="fr-FR" sz="4000" dirty="0" smtClean="0"/>
              <a:t>Préparation à l’agrégation interne</a:t>
            </a:r>
            <a:r>
              <a:rPr lang="fr-FR" sz="4400" dirty="0" smtClean="0"/>
              <a:t/>
            </a:r>
            <a:br>
              <a:rPr lang="fr-FR" sz="4400" dirty="0" smtClean="0"/>
            </a:br>
            <a:r>
              <a:rPr lang="fr-FR" sz="4400" dirty="0" smtClean="0"/>
              <a:t/>
            </a:r>
            <a:br>
              <a:rPr lang="fr-FR" sz="4400" dirty="0" smtClean="0"/>
            </a:br>
            <a:r>
              <a:rPr lang="fr-FR" sz="4000" dirty="0" smtClean="0"/>
              <a:t>Economie des institutions</a:t>
            </a:r>
            <a:r>
              <a:rPr lang="fr-FR" sz="4800" dirty="0" smtClean="0"/>
              <a:t/>
            </a:r>
            <a:br>
              <a:rPr lang="fr-FR" sz="4800" dirty="0" smtClean="0"/>
            </a:br>
            <a:endParaRPr lang="fr-FR" sz="4800" dirty="0"/>
          </a:p>
        </p:txBody>
      </p:sp>
      <p:sp>
        <p:nvSpPr>
          <p:cNvPr id="3" name="Sous-titre 2"/>
          <p:cNvSpPr>
            <a:spLocks noGrp="1"/>
          </p:cNvSpPr>
          <p:nvPr>
            <p:ph type="subTitle" idx="1"/>
          </p:nvPr>
        </p:nvSpPr>
        <p:spPr>
          <a:xfrm>
            <a:off x="1143000" y="3861048"/>
            <a:ext cx="6858000" cy="1396752"/>
          </a:xfrm>
        </p:spPr>
        <p:txBody>
          <a:bodyPr/>
          <a:lstStyle/>
          <a:p>
            <a:endParaRPr lang="fr-FR" dirty="0" smtClean="0"/>
          </a:p>
          <a:p>
            <a:r>
              <a:rPr lang="fr-FR" dirty="0" smtClean="0"/>
              <a:t>12 décembre 2016</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861048"/>
            <a:ext cx="7772400" cy="1907931"/>
          </a:xfrm>
        </p:spPr>
        <p:txBody>
          <a:bodyPr/>
          <a:lstStyle/>
          <a:p>
            <a:r>
              <a:rPr lang="fr-FR" sz="2800" dirty="0" smtClean="0"/>
              <a:t>1.1. A. Smith : l’occultation délibérée de tout fondement extra-économique ? </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2.2. Les institutions encadrent les marchés</a:t>
            </a:r>
            <a:br>
              <a:rPr lang="fr-FR" sz="3600" dirty="0" smtClean="0"/>
            </a:br>
            <a:endParaRPr lang="fr-FR" sz="36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908720"/>
            <a:ext cx="4038600" cy="5217447"/>
          </a:xfrm>
        </p:spPr>
        <p:txBody>
          <a:bodyPr/>
          <a:lstStyle/>
          <a:p>
            <a:pPr marL="457200" indent="-457200">
              <a:buAutoNum type="arabicPeriod"/>
            </a:pPr>
            <a:r>
              <a:rPr lang="fr-FR" sz="2000" dirty="0" smtClean="0"/>
              <a:t>Les institutions créatrices du marché</a:t>
            </a:r>
          </a:p>
          <a:p>
            <a:pPr marL="457200" indent="-457200">
              <a:buAutoNum type="arabicPeriod"/>
            </a:pPr>
            <a:endParaRPr lang="fr-FR" sz="2000" dirty="0" smtClean="0"/>
          </a:p>
          <a:p>
            <a:pPr marL="457200" indent="-457200">
              <a:buAutoNum type="arabicPeriod"/>
            </a:pPr>
            <a:r>
              <a:rPr lang="fr-FR" sz="2000" dirty="0" smtClean="0"/>
              <a:t>Les institutions de règlementation des marchés </a:t>
            </a:r>
          </a:p>
          <a:p>
            <a:pPr marL="457200" indent="-457200">
              <a:buAutoNum type="arabicPeriod"/>
            </a:pPr>
            <a:endParaRPr lang="fr-FR" sz="2000" dirty="0" smtClean="0"/>
          </a:p>
          <a:p>
            <a:pPr marL="457200" indent="-457200">
              <a:buAutoNum type="arabicPeriod"/>
            </a:pPr>
            <a:r>
              <a:rPr lang="fr-FR" sz="2000" dirty="0" smtClean="0"/>
              <a:t>Les institutions de stabilisation des marchés</a:t>
            </a:r>
          </a:p>
          <a:p>
            <a:pPr marL="457200" indent="-457200">
              <a:buAutoNum type="arabicPeriod"/>
            </a:pPr>
            <a:endParaRPr lang="fr-FR" sz="2000" dirty="0" smtClean="0"/>
          </a:p>
          <a:p>
            <a:pPr marL="457200" indent="-457200">
              <a:buAutoNum type="arabicPeriod"/>
            </a:pPr>
            <a:r>
              <a:rPr lang="fr-FR" sz="2000" dirty="0" smtClean="0"/>
              <a:t>Les institutions de légitimation des marchés </a:t>
            </a:r>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644008" y="620688"/>
            <a:ext cx="3960440" cy="58326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b="1" dirty="0" smtClean="0"/>
              <a:t>Le marché comme alternative à l’artifice des institutions</a:t>
            </a:r>
            <a:r>
              <a:rPr lang="fr-FR" sz="2000" dirty="0" smtClean="0"/>
              <a:t/>
            </a:r>
            <a:br>
              <a:rPr lang="fr-FR" sz="2000" dirty="0" smtClean="0"/>
            </a:br>
            <a:endParaRPr lang="fr-FR" sz="2000" dirty="0"/>
          </a:p>
        </p:txBody>
      </p:sp>
      <p:pic>
        <p:nvPicPr>
          <p:cNvPr id="4" name="Espace réservé du contenu 3" descr="IMG_0001.jpg"/>
          <p:cNvPicPr>
            <a:picLocks noGrp="1" noChangeAspect="1"/>
          </p:cNvPicPr>
          <p:nvPr>
            <p:ph idx="1"/>
          </p:nvPr>
        </p:nvPicPr>
        <p:blipFill>
          <a:blip r:embed="rId3" cstate="print"/>
          <a:srcRect l="37298" t="29443" r="34989" b="20252"/>
          <a:stretch>
            <a:fillRect/>
          </a:stretch>
        </p:blipFill>
        <p:spPr>
          <a:xfrm rot="16200000">
            <a:off x="2051720" y="-27384"/>
            <a:ext cx="4896544" cy="7632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L’occultation délibérée de tout fondement extra-économique ?</a:t>
            </a:r>
            <a:endParaRPr lang="fr-FR" dirty="0"/>
          </a:p>
        </p:txBody>
      </p:sp>
      <p:sp>
        <p:nvSpPr>
          <p:cNvPr id="3" name="Espace réservé du contenu 2"/>
          <p:cNvSpPr>
            <a:spLocks noGrp="1"/>
          </p:cNvSpPr>
          <p:nvPr>
            <p:ph sz="half" idx="1"/>
          </p:nvPr>
        </p:nvSpPr>
        <p:spPr>
          <a:xfrm>
            <a:off x="457200" y="1600204"/>
            <a:ext cx="4402832" cy="4525963"/>
          </a:xfrm>
        </p:spPr>
        <p:txBody>
          <a:bodyPr/>
          <a:lstStyle/>
          <a:p>
            <a:pPr>
              <a:buFont typeface="Wingdings" pitchFamily="2" charset="2"/>
              <a:buChar char="q"/>
            </a:pPr>
            <a:r>
              <a:rPr lang="fr-FR" sz="2000" dirty="0" smtClean="0"/>
              <a:t>Le marché nécessite des institutions de marché</a:t>
            </a:r>
          </a:p>
          <a:p>
            <a:pPr>
              <a:buFont typeface="Wingdings" pitchFamily="2" charset="2"/>
              <a:buChar char="q"/>
            </a:pPr>
            <a:endParaRPr lang="fr-FR" sz="2000" dirty="0" smtClean="0"/>
          </a:p>
          <a:p>
            <a:pPr>
              <a:buFont typeface="Wingdings" pitchFamily="2" charset="2"/>
              <a:buChar char="q"/>
            </a:pPr>
            <a:r>
              <a:rPr lang="fr-FR" sz="2000" dirty="0" smtClean="0"/>
              <a:t>Les institutions critiquées sont celles de l’Ancien Régime</a:t>
            </a:r>
            <a:endParaRPr lang="fr-FR" sz="2000" dirty="0"/>
          </a:p>
        </p:txBody>
      </p:sp>
      <p:pic>
        <p:nvPicPr>
          <p:cNvPr id="5" name="Espace réservé du contenu 4" descr="Smith.jpg"/>
          <p:cNvPicPr>
            <a:picLocks noGrp="1" noChangeAspect="1"/>
          </p:cNvPicPr>
          <p:nvPr>
            <p:ph sz="half" idx="2"/>
          </p:nvPr>
        </p:nvPicPr>
        <p:blipFill>
          <a:blip r:embed="rId3" cstate="print"/>
          <a:stretch>
            <a:fillRect/>
          </a:stretch>
        </p:blipFill>
        <p:spPr>
          <a:xfrm>
            <a:off x="5436096" y="1556792"/>
            <a:ext cx="2952328" cy="410445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73016"/>
            <a:ext cx="7772400" cy="2195963"/>
          </a:xfrm>
        </p:spPr>
        <p:txBody>
          <a:bodyPr/>
          <a:lstStyle/>
          <a:p>
            <a:r>
              <a:rPr lang="fr-FR" sz="3200" dirty="0" smtClean="0"/>
              <a:t>1.2. K. Marx : les institutions du capitalisme</a:t>
            </a:r>
            <a:br>
              <a:rPr lang="fr-FR" sz="3200" dirty="0" smtClean="0"/>
            </a:br>
            <a:endParaRPr lang="fr-FR" sz="32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620688"/>
            <a:ext cx="8229600" cy="5505477"/>
          </a:xfrm>
        </p:spPr>
        <p:txBody>
          <a:bodyPr/>
          <a:lstStyle/>
          <a:p>
            <a:r>
              <a:rPr lang="fr-FR" sz="1800" b="0" i="1" dirty="0" smtClean="0"/>
              <a:t>La bourgeoisie a joué dans l’histoire un rôle éminemment révolutionnaire. Partout où elle est parvenue à dominer, elle a détruit toutes les conditions féodales, patriarcales, idylliques. Impitoyable, elle a déchiré les liens multicolores qui attachaient l’homme à son supérieur naturel, pour ne laisser substituer d’autre lien entre l’homme et l’homme que l’intérêt tout nu, le froid « paiement au comptant » Frissons sacrés et pieuses ferveurs, enthousiasme chevaleresque, mélancolie béotienne, elle a noyé tout cela dans l’eau glaciale du calcul égoïste. Elle a dissout la dignité de la personne dans la valeur d’échange, et aux innombrables franchises garanties et biens acquises, elle a substitué une liberté unique et sans vergogne : le libre échange. (…)</a:t>
            </a:r>
          </a:p>
          <a:p>
            <a:r>
              <a:rPr lang="fr-FR" sz="1800" b="0" i="1" dirty="0" smtClean="0"/>
              <a:t>La bourgeoisie a dépouillé de leur sainte auréole toutes les activités jusqu’alors vénérables et considérées avec un pieux respect. Elle a changé en salariés à ses gages, le médecin, le juriste, le prêtre, le poète, l’homme de science »</a:t>
            </a:r>
          </a:p>
          <a:p>
            <a:endParaRPr lang="fr-FR" sz="1800" b="0" dirty="0" smtClean="0"/>
          </a:p>
          <a:p>
            <a:pPr algn="r"/>
            <a:r>
              <a:rPr lang="fr-FR" sz="1600" b="0" dirty="0" smtClean="0"/>
              <a:t>K. Marx, </a:t>
            </a:r>
            <a:r>
              <a:rPr lang="fr-FR" sz="1600" b="0" i="1" dirty="0" smtClean="0"/>
              <a:t>Le manifeste communiste</a:t>
            </a:r>
            <a:r>
              <a:rPr lang="fr-FR" sz="1600" b="0" dirty="0" smtClean="0"/>
              <a:t>, 1848 (traduction Maximilien Rubel et Louis Evrard), Editions de la pléiade </a:t>
            </a:r>
            <a:endParaRPr lang="fr-FR" sz="1600"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r>
              <a:rPr lang="fr-FR" sz="2000" b="0" i="1" dirty="0" smtClean="0"/>
              <a:t>Ce qui distingue l’époque bourgeoise de toutes les précédentes, c’est le bouleversement incessant de la production, l’ébranlement continuel de toutes les institutions sociales, bref la permanence de l’instabilité du mouvement. Tous les rapports sociaux immobilisés dans la rouille avec leur cortège d’idées et d’opinions admises et vénérées se dissolvent; ceux qui les remplacent vieillissent avant même de se scléroser. Tout ce qui était solide, bien établi, se volatilise, tout ce qui était sacré se trouve profané. </a:t>
            </a:r>
          </a:p>
          <a:p>
            <a:pPr algn="just"/>
            <a:endParaRPr lang="fr-FR" sz="2000" b="0" i="1" dirty="0" smtClean="0"/>
          </a:p>
          <a:p>
            <a:pPr algn="just"/>
            <a:r>
              <a:rPr lang="fr-FR" sz="2000" b="0" dirty="0" smtClean="0"/>
              <a:t>K. Marx, </a:t>
            </a:r>
            <a:r>
              <a:rPr lang="fr-FR" sz="2000" b="0" i="1" dirty="0" smtClean="0"/>
              <a:t>Le manifeste communiste</a:t>
            </a:r>
            <a:r>
              <a:rPr lang="fr-FR" sz="2000" b="0" dirty="0" smtClean="0"/>
              <a:t>, 1848 (traduction Maximilien Rubel et Louis Evrard), Editions de la pléiade </a:t>
            </a:r>
          </a:p>
          <a:p>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429000"/>
            <a:ext cx="7772400" cy="2339979"/>
          </a:xfrm>
        </p:spPr>
        <p:txBody>
          <a:bodyPr/>
          <a:lstStyle/>
          <a:p>
            <a:r>
              <a:rPr lang="fr-FR" sz="3200" u="sng" dirty="0" smtClean="0"/>
              <a:t>1.3. L’école historique allemande et le souci des institutions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Gustav </a:t>
            </a:r>
            <a:r>
              <a:rPr lang="fr-FR" b="1" dirty="0" err="1" smtClean="0"/>
              <a:t>von</a:t>
            </a:r>
            <a:r>
              <a:rPr lang="fr-FR" b="1" dirty="0" smtClean="0"/>
              <a:t> Schmoller (1838-1917)</a:t>
            </a:r>
            <a:r>
              <a:rPr lang="fr-FR" dirty="0" smtClean="0"/>
              <a:t/>
            </a:r>
            <a:br>
              <a:rPr lang="fr-FR" dirty="0" smtClean="0"/>
            </a:br>
            <a:endParaRPr lang="fr-FR" dirty="0"/>
          </a:p>
        </p:txBody>
      </p:sp>
      <p:sp>
        <p:nvSpPr>
          <p:cNvPr id="3" name="Espace réservé du contenu 2"/>
          <p:cNvSpPr>
            <a:spLocks noGrp="1"/>
          </p:cNvSpPr>
          <p:nvPr>
            <p:ph sz="half" idx="1"/>
          </p:nvPr>
        </p:nvSpPr>
        <p:spPr>
          <a:xfrm>
            <a:off x="251520" y="1124744"/>
            <a:ext cx="4824536" cy="5328592"/>
          </a:xfrm>
        </p:spPr>
        <p:txBody>
          <a:bodyPr/>
          <a:lstStyle/>
          <a:p>
            <a:pPr>
              <a:buFont typeface="Wingdings" pitchFamily="2" charset="2"/>
              <a:buChar char="q"/>
            </a:pPr>
            <a:r>
              <a:rPr lang="fr-FR" sz="1800" i="1" dirty="0" smtClean="0"/>
              <a:t>Principes d’économie politique  </a:t>
            </a:r>
            <a:r>
              <a:rPr lang="fr-FR" sz="1800" dirty="0" smtClean="0"/>
              <a:t>(1900)</a:t>
            </a:r>
          </a:p>
          <a:p>
            <a:pPr>
              <a:buFont typeface="Wingdings" pitchFamily="2" charset="2"/>
              <a:buChar char="q"/>
            </a:pPr>
            <a:endParaRPr lang="fr-FR" dirty="0" smtClean="0"/>
          </a:p>
          <a:p>
            <a:pPr>
              <a:buFont typeface="Wingdings" pitchFamily="2" charset="2"/>
              <a:buChar char="q"/>
            </a:pPr>
            <a:r>
              <a:rPr lang="fr-FR" sz="1800" dirty="0" smtClean="0"/>
              <a:t>« Par institution, nous entendons un arrangement pris sur un point particulier de la vie de la communauté, servant à des buts donnés, arrivé à une existence et à un développement propres, qui sert de cadre, de moule, à l’action des générations successives pour des centaines ou des milliers d’années »</a:t>
            </a:r>
          </a:p>
          <a:p>
            <a:pPr>
              <a:buFont typeface="Wingdings" pitchFamily="2" charset="2"/>
              <a:buChar char="q"/>
            </a:pPr>
            <a:endParaRPr lang="fr-FR" sz="2000" dirty="0" smtClean="0"/>
          </a:p>
          <a:p>
            <a:pPr>
              <a:buFont typeface="Wingdings" pitchFamily="2" charset="2"/>
              <a:buChar char="q"/>
            </a:pPr>
            <a:r>
              <a:rPr lang="fr-FR" sz="1800" dirty="0" smtClean="0"/>
              <a:t>« Par organe constitué, nous comprenons le coté personnel de l’institution : le mariage est l’institution, la famille est l’organe ». </a:t>
            </a:r>
            <a:endParaRPr lang="fr-FR" sz="1800" dirty="0"/>
          </a:p>
        </p:txBody>
      </p:sp>
      <p:pic>
        <p:nvPicPr>
          <p:cNvPr id="5" name="Espace réservé du contenu 4" descr="Gustav_von Schmoller.jpg"/>
          <p:cNvPicPr>
            <a:picLocks noGrp="1" noChangeAspect="1"/>
          </p:cNvPicPr>
          <p:nvPr>
            <p:ph sz="half" idx="2"/>
          </p:nvPr>
        </p:nvPicPr>
        <p:blipFill>
          <a:blip r:embed="rId3" cstate="print"/>
          <a:stretch>
            <a:fillRect/>
          </a:stretch>
        </p:blipFill>
        <p:spPr>
          <a:xfrm>
            <a:off x="5220072" y="1196752"/>
            <a:ext cx="3456384" cy="489654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Gustav </a:t>
            </a:r>
            <a:r>
              <a:rPr lang="fr-FR" b="1" dirty="0" err="1" smtClean="0"/>
              <a:t>von</a:t>
            </a:r>
            <a:r>
              <a:rPr lang="fr-FR" b="1" dirty="0" smtClean="0"/>
              <a:t> Schmoller (1838-1917)</a:t>
            </a:r>
            <a:endParaRPr lang="fr-FR" dirty="0"/>
          </a:p>
        </p:txBody>
      </p:sp>
      <p:sp>
        <p:nvSpPr>
          <p:cNvPr id="3" name="Espace réservé du contenu 2"/>
          <p:cNvSpPr>
            <a:spLocks noGrp="1"/>
          </p:cNvSpPr>
          <p:nvPr>
            <p:ph sz="half" idx="1"/>
          </p:nvPr>
        </p:nvSpPr>
        <p:spPr>
          <a:xfrm>
            <a:off x="323528" y="1600204"/>
            <a:ext cx="4824536" cy="4525963"/>
          </a:xfrm>
        </p:spPr>
        <p:txBody>
          <a:bodyPr/>
          <a:lstStyle/>
          <a:p>
            <a:endParaRPr lang="fr-FR" sz="2000" dirty="0" smtClean="0"/>
          </a:p>
          <a:p>
            <a:r>
              <a:rPr lang="fr-FR" sz="2000" dirty="0" smtClean="0"/>
              <a:t>« L’étude de l’organe et de l’institution est, pour la connaissance du corps social, ce qu’est l’anatomie pour celle du corps physique ; les économistes classiques ou autrichiens qui se concentrent sur les prix et la circulation sont comme une physiologie des humeurs économiques non précédée d’une anatomie du corps social ».</a:t>
            </a:r>
          </a:p>
          <a:p>
            <a:endParaRPr lang="fr-FR" sz="2000" dirty="0"/>
          </a:p>
        </p:txBody>
      </p:sp>
      <p:pic>
        <p:nvPicPr>
          <p:cNvPr id="5" name="Espace réservé du contenu 4" descr="Gustav_von Schmoller.jpg"/>
          <p:cNvPicPr>
            <a:picLocks noGrp="1" noChangeAspect="1"/>
          </p:cNvPicPr>
          <p:nvPr>
            <p:ph sz="half" idx="2"/>
          </p:nvPr>
        </p:nvPicPr>
        <p:blipFill>
          <a:blip r:embed="rId3" cstate="print"/>
          <a:stretch>
            <a:fillRect/>
          </a:stretch>
        </p:blipFill>
        <p:spPr>
          <a:xfrm>
            <a:off x="5364088" y="1700808"/>
            <a:ext cx="3312368" cy="432048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Gustav </a:t>
            </a:r>
            <a:r>
              <a:rPr lang="fr-FR" b="1" dirty="0" err="1" smtClean="0"/>
              <a:t>von</a:t>
            </a:r>
            <a:r>
              <a:rPr lang="fr-FR" b="1" dirty="0" smtClean="0"/>
              <a:t> Schmoller (1838-1917)</a:t>
            </a:r>
            <a:endParaRPr lang="fr-FR" dirty="0"/>
          </a:p>
        </p:txBody>
      </p:sp>
      <p:sp>
        <p:nvSpPr>
          <p:cNvPr id="3" name="Espace réservé du contenu 2"/>
          <p:cNvSpPr>
            <a:spLocks noGrp="1"/>
          </p:cNvSpPr>
          <p:nvPr>
            <p:ph sz="half" idx="1"/>
          </p:nvPr>
        </p:nvSpPr>
        <p:spPr>
          <a:xfrm>
            <a:off x="457200" y="1600204"/>
            <a:ext cx="4330824" cy="4525963"/>
          </a:xfrm>
        </p:spPr>
        <p:txBody>
          <a:bodyPr/>
          <a:lstStyle/>
          <a:p>
            <a:r>
              <a:rPr lang="fr-FR" sz="2000" dirty="0" smtClean="0"/>
              <a:t>«</a:t>
            </a:r>
            <a:r>
              <a:rPr lang="fr-FR" sz="2200" dirty="0" smtClean="0"/>
              <a:t> Ce sont des méthodes objectives qui ont pris corps, des maximes de ce que l’expérience et la sagesse des siècles ont trouvé de mieux en ce qui concerne le traitement rationnel et juste des rapports de la pratique ».</a:t>
            </a:r>
            <a:endParaRPr lang="fr-FR" sz="2200" dirty="0"/>
          </a:p>
        </p:txBody>
      </p:sp>
      <p:pic>
        <p:nvPicPr>
          <p:cNvPr id="5" name="Espace réservé du contenu 4" descr="Gustav_von Schmoller.jpg"/>
          <p:cNvPicPr>
            <a:picLocks noGrp="1" noChangeAspect="1"/>
          </p:cNvPicPr>
          <p:nvPr>
            <p:ph sz="half" idx="2"/>
          </p:nvPr>
        </p:nvPicPr>
        <p:blipFill>
          <a:blip r:embed="rId3" cstate="print"/>
          <a:stretch>
            <a:fillRect/>
          </a:stretch>
        </p:blipFill>
        <p:spPr>
          <a:xfrm>
            <a:off x="5148064" y="1556792"/>
            <a:ext cx="3600400" cy="475252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définition des institutions</a:t>
            </a:r>
            <a:endParaRPr lang="fr-FR" dirty="0"/>
          </a:p>
        </p:txBody>
      </p:sp>
      <p:sp>
        <p:nvSpPr>
          <p:cNvPr id="3" name="Espace réservé du contenu 2"/>
          <p:cNvSpPr>
            <a:spLocks noGrp="1"/>
          </p:cNvSpPr>
          <p:nvPr>
            <p:ph idx="1"/>
          </p:nvPr>
        </p:nvSpPr>
        <p:spPr/>
        <p:txBody>
          <a:bodyPr/>
          <a:lstStyle/>
          <a:p>
            <a:pPr algn="just"/>
            <a:r>
              <a:rPr lang="fr-FR" sz="2400" b="0" dirty="0" smtClean="0"/>
              <a:t>Que pourrait-on trouver de commun aux </a:t>
            </a:r>
            <a:r>
              <a:rPr lang="fr-FR" sz="2400" b="0" dirty="0" smtClean="0"/>
              <a:t>exe</a:t>
            </a:r>
            <a:r>
              <a:rPr lang="fr-FR" sz="2400" b="0" dirty="0" smtClean="0"/>
              <a:t>mples </a:t>
            </a:r>
            <a:r>
              <a:rPr lang="fr-FR" sz="2400" b="0" dirty="0" smtClean="0"/>
              <a:t>suivants: </a:t>
            </a:r>
          </a:p>
          <a:p>
            <a:pPr algn="just"/>
            <a:endParaRPr lang="fr-FR" sz="2400" b="0" dirty="0" smtClean="0"/>
          </a:p>
          <a:p>
            <a:pPr algn="just"/>
            <a:r>
              <a:rPr lang="fr-FR" sz="2400" b="0" dirty="0" smtClean="0"/>
              <a:t>Le jeu d'échecs, le Parlement, la minute de silence, la monnaie, la messe du dimanche, le salariat, le langage, la société anonyme, l'enseignement supérieur, le Droit, le service militaire, la classification des grands crus, le 1</a:t>
            </a:r>
            <a:r>
              <a:rPr lang="fr-FR" sz="2400" b="0" baseline="30000" dirty="0" smtClean="0"/>
              <a:t>er</a:t>
            </a:r>
            <a:r>
              <a:rPr lang="fr-FR" sz="2400" b="0" dirty="0" smtClean="0"/>
              <a:t> mai, etc. ?</a:t>
            </a:r>
          </a:p>
          <a:p>
            <a:pPr algn="just"/>
            <a:endParaRPr lang="fr-FR" sz="2800" b="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861048"/>
            <a:ext cx="7772400" cy="1907931"/>
          </a:xfrm>
        </p:spPr>
        <p:txBody>
          <a:bodyPr/>
          <a:lstStyle/>
          <a:p>
            <a:r>
              <a:rPr lang="fr-FR" sz="2800" u="sng" dirty="0" smtClean="0"/>
              <a:t>2. L’école institutionnaliste américaine</a:t>
            </a:r>
            <a:r>
              <a:rPr lang="fr-FR" sz="2800" dirty="0" smtClean="0"/>
              <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284984"/>
            <a:ext cx="7772400" cy="2483995"/>
          </a:xfrm>
        </p:spPr>
        <p:txBody>
          <a:bodyPr/>
          <a:lstStyle/>
          <a:p>
            <a:r>
              <a:rPr lang="fr-FR" sz="3200" dirty="0" smtClean="0"/>
              <a:t>2.1. Th. Veblen et la sélection naturelle des institutions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Veblen.png"/>
          <p:cNvPicPr>
            <a:picLocks noGrp="1" noChangeAspect="1"/>
          </p:cNvPicPr>
          <p:nvPr>
            <p:ph sz="half" idx="1"/>
          </p:nvPr>
        </p:nvPicPr>
        <p:blipFill>
          <a:blip r:embed="rId3" cstate="print"/>
          <a:stretch>
            <a:fillRect/>
          </a:stretch>
        </p:blipFill>
        <p:spPr>
          <a:xfrm>
            <a:off x="683568" y="1484784"/>
            <a:ext cx="3672408" cy="4608512"/>
          </a:xfrm>
        </p:spPr>
      </p:pic>
      <p:sp>
        <p:nvSpPr>
          <p:cNvPr id="4" name="Espace réservé du contenu 3"/>
          <p:cNvSpPr>
            <a:spLocks noGrp="1"/>
          </p:cNvSpPr>
          <p:nvPr>
            <p:ph sz="half" idx="2"/>
          </p:nvPr>
        </p:nvSpPr>
        <p:spPr/>
        <p:txBody>
          <a:bodyPr>
            <a:normAutofit/>
          </a:bodyPr>
          <a:lstStyle/>
          <a:p>
            <a:pPr>
              <a:buFont typeface="Arial" pitchFamily="34" charset="0"/>
              <a:buChar char="•"/>
            </a:pPr>
            <a:r>
              <a:rPr lang="fr-FR" sz="2000" i="1" dirty="0" err="1" smtClean="0"/>
              <a:t>Why</a:t>
            </a:r>
            <a:r>
              <a:rPr lang="fr-FR" sz="2000" i="1" dirty="0" smtClean="0"/>
              <a:t> </a:t>
            </a:r>
            <a:r>
              <a:rPr lang="fr-FR" sz="2000" i="1" dirty="0" err="1" smtClean="0"/>
              <a:t>is</a:t>
            </a:r>
            <a:r>
              <a:rPr lang="fr-FR" sz="2000" i="1" dirty="0" smtClean="0"/>
              <a:t> </a:t>
            </a:r>
            <a:r>
              <a:rPr lang="fr-FR" sz="2000" i="1" dirty="0" err="1" smtClean="0"/>
              <a:t>Economics</a:t>
            </a:r>
            <a:r>
              <a:rPr lang="fr-FR" sz="2000" i="1" dirty="0" smtClean="0"/>
              <a:t> not an </a:t>
            </a:r>
            <a:r>
              <a:rPr lang="fr-FR" sz="2000" i="1" dirty="0" err="1" smtClean="0"/>
              <a:t>Evolutionary</a:t>
            </a:r>
            <a:r>
              <a:rPr lang="fr-FR" sz="2000" i="1" dirty="0" smtClean="0"/>
              <a:t> Science</a:t>
            </a:r>
            <a:r>
              <a:rPr lang="fr-FR" sz="2000" dirty="0" smtClean="0"/>
              <a:t>, 1898</a:t>
            </a:r>
            <a:endParaRPr lang="fr-FR"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L’analyse économique comme la science du comportement économique</a:t>
            </a:r>
            <a:endParaRPr lang="fr-FR" dirty="0"/>
          </a:p>
        </p:txBody>
      </p:sp>
      <p:sp>
        <p:nvSpPr>
          <p:cNvPr id="3" name="Espace réservé du contenu 2"/>
          <p:cNvSpPr>
            <a:spLocks noGrp="1"/>
          </p:cNvSpPr>
          <p:nvPr>
            <p:ph idx="1"/>
          </p:nvPr>
        </p:nvSpPr>
        <p:spPr>
          <a:xfrm>
            <a:off x="457200" y="1484784"/>
            <a:ext cx="8229600" cy="4968551"/>
          </a:xfrm>
        </p:spPr>
        <p:txBody>
          <a:bodyPr/>
          <a:lstStyle/>
          <a:p>
            <a:r>
              <a:rPr lang="fr-FR" sz="2000" dirty="0" smtClean="0"/>
              <a:t>La théorie des instincts</a:t>
            </a:r>
          </a:p>
          <a:p>
            <a:endParaRPr lang="fr-FR" sz="2000" b="0" dirty="0" smtClean="0"/>
          </a:p>
          <a:p>
            <a:r>
              <a:rPr lang="fr-FR" sz="2000" b="0" dirty="0" smtClean="0"/>
              <a:t>Les instincts bénéfiques pour le groupe ou altruistes.</a:t>
            </a:r>
          </a:p>
          <a:p>
            <a:pPr>
              <a:buFont typeface="Wingdings" pitchFamily="2" charset="2"/>
              <a:buChar char="q"/>
            </a:pPr>
            <a:endParaRPr lang="fr-FR" sz="2000" b="0" dirty="0" smtClean="0"/>
          </a:p>
          <a:p>
            <a:pPr lvl="0">
              <a:buFont typeface="Wingdings" pitchFamily="2" charset="2"/>
              <a:buChar char="q"/>
            </a:pPr>
            <a:r>
              <a:rPr lang="fr-FR" sz="2000" b="0" dirty="0" smtClean="0"/>
              <a:t>L’instinct du travail efficace ou l’instinct artisan du travail bien fait</a:t>
            </a:r>
          </a:p>
          <a:p>
            <a:pPr lvl="0">
              <a:buFont typeface="Wingdings" pitchFamily="2" charset="2"/>
              <a:buChar char="q"/>
            </a:pPr>
            <a:endParaRPr lang="fr-FR" sz="2000" b="0" dirty="0" smtClean="0"/>
          </a:p>
          <a:p>
            <a:pPr lvl="0">
              <a:buFont typeface="Wingdings" pitchFamily="2" charset="2"/>
              <a:buChar char="q"/>
            </a:pPr>
            <a:r>
              <a:rPr lang="fr-FR" sz="2000" b="0" dirty="0" smtClean="0"/>
              <a:t>La curiosité naturelle ou désintéressée : c’est la dimension créatrice de la nature humaine.</a:t>
            </a:r>
          </a:p>
          <a:p>
            <a:pPr lvl="0">
              <a:buFont typeface="Wingdings" pitchFamily="2" charset="2"/>
              <a:buChar char="q"/>
            </a:pPr>
            <a:endParaRPr lang="fr-FR" sz="2000" b="0" dirty="0" smtClean="0"/>
          </a:p>
          <a:p>
            <a:pPr>
              <a:buFont typeface="Wingdings" pitchFamily="2" charset="2"/>
              <a:buChar char="q"/>
            </a:pPr>
            <a:r>
              <a:rPr lang="fr-FR" sz="2000" b="0" dirty="0" smtClean="0"/>
              <a:t>L’instinct de sympathie, le sens de la communauté (ou l’instinct grégaire). </a:t>
            </a:r>
            <a:endParaRPr lang="fr-FR" sz="2000" b="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Grp="1" noChangeAspect="1" noChangeArrowheads="1"/>
          </p:cNvPicPr>
          <p:nvPr>
            <p:ph idx="1"/>
          </p:nvPr>
        </p:nvPicPr>
        <p:blipFill>
          <a:blip r:embed="rId3" cstate="print"/>
          <a:srcRect/>
          <a:stretch>
            <a:fillRect/>
          </a:stretch>
        </p:blipFill>
        <p:spPr bwMode="auto">
          <a:xfrm>
            <a:off x="1835696" y="188640"/>
            <a:ext cx="5616624" cy="6408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endParaRPr lang="fr-FR" dirty="0"/>
          </a:p>
        </p:txBody>
      </p:sp>
      <p:pic>
        <p:nvPicPr>
          <p:cNvPr id="5" name="Espace réservé du contenu 4" descr="Veblen loisir.jpg"/>
          <p:cNvPicPr>
            <a:picLocks noGrp="1" noChangeAspect="1"/>
          </p:cNvPicPr>
          <p:nvPr>
            <p:ph sz="half" idx="2"/>
          </p:nvPr>
        </p:nvPicPr>
        <p:blipFill>
          <a:blip r:embed="rId3" cstate="print"/>
          <a:stretch>
            <a:fillRect/>
          </a:stretch>
        </p:blipFill>
        <p:spPr>
          <a:xfrm>
            <a:off x="5148064" y="1628800"/>
            <a:ext cx="3240360" cy="446449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3" cstate="print"/>
          <a:stretch>
            <a:fillRect/>
          </a:stretch>
        </p:blipFill>
        <p:spPr>
          <a:xfrm>
            <a:off x="683568" y="1628800"/>
            <a:ext cx="7632848" cy="34563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défauts de l’analyse de Veblen</a:t>
            </a:r>
            <a:endParaRPr lang="fr-FR" dirty="0"/>
          </a:p>
        </p:txBody>
      </p:sp>
      <p:sp>
        <p:nvSpPr>
          <p:cNvPr id="3" name="Espace réservé du contenu 2"/>
          <p:cNvSpPr>
            <a:spLocks noGrp="1"/>
          </p:cNvSpPr>
          <p:nvPr>
            <p:ph idx="1"/>
          </p:nvPr>
        </p:nvSpPr>
        <p:spPr>
          <a:xfrm>
            <a:off x="323528" y="1600201"/>
            <a:ext cx="8496944" cy="4525963"/>
          </a:xfrm>
        </p:spPr>
        <p:txBody>
          <a:bodyPr/>
          <a:lstStyle/>
          <a:p>
            <a:pPr lvl="0" algn="just">
              <a:buFont typeface="Wingdings" pitchFamily="2" charset="2"/>
              <a:buChar char="q"/>
            </a:pPr>
            <a:r>
              <a:rPr lang="fr-FR" sz="2000" b="0" dirty="0" smtClean="0"/>
              <a:t>Le matérialisme technologique. La distinction entre technologie facteur de progrès et institution source de conservatisme a été labellisée sous le nom de « dichotomie </a:t>
            </a:r>
            <a:r>
              <a:rPr lang="fr-FR" sz="2000" b="0" dirty="0" err="1" smtClean="0"/>
              <a:t>véblenienne</a:t>
            </a:r>
            <a:r>
              <a:rPr lang="fr-FR" sz="2000" b="0" dirty="0" smtClean="0"/>
              <a:t> ».</a:t>
            </a:r>
          </a:p>
          <a:p>
            <a:pPr lvl="0" algn="just">
              <a:buFont typeface="Wingdings" pitchFamily="2" charset="2"/>
              <a:buChar char="q"/>
            </a:pPr>
            <a:endParaRPr lang="fr-FR" sz="2000" b="0" dirty="0" smtClean="0"/>
          </a:p>
          <a:p>
            <a:pPr lvl="0" algn="just">
              <a:buFont typeface="Wingdings" pitchFamily="2" charset="2"/>
              <a:buChar char="q"/>
            </a:pPr>
            <a:r>
              <a:rPr lang="fr-FR" sz="2000" b="0" dirty="0" smtClean="0"/>
              <a:t>L’invalidité de sa théorie des instincts, remise en cause par le behaviorisme et critiquée pour son </a:t>
            </a:r>
            <a:r>
              <a:rPr lang="fr-FR" sz="2000" b="0" dirty="0" err="1" smtClean="0"/>
              <a:t>réductivisme</a:t>
            </a:r>
            <a:r>
              <a:rPr lang="fr-FR" sz="2000" b="0" dirty="0" smtClean="0"/>
              <a:t> biologique.</a:t>
            </a:r>
          </a:p>
          <a:p>
            <a:pPr lvl="0" algn="just">
              <a:buFont typeface="Wingdings" pitchFamily="2" charset="2"/>
              <a:buChar char="q"/>
            </a:pPr>
            <a:endParaRPr lang="fr-FR" sz="2000" b="0" dirty="0" smtClean="0"/>
          </a:p>
          <a:p>
            <a:pPr lvl="0" algn="just">
              <a:buFont typeface="Wingdings" pitchFamily="2" charset="2"/>
              <a:buChar char="q"/>
            </a:pPr>
            <a:r>
              <a:rPr lang="fr-FR" sz="2000" b="0" dirty="0" smtClean="0"/>
              <a:t>Une excessivité dans la dichotomie institutions pécuniaires/industrielles</a:t>
            </a:r>
          </a:p>
          <a:p>
            <a:pPr>
              <a:buFont typeface="Wingdings" pitchFamily="2" charset="2"/>
              <a:buChar char="q"/>
            </a:pPr>
            <a:endParaRPr lang="fr-FR" sz="1800" b="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717032"/>
            <a:ext cx="7772400" cy="2051947"/>
          </a:xfrm>
        </p:spPr>
        <p:txBody>
          <a:bodyPr/>
          <a:lstStyle/>
          <a:p>
            <a:r>
              <a:rPr lang="fr-FR" sz="3200" dirty="0" smtClean="0"/>
              <a:t>2.2. John Roger Commons et la sélection artificielle des institutions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u="sng" dirty="0" smtClean="0"/>
              <a:t>3. L’école autrichienne: les institutions de la liberté</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1600204"/>
            <a:ext cx="4402832" cy="4525963"/>
          </a:xfrm>
        </p:spPr>
        <p:txBody>
          <a:bodyPr/>
          <a:lstStyle/>
          <a:p>
            <a:r>
              <a:rPr lang="fr-FR" sz="2400" dirty="0" smtClean="0"/>
              <a:t>Une institution est quelque chose d’institué.</a:t>
            </a:r>
            <a:endParaRPr lang="fr-FR" sz="2400" dirty="0"/>
          </a:p>
        </p:txBody>
      </p:sp>
      <p:pic>
        <p:nvPicPr>
          <p:cNvPr id="5" name="Espace réservé du contenu 4" descr="durkheim.jpg"/>
          <p:cNvPicPr>
            <a:picLocks noGrp="1" noChangeAspect="1"/>
          </p:cNvPicPr>
          <p:nvPr>
            <p:ph sz="half" idx="2"/>
          </p:nvPr>
        </p:nvPicPr>
        <p:blipFill>
          <a:blip r:embed="rId3" cstate="print"/>
          <a:stretch>
            <a:fillRect/>
          </a:stretch>
        </p:blipFill>
        <p:spPr>
          <a:xfrm>
            <a:off x="5181600" y="1748631"/>
            <a:ext cx="2971800" cy="42291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3.1. Les apports de C. Menger (1840-1921)</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contenu 3"/>
          <p:cNvSpPr>
            <a:spLocks noGrp="1"/>
          </p:cNvSpPr>
          <p:nvPr>
            <p:ph sz="half" idx="2"/>
          </p:nvPr>
        </p:nvSpPr>
        <p:spPr>
          <a:xfrm>
            <a:off x="4355976" y="1916832"/>
            <a:ext cx="4330824" cy="4209335"/>
          </a:xfrm>
        </p:spPr>
        <p:txBody>
          <a:bodyPr>
            <a:normAutofit/>
          </a:bodyPr>
          <a:lstStyle/>
          <a:p>
            <a:pPr lvl="0">
              <a:buFont typeface="Arial" pitchFamily="34" charset="0"/>
              <a:buChar char="•"/>
            </a:pPr>
            <a:r>
              <a:rPr lang="fr-FR" sz="2000" dirty="0" smtClean="0"/>
              <a:t>Les institutions pragmatiques</a:t>
            </a:r>
          </a:p>
          <a:p>
            <a:pPr lvl="0">
              <a:buFont typeface="Arial" pitchFamily="34" charset="0"/>
              <a:buChar char="•"/>
            </a:pPr>
            <a:endParaRPr lang="fr-FR" sz="2000" dirty="0" smtClean="0"/>
          </a:p>
          <a:p>
            <a:pPr>
              <a:buFont typeface="Arial" pitchFamily="34" charset="0"/>
              <a:buChar char="•"/>
            </a:pPr>
            <a:r>
              <a:rPr lang="fr-FR" sz="2000" dirty="0" smtClean="0"/>
              <a:t>Les institutions organiques </a:t>
            </a:r>
            <a:endParaRPr lang="fr-FR" sz="2000" dirty="0"/>
          </a:p>
        </p:txBody>
      </p:sp>
      <p:pic>
        <p:nvPicPr>
          <p:cNvPr id="7" name="Espace réservé du contenu 6" descr="Mises Principes de l'économie.jpg"/>
          <p:cNvPicPr>
            <a:picLocks noGrp="1" noChangeAspect="1"/>
          </p:cNvPicPr>
          <p:nvPr>
            <p:ph sz="half" idx="1"/>
          </p:nvPr>
        </p:nvPicPr>
        <p:blipFill>
          <a:blip r:embed="rId3" cstate="print"/>
          <a:stretch>
            <a:fillRect/>
          </a:stretch>
        </p:blipFill>
        <p:spPr>
          <a:xfrm>
            <a:off x="899592" y="1700808"/>
            <a:ext cx="3024336" cy="46085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000" b="0" dirty="0" smtClean="0"/>
              <a:t>« La monnaie n’a pas été engendrée par la loi. Elle est, de par son origine, une institution sociale et non pas étatique. La sanction de l’autorité de l’Etat est une notion qui lui est (initialement) étrangère. Mais, d’autre part, à travers sa reconnaissance et sa réglementation par l’Etat, cette institution sociale de la monnaie a été perfectionnée et ajustée aux besoins multiples et changeant d’un commerce en évolution, tout comme les droits coutumiers ont été perfectionnés et ajustés par le droit légiféré »</a:t>
            </a:r>
            <a:r>
              <a:rPr lang="fr-FR" dirty="0" smtClean="0"/>
              <a:t> </a:t>
            </a:r>
          </a:p>
          <a:p>
            <a:pPr algn="r"/>
            <a:r>
              <a:rPr lang="fr-FR" sz="1800" dirty="0" smtClean="0"/>
              <a:t>Carl Menger, </a:t>
            </a:r>
            <a:r>
              <a:rPr lang="fr-FR" sz="1800" i="1" dirty="0" smtClean="0"/>
              <a:t>On the </a:t>
            </a:r>
            <a:r>
              <a:rPr lang="fr-FR" sz="1800" i="1" dirty="0" err="1" smtClean="0"/>
              <a:t>origin</a:t>
            </a:r>
            <a:r>
              <a:rPr lang="fr-FR" sz="1800" i="1" dirty="0" smtClean="0"/>
              <a:t> of Money</a:t>
            </a:r>
            <a:r>
              <a:rPr lang="fr-FR" sz="1800" dirty="0" smtClean="0"/>
              <a:t>, (1892)</a:t>
            </a:r>
          </a:p>
          <a:p>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3.2. Hayek et l’ordre spontané</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r>
              <a:rPr lang="fr-FR" sz="1800" b="1" i="1" dirty="0" smtClean="0"/>
              <a:t>La Constitution de la liberté</a:t>
            </a:r>
            <a:r>
              <a:rPr lang="fr-FR" sz="1800" b="1" dirty="0" smtClean="0"/>
              <a:t> [1960]</a:t>
            </a:r>
          </a:p>
          <a:p>
            <a:endParaRPr lang="fr-FR" sz="1800" b="1" i="1" dirty="0" smtClean="0"/>
          </a:p>
          <a:p>
            <a:r>
              <a:rPr lang="fr-FR" sz="1800" b="1" i="1" dirty="0" smtClean="0"/>
              <a:t>Droit, législation et liberté</a:t>
            </a:r>
            <a:r>
              <a:rPr lang="fr-FR" sz="1800" b="1" dirty="0" smtClean="0"/>
              <a:t> [1973-1978] </a:t>
            </a:r>
          </a:p>
          <a:p>
            <a:endParaRPr lang="fr-FR" sz="1800" b="1" dirty="0" smtClean="0"/>
          </a:p>
          <a:p>
            <a:r>
              <a:rPr lang="fr-FR" sz="1800" b="1" i="1" dirty="0" smtClean="0"/>
              <a:t>La Présomption fatale</a:t>
            </a:r>
            <a:r>
              <a:rPr lang="fr-FR" sz="1800" b="1" dirty="0" smtClean="0"/>
              <a:t> </a:t>
            </a:r>
          </a:p>
          <a:p>
            <a:r>
              <a:rPr lang="fr-FR" sz="1800" b="1" dirty="0" smtClean="0"/>
              <a:t>    [1988]</a:t>
            </a:r>
            <a:endParaRPr lang="fr-FR" sz="1800" b="1" dirty="0"/>
          </a:p>
        </p:txBody>
      </p:sp>
      <p:pic>
        <p:nvPicPr>
          <p:cNvPr id="5" name="Espace réservé du contenu 4" descr="Hayek.jpg"/>
          <p:cNvPicPr>
            <a:picLocks noGrp="1" noChangeAspect="1"/>
          </p:cNvPicPr>
          <p:nvPr>
            <p:ph sz="half" idx="2"/>
          </p:nvPr>
        </p:nvPicPr>
        <p:blipFill>
          <a:blip r:embed="rId3" cstate="print"/>
          <a:stretch>
            <a:fillRect/>
          </a:stretch>
        </p:blipFill>
        <p:spPr>
          <a:xfrm>
            <a:off x="4788024" y="1484784"/>
            <a:ext cx="3744416" cy="475252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Hayek droit législation et liberté.jpg"/>
          <p:cNvPicPr>
            <a:picLocks noGrp="1" noChangeAspect="1"/>
          </p:cNvPicPr>
          <p:nvPr>
            <p:ph sz="half" idx="1"/>
          </p:nvPr>
        </p:nvPicPr>
        <p:blipFill>
          <a:blip r:embed="rId3" cstate="print"/>
          <a:stretch>
            <a:fillRect/>
          </a:stretch>
        </p:blipFill>
        <p:spPr>
          <a:xfrm>
            <a:off x="683568" y="1124744"/>
            <a:ext cx="3384376" cy="4752528"/>
          </a:xfrm>
          <a:prstGeom prst="rect">
            <a:avLst/>
          </a:prstGeom>
          <a:ln>
            <a:noFill/>
          </a:ln>
          <a:effectLst>
            <a:outerShdw blurRad="292100" dist="139700" dir="2700000" algn="tl" rotWithShape="0">
              <a:srgbClr val="333333">
                <a:alpha val="65000"/>
              </a:srgbClr>
            </a:outerShdw>
          </a:effectLst>
        </p:spPr>
      </p:pic>
      <p:sp>
        <p:nvSpPr>
          <p:cNvPr id="4" name="Espace réservé du contenu 3"/>
          <p:cNvSpPr>
            <a:spLocks noGrp="1"/>
          </p:cNvSpPr>
          <p:nvPr>
            <p:ph sz="half" idx="2"/>
          </p:nvPr>
        </p:nvSpPr>
        <p:spPr>
          <a:xfrm>
            <a:off x="4355976" y="1600204"/>
            <a:ext cx="4608512" cy="4525963"/>
          </a:xfrm>
        </p:spPr>
        <p:txBody>
          <a:bodyPr/>
          <a:lstStyle/>
          <a:p>
            <a:pPr lvl="0">
              <a:buFont typeface="Wingdings" pitchFamily="2" charset="2"/>
              <a:buChar char="q"/>
            </a:pPr>
            <a:r>
              <a:rPr lang="fr-FR" sz="2000" dirty="0" smtClean="0"/>
              <a:t>Les ordres organisés, construits (les organisations). Hayek reprend le mot grec de Taxis qui signifie mis en ordre, arrangé.</a:t>
            </a:r>
          </a:p>
          <a:p>
            <a:pPr lvl="0">
              <a:buFont typeface="Wingdings" pitchFamily="2" charset="2"/>
              <a:buChar char="q"/>
            </a:pPr>
            <a:endParaRPr lang="fr-FR" sz="2000" dirty="0" smtClean="0"/>
          </a:p>
          <a:p>
            <a:pPr lvl="0">
              <a:buFont typeface="Wingdings" pitchFamily="2" charset="2"/>
              <a:buChar char="q"/>
            </a:pPr>
            <a:r>
              <a:rPr lang="fr-FR" sz="2000" dirty="0" smtClean="0"/>
              <a:t>Les ordres spontanés ou « mûri » qui ont émergé de façon spontanée. Il utilise le terme grec de </a:t>
            </a:r>
            <a:r>
              <a:rPr lang="fr-FR" sz="2000" dirty="0" err="1" smtClean="0"/>
              <a:t>Kosmos</a:t>
            </a:r>
            <a:r>
              <a:rPr lang="fr-FR" sz="2000" dirty="0" smtClean="0"/>
              <a:t>.</a:t>
            </a:r>
          </a:p>
          <a:p>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1600204"/>
            <a:ext cx="8147248" cy="4525963"/>
          </a:xfrm>
        </p:spPr>
        <p:txBody>
          <a:bodyPr/>
          <a:lstStyle/>
          <a:p>
            <a:r>
              <a:rPr lang="fr-FR" i="1" dirty="0" smtClean="0"/>
              <a:t>«</a:t>
            </a:r>
            <a:r>
              <a:rPr lang="fr-FR" sz="2400" dirty="0" smtClean="0"/>
              <a:t> Le fait est bien plutôt que nous ne pouvons pas préserver un ordre d’une telle complexité par la méthode consistant à diriger les membres de la société, mais que nous pouvons le faire seulement par une voie indirecte, à savoir en faisant respecter et en améliorant les règles qui conduisent à la formation d’un ordre spontané ».</a:t>
            </a:r>
            <a:endParaRPr lang="fr-FR" sz="2400" dirty="0"/>
          </a:p>
        </p:txBody>
      </p:sp>
      <p:sp>
        <p:nvSpPr>
          <p:cNvPr id="4" name="Espace réservé du contenu 3"/>
          <p:cNvSpPr>
            <a:spLocks noGrp="1"/>
          </p:cNvSpPr>
          <p:nvPr>
            <p:ph sz="half" idx="2"/>
          </p:nvPr>
        </p:nvSpPr>
        <p:spPr/>
        <p:txBody>
          <a:bodyPr/>
          <a:lstStyle/>
          <a:p>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0002" y="1800000"/>
            <a:ext cx="6515101" cy="2215991"/>
          </a:xfrm>
        </p:spPr>
        <p:txBody>
          <a:bodyPr/>
          <a:lstStyle/>
          <a:p>
            <a:r>
              <a:rPr lang="fr-FR" sz="3600" dirty="0" smtClean="0"/>
              <a:t>II Le renouveau de l’analyse institutionnaliste</a:t>
            </a:r>
            <a:br>
              <a:rPr lang="fr-FR" sz="3600" dirty="0" smtClean="0"/>
            </a:br>
            <a:endParaRPr lang="fr-FR"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smtClean="0"/>
          </a:p>
          <a:p>
            <a:endParaRPr lang="fr-FR" dirty="0" smtClean="0"/>
          </a:p>
          <a:p>
            <a:endParaRPr lang="fr-FR" dirty="0"/>
          </a:p>
        </p:txBody>
      </p:sp>
      <p:sp>
        <p:nvSpPr>
          <p:cNvPr id="4" name="Rectangle 3"/>
          <p:cNvSpPr/>
          <p:nvPr/>
        </p:nvSpPr>
        <p:spPr>
          <a:xfrm>
            <a:off x="2483768" y="620688"/>
            <a:ext cx="417646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 Les institutions comptent »</a:t>
            </a:r>
            <a:endParaRPr lang="fr-FR" sz="2400" b="1" dirty="0"/>
          </a:p>
        </p:txBody>
      </p:sp>
      <p:sp>
        <p:nvSpPr>
          <p:cNvPr id="5" name="Rectangle 4"/>
          <p:cNvSpPr/>
          <p:nvPr/>
        </p:nvSpPr>
        <p:spPr>
          <a:xfrm>
            <a:off x="467544" y="2204864"/>
            <a:ext cx="3672408" cy="1008112"/>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La nouvelle économie institutionnelle</a:t>
            </a:r>
            <a:endParaRPr lang="fr-FR" sz="2000" dirty="0"/>
          </a:p>
        </p:txBody>
      </p:sp>
      <p:sp>
        <p:nvSpPr>
          <p:cNvPr id="6" name="Rectangle 5"/>
          <p:cNvSpPr/>
          <p:nvPr/>
        </p:nvSpPr>
        <p:spPr>
          <a:xfrm>
            <a:off x="5364088" y="2204864"/>
            <a:ext cx="3456384" cy="10081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Les nouveaux institutionnalistes hétérodoxes</a:t>
            </a:r>
            <a:endParaRPr lang="fr-FR" sz="2000" dirty="0"/>
          </a:p>
        </p:txBody>
      </p:sp>
      <p:sp>
        <p:nvSpPr>
          <p:cNvPr id="15" name="Rectangle 14"/>
          <p:cNvSpPr/>
          <p:nvPr/>
        </p:nvSpPr>
        <p:spPr>
          <a:xfrm>
            <a:off x="395536" y="4005064"/>
            <a:ext cx="1872208"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La réflexion macro-institutionnelle</a:t>
            </a:r>
            <a:endParaRPr lang="fr-FR" dirty="0"/>
          </a:p>
        </p:txBody>
      </p:sp>
      <p:sp>
        <p:nvSpPr>
          <p:cNvPr id="16" name="Rectangle 15"/>
          <p:cNvSpPr/>
          <p:nvPr/>
        </p:nvSpPr>
        <p:spPr>
          <a:xfrm>
            <a:off x="2627784" y="4005064"/>
            <a:ext cx="180020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La réflexion micro- </a:t>
            </a:r>
            <a:r>
              <a:rPr lang="fr-FR" dirty="0" err="1" smtClean="0"/>
              <a:t>institutionnellle</a:t>
            </a:r>
            <a:endParaRPr lang="fr-FR" dirty="0"/>
          </a:p>
        </p:txBody>
      </p:sp>
      <p:sp>
        <p:nvSpPr>
          <p:cNvPr id="17" name="Rectangle 16"/>
          <p:cNvSpPr/>
          <p:nvPr/>
        </p:nvSpPr>
        <p:spPr>
          <a:xfrm>
            <a:off x="5292080" y="4005064"/>
            <a:ext cx="180020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smtClean="0"/>
              <a:t>L’école de la régulation</a:t>
            </a:r>
            <a:endParaRPr lang="fr-FR" sz="2000" dirty="0"/>
          </a:p>
        </p:txBody>
      </p:sp>
      <p:sp>
        <p:nvSpPr>
          <p:cNvPr id="18" name="Rectangle 17"/>
          <p:cNvSpPr/>
          <p:nvPr/>
        </p:nvSpPr>
        <p:spPr>
          <a:xfrm>
            <a:off x="7380312" y="4005064"/>
            <a:ext cx="1584176"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L’école des conventions</a:t>
            </a:r>
            <a:endParaRPr lang="fr-FR" dirty="0"/>
          </a:p>
        </p:txBody>
      </p:sp>
      <p:cxnSp>
        <p:nvCxnSpPr>
          <p:cNvPr id="20" name="Connecteur droit avec flèche 19"/>
          <p:cNvCxnSpPr/>
          <p:nvPr/>
        </p:nvCxnSpPr>
        <p:spPr>
          <a:xfrm flipH="1">
            <a:off x="2339752" y="1556792"/>
            <a:ext cx="2268252" cy="6046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a:stCxn id="5" idx="2"/>
            <a:endCxn id="15" idx="0"/>
          </p:cNvCxnSpPr>
          <p:nvPr/>
        </p:nvCxnSpPr>
        <p:spPr>
          <a:xfrm flipH="1">
            <a:off x="1331640" y="3212976"/>
            <a:ext cx="972108" cy="79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stCxn id="5" idx="2"/>
            <a:endCxn id="16" idx="0"/>
          </p:cNvCxnSpPr>
          <p:nvPr/>
        </p:nvCxnSpPr>
        <p:spPr>
          <a:xfrm>
            <a:off x="2303748" y="3212976"/>
            <a:ext cx="1224136" cy="79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6" idx="2"/>
            <a:endCxn id="17" idx="0"/>
          </p:cNvCxnSpPr>
          <p:nvPr/>
        </p:nvCxnSpPr>
        <p:spPr>
          <a:xfrm flipH="1">
            <a:off x="6192180" y="3212976"/>
            <a:ext cx="900100" cy="79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a:stCxn id="6" idx="2"/>
            <a:endCxn id="18" idx="0"/>
          </p:cNvCxnSpPr>
          <p:nvPr/>
        </p:nvCxnSpPr>
        <p:spPr>
          <a:xfrm>
            <a:off x="7092280" y="3212976"/>
            <a:ext cx="1080120" cy="79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a:stCxn id="4" idx="2"/>
            <a:endCxn id="6" idx="0"/>
          </p:cNvCxnSpPr>
          <p:nvPr/>
        </p:nvCxnSpPr>
        <p:spPr>
          <a:xfrm>
            <a:off x="4572000" y="1556792"/>
            <a:ext cx="2520280"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sz="half" idx="2"/>
          </p:nvPr>
        </p:nvSpPr>
        <p:spPr>
          <a:xfrm>
            <a:off x="4499992" y="1600204"/>
            <a:ext cx="4186808" cy="4525963"/>
          </a:xfrm>
        </p:spPr>
        <p:txBody>
          <a:bodyPr>
            <a:normAutofit/>
          </a:bodyPr>
          <a:lstStyle/>
          <a:p>
            <a:r>
              <a:rPr lang="fr-FR" sz="2000" dirty="0" smtClean="0"/>
              <a:t>« On ne peut expliquer l’ascension et le déclin de l’Union soviétique et du monde communiste avec les outils de l’analyse néoclassique mais nous devrions le faire avec une approche institutionnelle et cognitive des problèmes contemporains du développement »</a:t>
            </a:r>
            <a:endParaRPr lang="fr-FR" sz="2000" dirty="0"/>
          </a:p>
        </p:txBody>
      </p:sp>
      <p:pic>
        <p:nvPicPr>
          <p:cNvPr id="7" name="Espace réservé du contenu 6" descr="douglas north.jpg"/>
          <p:cNvPicPr>
            <a:picLocks noGrp="1" noChangeAspect="1"/>
          </p:cNvPicPr>
          <p:nvPr>
            <p:ph sz="half" idx="1"/>
          </p:nvPr>
        </p:nvPicPr>
        <p:blipFill>
          <a:blip r:embed="rId3" cstate="print"/>
          <a:stretch>
            <a:fillRect/>
          </a:stretch>
        </p:blipFill>
        <p:spPr>
          <a:xfrm>
            <a:off x="971600" y="1484784"/>
            <a:ext cx="3240359" cy="4248472"/>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908721"/>
            <a:ext cx="8229600" cy="5217444"/>
          </a:xfrm>
        </p:spPr>
        <p:txBody>
          <a:bodyPr/>
          <a:lstStyle/>
          <a:p>
            <a:pPr>
              <a:buFont typeface="Wingdings" pitchFamily="2" charset="2"/>
              <a:buChar char="q"/>
            </a:pPr>
            <a:r>
              <a:rPr lang="fr-FR" sz="2000" dirty="0" smtClean="0"/>
              <a:t>Un sens dynamique:  </a:t>
            </a:r>
            <a:r>
              <a:rPr lang="fr-FR" sz="2000" dirty="0" err="1" smtClean="0"/>
              <a:t>instituare</a:t>
            </a:r>
            <a:endParaRPr lang="fr-FR" sz="2000" dirty="0" smtClean="0"/>
          </a:p>
          <a:p>
            <a:pPr lvl="1">
              <a:buFont typeface="Wingdings" pitchFamily="2" charset="2"/>
              <a:buChar char="Ø"/>
            </a:pPr>
            <a:r>
              <a:rPr lang="fr-FR" sz="2000" dirty="0" smtClean="0"/>
              <a:t>Yan Thomas</a:t>
            </a:r>
          </a:p>
          <a:p>
            <a:pPr>
              <a:buFont typeface="Wingdings" pitchFamily="2" charset="2"/>
              <a:buChar char="q"/>
            </a:pPr>
            <a:endParaRPr lang="fr-FR" sz="2000" dirty="0" smtClean="0"/>
          </a:p>
          <a:p>
            <a:pPr>
              <a:buFont typeface="Wingdings" pitchFamily="2" charset="2"/>
              <a:buChar char="q"/>
            </a:pPr>
            <a:r>
              <a:rPr lang="fr-FR" sz="2000" dirty="0" smtClean="0"/>
              <a:t>Un sens statique</a:t>
            </a:r>
          </a:p>
          <a:p>
            <a:endParaRPr lang="fr-FR" i="1" dirty="0" smtClean="0"/>
          </a:p>
          <a:p>
            <a:r>
              <a:rPr lang="fr-FR" i="1" dirty="0" smtClean="0"/>
              <a:t>«</a:t>
            </a:r>
            <a:r>
              <a:rPr lang="fr-FR" sz="2000" b="0" i="1" dirty="0" smtClean="0"/>
              <a:t> C’est bien à la fois ce que nous appelons encore des institutions, et tout l’ordre social qu’elles ont maintenues durant des siècles, qui est ainsi désigné, et que déjà on appelait plus couramment l’Ancien Régime. Cet usage rétrospectif du mot pour désigner ce qui n’était pas réputé auparavant ayant été institué, lui fait perdre son sens dynamique. L’aspect de stabilité, de maintien, d’ordre social et de contrainte morale, l’a emporté dans une vision étroite, restrictive, du concept d’institution ».</a:t>
            </a:r>
            <a:endParaRPr lang="fr-FR" sz="2000" b="0" dirty="0" smtClean="0"/>
          </a:p>
          <a:p>
            <a:pPr algn="r"/>
            <a:r>
              <a:rPr lang="fr-FR" sz="2000" b="0" dirty="0" smtClean="0"/>
              <a:t>Alain </a:t>
            </a:r>
            <a:r>
              <a:rPr lang="fr-FR" sz="2000" b="0" dirty="0" err="1" smtClean="0"/>
              <a:t>Guéry</a:t>
            </a:r>
            <a:r>
              <a:rPr lang="fr-FR" sz="2000" b="0" dirty="0" smtClean="0"/>
              <a:t> (Institution histoire d’une notion et de ses utilisations dans l’histoire avant les institutionnalismes, 2003)</a:t>
            </a:r>
            <a:endParaRPr lang="fr-FR" sz="2000" b="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u="sng" dirty="0" smtClean="0"/>
              <a:t>1. La réflexion macro-institutionnelle de la NEI</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2" y="4406904"/>
            <a:ext cx="7882135" cy="1362075"/>
          </a:xfrm>
        </p:spPr>
        <p:txBody>
          <a:bodyPr/>
          <a:lstStyle/>
          <a:p>
            <a:r>
              <a:rPr lang="fr-FR" sz="2800" dirty="0" smtClean="0"/>
              <a:t>1.1. La réflexion macro-institutionnelle de D. </a:t>
            </a:r>
            <a:r>
              <a:rPr lang="fr-FR" sz="2800" dirty="0" err="1" smtClean="0"/>
              <a:t>North</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douglas north.jpg"/>
          <p:cNvPicPr>
            <a:picLocks noGrp="1" noChangeAspect="1"/>
          </p:cNvPicPr>
          <p:nvPr>
            <p:ph sz="half" idx="1"/>
          </p:nvPr>
        </p:nvPicPr>
        <p:blipFill>
          <a:blip r:embed="rId3" cstate="print"/>
          <a:stretch>
            <a:fillRect/>
          </a:stretch>
        </p:blipFill>
        <p:spPr>
          <a:xfrm>
            <a:off x="683568" y="1556792"/>
            <a:ext cx="3744415" cy="4392488"/>
          </a:xfrm>
        </p:spPr>
      </p:pic>
      <p:sp>
        <p:nvSpPr>
          <p:cNvPr id="3" name="Espace réservé du contenu 2"/>
          <p:cNvSpPr>
            <a:spLocks noGrp="1"/>
          </p:cNvSpPr>
          <p:nvPr>
            <p:ph sz="half" idx="2"/>
          </p:nvPr>
        </p:nvSpPr>
        <p:spPr>
          <a:xfrm>
            <a:off x="4648200" y="1481328"/>
            <a:ext cx="4038600" cy="4900000"/>
          </a:xfrm>
        </p:spPr>
        <p:txBody>
          <a:bodyPr>
            <a:normAutofit/>
          </a:bodyPr>
          <a:lstStyle/>
          <a:p>
            <a:pPr algn="just"/>
            <a:r>
              <a:rPr lang="fr-FR" sz="1800" dirty="0" smtClean="0"/>
              <a:t>« Les institutions sont les contraintes établies par les hommes qui structurent les interactions humaines. </a:t>
            </a:r>
          </a:p>
          <a:p>
            <a:pPr algn="just">
              <a:buNone/>
            </a:pPr>
            <a:r>
              <a:rPr lang="fr-FR" sz="1800" dirty="0" smtClean="0"/>
              <a:t>     Elles se composent de contraintes formelles (comme les règles, les lois, les constitutions), de contraintes informelles (comme des normes de comportement, des conventions, des codes de conduite auto-imposés) »</a:t>
            </a:r>
          </a:p>
          <a:p>
            <a:pPr algn="just">
              <a:buNone/>
            </a:pPr>
            <a:endParaRPr lang="fr-FR" dirty="0" smtClean="0"/>
          </a:p>
          <a:p>
            <a:pPr algn="r">
              <a:buNone/>
            </a:pPr>
            <a:r>
              <a:rPr lang="fr-FR" sz="2000" dirty="0" smtClean="0"/>
              <a:t>Douglass </a:t>
            </a:r>
            <a:r>
              <a:rPr lang="fr-FR" sz="2000" dirty="0" err="1" smtClean="0"/>
              <a:t>North</a:t>
            </a:r>
            <a:endParaRPr lang="fr-FR" sz="1200" dirty="0"/>
          </a:p>
        </p:txBody>
      </p:sp>
      <p:sp>
        <p:nvSpPr>
          <p:cNvPr id="4" name="Titre 3"/>
          <p:cNvSpPr>
            <a:spLocks noGrp="1"/>
          </p:cNvSpPr>
          <p:nvPr>
            <p:ph type="title"/>
          </p:nvPr>
        </p:nvSpPr>
        <p:spPr/>
        <p:txBody>
          <a:bodyPr/>
          <a:lstStyle/>
          <a:p>
            <a:pPr algn="ctr"/>
            <a:r>
              <a:rPr lang="fr-FR" dirty="0" smtClean="0"/>
              <a:t>1</a:t>
            </a:r>
            <a:r>
              <a:rPr lang="fr-FR" baseline="30000" dirty="0" smtClean="0"/>
              <a:t>er</a:t>
            </a:r>
            <a:r>
              <a:rPr lang="fr-FR" dirty="0" smtClean="0"/>
              <a:t> apport: la définition des institutions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a:t>
            </a:r>
            <a:r>
              <a:rPr lang="fr-FR" baseline="30000" dirty="0" smtClean="0"/>
              <a:t>ème</a:t>
            </a:r>
            <a:r>
              <a:rPr lang="fr-FR" dirty="0" smtClean="0"/>
              <a:t> apport: Une réflexion sur l’émergence des institutions</a:t>
            </a:r>
            <a:endParaRPr lang="fr-FR" dirty="0"/>
          </a:p>
        </p:txBody>
      </p:sp>
      <p:pic>
        <p:nvPicPr>
          <p:cNvPr id="5" name="Espace réservé du contenu 4" descr="douglas north.jpg"/>
          <p:cNvPicPr>
            <a:picLocks noGrp="1" noChangeAspect="1"/>
          </p:cNvPicPr>
          <p:nvPr>
            <p:ph sz="half" idx="1"/>
          </p:nvPr>
        </p:nvPicPr>
        <p:blipFill>
          <a:blip r:embed="rId3" cstate="print"/>
          <a:stretch>
            <a:fillRect/>
          </a:stretch>
        </p:blipFill>
        <p:spPr>
          <a:xfrm>
            <a:off x="683568" y="1484784"/>
            <a:ext cx="3744416" cy="4536504"/>
          </a:xfrm>
        </p:spPr>
      </p:pic>
      <p:sp>
        <p:nvSpPr>
          <p:cNvPr id="4" name="Espace réservé du contenu 3"/>
          <p:cNvSpPr>
            <a:spLocks noGrp="1"/>
          </p:cNvSpPr>
          <p:nvPr>
            <p:ph sz="half" idx="2"/>
          </p:nvPr>
        </p:nvSpPr>
        <p:spPr>
          <a:xfrm>
            <a:off x="4648200" y="1772816"/>
            <a:ext cx="4038600" cy="4353351"/>
          </a:xfrm>
        </p:spPr>
        <p:txBody>
          <a:bodyPr/>
          <a:lstStyle/>
          <a:p>
            <a:r>
              <a:rPr lang="fr-FR" i="1" dirty="0" smtClean="0"/>
              <a:t>«</a:t>
            </a:r>
            <a:r>
              <a:rPr lang="fr-FR" sz="2400" i="1" dirty="0" smtClean="0"/>
              <a:t> Si les institutions sont les règles du jeu, les organisations et leurs entrepreneurs sont les joueurs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North Le processus de développement économique.jpg"/>
          <p:cNvPicPr>
            <a:picLocks noGrp="1" noChangeAspect="1"/>
          </p:cNvPicPr>
          <p:nvPr>
            <p:ph sz="half" idx="1"/>
          </p:nvPr>
        </p:nvPicPr>
        <p:blipFill>
          <a:blip r:embed="rId3" cstate="print"/>
          <a:stretch>
            <a:fillRect/>
          </a:stretch>
        </p:blipFill>
        <p:spPr>
          <a:xfrm>
            <a:off x="755576" y="1484784"/>
            <a:ext cx="3168352" cy="4608512"/>
          </a:xfrm>
          <a:prstGeom prst="rect">
            <a:avLst/>
          </a:prstGeom>
          <a:ln>
            <a:noFill/>
          </a:ln>
          <a:effectLst>
            <a:outerShdw blurRad="292100" dist="139700" dir="2700000" algn="tl" rotWithShape="0">
              <a:srgbClr val="333333">
                <a:alpha val="65000"/>
              </a:srgbClr>
            </a:outerShdw>
          </a:effectLst>
        </p:spPr>
      </p:pic>
      <p:sp>
        <p:nvSpPr>
          <p:cNvPr id="4" name="Espace réservé du contenu 3"/>
          <p:cNvSpPr>
            <a:spLocks noGrp="1"/>
          </p:cNvSpPr>
          <p:nvPr>
            <p:ph sz="half" idx="2"/>
          </p:nvPr>
        </p:nvSpPr>
        <p:spPr>
          <a:xfrm>
            <a:off x="4499992" y="1412776"/>
            <a:ext cx="4392488" cy="4968552"/>
          </a:xfrm>
        </p:spPr>
        <p:txBody>
          <a:bodyPr>
            <a:normAutofit fontScale="92500" lnSpcReduction="10000"/>
          </a:bodyPr>
          <a:lstStyle/>
          <a:p>
            <a:endParaRPr lang="fr-FR" dirty="0" smtClean="0"/>
          </a:p>
          <a:p>
            <a:pPr>
              <a:buFont typeface="Wingdings" pitchFamily="2" charset="2"/>
              <a:buChar char="q"/>
            </a:pPr>
            <a:r>
              <a:rPr lang="fr-FR" sz="2000" dirty="0" smtClean="0"/>
              <a:t>Le changement institutionnel peut venir de l’activité des organisations sociales</a:t>
            </a:r>
          </a:p>
          <a:p>
            <a:pPr>
              <a:buFont typeface="Wingdings" pitchFamily="2" charset="2"/>
              <a:buChar char="q"/>
            </a:pPr>
            <a:endParaRPr lang="fr-FR" sz="2000" dirty="0" smtClean="0"/>
          </a:p>
          <a:p>
            <a:pPr>
              <a:buFont typeface="Wingdings" pitchFamily="2" charset="2"/>
              <a:buChar char="q"/>
            </a:pPr>
            <a:r>
              <a:rPr lang="fr-FR" sz="2000" dirty="0" smtClean="0"/>
              <a:t>Les </a:t>
            </a:r>
            <a:r>
              <a:rPr lang="fr-FR" sz="2000" dirty="0" smtClean="0"/>
              <a:t>idées comptent: l’impact des « modèles mentaux » </a:t>
            </a:r>
          </a:p>
          <a:p>
            <a:pPr>
              <a:buFont typeface="Wingdings" pitchFamily="2" charset="2"/>
              <a:buChar char="q"/>
            </a:pPr>
            <a:endParaRPr lang="fr-FR" sz="2000" dirty="0" smtClean="0"/>
          </a:p>
          <a:p>
            <a:r>
              <a:rPr lang="fr-FR" sz="2000" i="1" dirty="0" smtClean="0"/>
              <a:t>« Le changement économique […] est un processus délibéré façonné par les perceptions des acteurs sur les conséquences de leurs actions. Les perceptions viennent des croyances des acteurs (…) qui sont typiquement entremêlées avec leurs préférences. »</a:t>
            </a:r>
            <a:endParaRPr 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 calcmode="lin" valueType="num">
                                      <p:cBhvr>
                                        <p:cTn id="1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4">
                                            <p:txEl>
                                              <p:pRg st="5" end="5"/>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i="1" dirty="0" smtClean="0"/>
          </a:p>
          <a:p>
            <a:r>
              <a:rPr lang="fr-FR" sz="2200" b="0" i="1" dirty="0" smtClean="0"/>
              <a:t>« Au total, l’analyse des changements institutionnels par </a:t>
            </a:r>
            <a:r>
              <a:rPr lang="fr-FR" sz="2200" b="0" i="1" dirty="0" err="1" smtClean="0"/>
              <a:t>North</a:t>
            </a:r>
            <a:r>
              <a:rPr lang="fr-FR" sz="2200" b="0" i="1" dirty="0" smtClean="0"/>
              <a:t> [2005] s’enrichit par rapport à celle de </a:t>
            </a:r>
            <a:r>
              <a:rPr lang="fr-FR" sz="2200" b="0" i="1" dirty="0" err="1" smtClean="0"/>
              <a:t>North</a:t>
            </a:r>
            <a:r>
              <a:rPr lang="fr-FR" sz="2200" b="0" i="1" dirty="0" smtClean="0"/>
              <a:t> [1990]. Les joueurs y sont toujours les organisations et les individus, mais ces derniers sont dotés de modèles mentaux dont il faut pouvoir rendre compte. Les institutions restent les règles du jeu, mais elles possèdent une dimension de « croyances partagées » cristallisées dans les idéologies ».</a:t>
            </a:r>
          </a:p>
          <a:p>
            <a:endParaRPr lang="fr-FR" sz="2200" b="0" dirty="0" smtClean="0"/>
          </a:p>
          <a:p>
            <a:pPr algn="r"/>
            <a:r>
              <a:rPr lang="fr-FR" sz="2200" b="0" dirty="0" smtClean="0"/>
              <a:t>Chabaud Didier, Parthenay Claude, Perez Yannick </a:t>
            </a:r>
          </a:p>
          <a:p>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3</a:t>
            </a:r>
            <a:r>
              <a:rPr lang="fr-FR" sz="2400" baseline="30000" dirty="0" smtClean="0"/>
              <a:t>ème</a:t>
            </a:r>
            <a:r>
              <a:rPr lang="fr-FR" sz="2400" dirty="0" smtClean="0"/>
              <a:t> apport: quelles sont les bonnes institutions?</a:t>
            </a:r>
            <a:endParaRPr lang="fr-FR" sz="2400" dirty="0"/>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861048"/>
            <a:ext cx="7772400" cy="1907931"/>
          </a:xfrm>
        </p:spPr>
        <p:txBody>
          <a:bodyPr/>
          <a:lstStyle/>
          <a:p>
            <a:r>
              <a:rPr lang="fr-FR" sz="3200" dirty="0" smtClean="0"/>
              <a:t>1.2. Théorie des jeux et analyse institutionnelle comparative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Masahiko </a:t>
            </a:r>
            <a:r>
              <a:rPr lang="fr-FR" dirty="0" err="1" smtClean="0"/>
              <a:t>Aoki</a:t>
            </a:r>
            <a:r>
              <a:rPr lang="fr-FR" dirty="0" smtClean="0"/>
              <a:t> </a:t>
            </a:r>
            <a:endParaRPr lang="fr-FR" dirty="0"/>
          </a:p>
        </p:txBody>
      </p:sp>
      <p:sp>
        <p:nvSpPr>
          <p:cNvPr id="3" name="Espace réservé du contenu 2"/>
          <p:cNvSpPr>
            <a:spLocks noGrp="1"/>
          </p:cNvSpPr>
          <p:nvPr>
            <p:ph sz="half" idx="1"/>
          </p:nvPr>
        </p:nvSpPr>
        <p:spPr>
          <a:xfrm>
            <a:off x="457200" y="1600204"/>
            <a:ext cx="4402832" cy="4525963"/>
          </a:xfrm>
        </p:spPr>
        <p:txBody>
          <a:bodyPr/>
          <a:lstStyle/>
          <a:p>
            <a:endParaRPr lang="fr-FR" dirty="0" smtClean="0"/>
          </a:p>
          <a:p>
            <a:r>
              <a:rPr lang="fr-FR" sz="2400" dirty="0" smtClean="0"/>
              <a:t>« Une institution est un système auto-entretenu de croyances partagées concernant la façon dont le jeu est joué ».</a:t>
            </a:r>
          </a:p>
          <a:p>
            <a:endParaRPr lang="fr-FR" dirty="0"/>
          </a:p>
        </p:txBody>
      </p:sp>
      <p:pic>
        <p:nvPicPr>
          <p:cNvPr id="5" name="Espace réservé du contenu 4" descr="aoki.jpg"/>
          <p:cNvPicPr>
            <a:picLocks noGrp="1" noChangeAspect="1"/>
          </p:cNvPicPr>
          <p:nvPr>
            <p:ph sz="half" idx="2"/>
          </p:nvPr>
        </p:nvPicPr>
        <p:blipFill>
          <a:blip r:embed="rId3" cstate="print"/>
          <a:stretch>
            <a:fillRect/>
          </a:stretch>
        </p:blipFill>
        <p:spPr>
          <a:xfrm>
            <a:off x="5172293" y="1600200"/>
            <a:ext cx="2990413"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73016"/>
            <a:ext cx="7772400" cy="2195963"/>
          </a:xfrm>
        </p:spPr>
        <p:txBody>
          <a:bodyPr/>
          <a:lstStyle/>
          <a:p>
            <a:r>
              <a:rPr lang="fr-FR" sz="2800" u="sng" dirty="0" smtClean="0"/>
              <a:t>2. La réflexion micro-institutionnelle de la NEI et l’exemple des théories de la firme</a:t>
            </a:r>
            <a:r>
              <a:rPr lang="fr-FR" sz="2800" dirty="0" smtClean="0"/>
              <a:t/>
            </a:r>
            <a:br>
              <a:rPr lang="fr-FR" sz="2800" dirty="0" smtClean="0"/>
            </a:br>
            <a:endParaRPr lang="fr-FR" sz="28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r>
              <a:rPr lang="fr-FR" sz="2000" b="0" i="1" dirty="0" smtClean="0"/>
              <a:t>« Il en résulte ce caractère double, que, très vite, prend le mot institution ; il renvoie à une dynamique, à une action continue, ou à la mise en œuvre d’une idée, pour lui donner une forme finale fixe, figée, statique, laquelle prend vite le nom, également, d’institution. Pour nous, aujourd’hui, une institution est d’abord cet arrêt de ce qui est, pourtant, malgré lui, histoire, et donc permet de décrire celle-ci en un temps arrêté et de la dater. Et c’est pourquoi nous utilisons le mot redondant "d’institutionnalisation" pour signifier ce qu’institution veut pourtant d’abord dire ».</a:t>
            </a:r>
          </a:p>
          <a:p>
            <a:pPr algn="r"/>
            <a:r>
              <a:rPr lang="fr-FR" sz="2000" b="0" dirty="0" smtClean="0"/>
              <a:t>Alain </a:t>
            </a:r>
            <a:r>
              <a:rPr lang="fr-FR" sz="2000" b="0" dirty="0" err="1" smtClean="0"/>
              <a:t>Guéry</a:t>
            </a:r>
            <a:r>
              <a:rPr lang="fr-FR" sz="2000" b="0" dirty="0" smtClean="0"/>
              <a:t> (Institution histoire d’une notion et de ses utilisations dans l’histoire avant les institutionnalismes, 2003)</a:t>
            </a:r>
          </a:p>
          <a:p>
            <a:endParaRPr lang="fr-FR" sz="2000" b="0" dirty="0" smtClean="0"/>
          </a:p>
          <a:p>
            <a:endParaRPr lang="fr-FR" sz="2000" b="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501008"/>
            <a:ext cx="7772400" cy="2267971"/>
          </a:xfrm>
        </p:spPr>
        <p:txBody>
          <a:bodyPr/>
          <a:lstStyle/>
          <a:p>
            <a:r>
              <a:rPr lang="fr-FR" sz="3200" dirty="0" smtClean="0"/>
              <a:t>2.1. La théorie des coûts de transaction </a:t>
            </a:r>
            <a:r>
              <a:rPr lang="fr-FR" sz="3200" dirty="0" smtClean="0"/>
              <a:t>(R. </a:t>
            </a:r>
            <a:r>
              <a:rPr lang="fr-FR" sz="3200" dirty="0" err="1" smtClean="0"/>
              <a:t>Coase</a:t>
            </a:r>
            <a:r>
              <a:rPr lang="fr-FR" sz="3200" dirty="0" smtClean="0"/>
              <a:t> et O. </a:t>
            </a:r>
            <a:r>
              <a:rPr lang="fr-FR" sz="3200" dirty="0" smtClean="0"/>
              <a:t>Williamson)</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400" b="0" i="1" dirty="0" smtClean="0"/>
              <a:t>Pourquoi les économistes occidentaux refusent-ils la planification étatique alors que, dans les économies capitalistes elles-mêmes, on trouve ces îlots de</a:t>
            </a:r>
          </a:p>
          <a:p>
            <a:r>
              <a:rPr lang="fr-FR" sz="2400" b="0" i="1" dirty="0" smtClean="0"/>
              <a:t>planification que sont les firmes </a:t>
            </a:r>
            <a:r>
              <a:rPr lang="fr-FR" sz="2400" b="0" i="1" dirty="0" smtClean="0"/>
              <a:t>?</a:t>
            </a:r>
          </a:p>
          <a:p>
            <a:pPr algn="r"/>
            <a:r>
              <a:rPr lang="fr-FR" sz="2000" b="0" i="1" dirty="0" smtClean="0"/>
              <a:t>R. </a:t>
            </a:r>
            <a:r>
              <a:rPr lang="fr-FR" sz="2000" b="0" i="1" dirty="0" err="1" smtClean="0"/>
              <a:t>Coase</a:t>
            </a:r>
            <a:r>
              <a:rPr lang="fr-FR" sz="2000" b="0" i="1" dirty="0" smtClean="0"/>
              <a:t>, </a:t>
            </a:r>
            <a:r>
              <a:rPr lang="en-US" sz="2000" b="0" i="1" dirty="0" smtClean="0"/>
              <a:t>The nature of the firm, 1937</a:t>
            </a:r>
            <a:endParaRPr lang="fr-FR" sz="2000" b="0"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lgn="just"/>
            <a:r>
              <a:rPr lang="fr-FR" sz="2000" b="0" i="1" dirty="0" smtClean="0"/>
              <a:t>« Poser </a:t>
            </a:r>
            <a:r>
              <a:rPr lang="fr-FR" sz="2000" b="0" i="1" dirty="0" smtClean="0"/>
              <a:t>la question de la nature de la firme, c’est considérer la firme comme une forme particulière d’organisation économique, un arrangement institutionnel alternatif au marché, et se demander ensuite pourquoi cette forme existe: pourquoi des firmes? »</a:t>
            </a:r>
          </a:p>
          <a:p>
            <a:pPr algn="r"/>
            <a:r>
              <a:rPr lang="fr-FR" sz="2000" b="0" dirty="0" smtClean="0"/>
              <a:t>(B. </a:t>
            </a:r>
            <a:r>
              <a:rPr lang="fr-FR" sz="2000" b="0" dirty="0" err="1" smtClean="0"/>
              <a:t>Coriat</a:t>
            </a:r>
            <a:r>
              <a:rPr lang="fr-FR" sz="2000" b="0" dirty="0" smtClean="0"/>
              <a:t>, O. </a:t>
            </a:r>
            <a:r>
              <a:rPr lang="fr-FR" sz="2000" b="0" dirty="0" err="1" smtClean="0"/>
              <a:t>Weinstein</a:t>
            </a:r>
            <a:r>
              <a:rPr lang="fr-FR" sz="2000" b="0" dirty="0" smtClean="0"/>
              <a:t>, 1995, p.45)</a:t>
            </a:r>
            <a:endParaRPr lang="fr-FR" sz="1600" b="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1481328"/>
            <a:ext cx="7931224" cy="4525963"/>
          </a:xfrm>
        </p:spPr>
        <p:txBody>
          <a:bodyPr>
            <a:normAutofit/>
          </a:bodyPr>
          <a:lstStyle/>
          <a:p>
            <a:pPr algn="just">
              <a:buFont typeface="Wingdings" pitchFamily="2" charset="2"/>
              <a:buChar char="q"/>
            </a:pPr>
            <a:r>
              <a:rPr lang="fr-FR" sz="2400" b="0" dirty="0" smtClean="0"/>
              <a:t>Les coûts de recherche et d’information ;</a:t>
            </a:r>
          </a:p>
          <a:p>
            <a:pPr algn="just">
              <a:buFont typeface="Wingdings" pitchFamily="2" charset="2"/>
              <a:buChar char="q"/>
            </a:pPr>
            <a:endParaRPr lang="fr-FR" sz="2400" b="0" dirty="0" smtClean="0"/>
          </a:p>
          <a:p>
            <a:pPr algn="just">
              <a:buFont typeface="Wingdings" pitchFamily="2" charset="2"/>
              <a:buChar char="q"/>
            </a:pPr>
            <a:r>
              <a:rPr lang="fr-FR" sz="2400" b="0" dirty="0" smtClean="0"/>
              <a:t>Les coûts de négociation et de décision relatifs aux caractéristiques du contrat à mettre en œuvre entre l’offreur et le demandeur ;</a:t>
            </a:r>
          </a:p>
          <a:p>
            <a:pPr algn="just">
              <a:buFont typeface="Wingdings" pitchFamily="2" charset="2"/>
              <a:buChar char="q"/>
            </a:pPr>
            <a:endParaRPr lang="fr-FR" sz="2400" b="0" dirty="0" smtClean="0"/>
          </a:p>
          <a:p>
            <a:pPr algn="just">
              <a:buFont typeface="Wingdings" pitchFamily="2" charset="2"/>
              <a:buChar char="q"/>
            </a:pPr>
            <a:r>
              <a:rPr lang="fr-FR" sz="2400" b="0" dirty="0" smtClean="0"/>
              <a:t>Les coûts de surveillance et de contrôle afin de s’assurer du respect du contrat une fois celui-ci conclu.</a:t>
            </a:r>
            <a:endParaRPr lang="fr-FR" sz="2400" b="0" dirty="0"/>
          </a:p>
        </p:txBody>
      </p:sp>
      <p:sp>
        <p:nvSpPr>
          <p:cNvPr id="3" name="Titre 2"/>
          <p:cNvSpPr>
            <a:spLocks noGrp="1"/>
          </p:cNvSpPr>
          <p:nvPr>
            <p:ph type="title"/>
          </p:nvPr>
        </p:nvSpPr>
        <p:spPr>
          <a:xfrm>
            <a:off x="457200" y="548680"/>
            <a:ext cx="8229600" cy="792088"/>
          </a:xfrm>
        </p:spPr>
        <p:txBody>
          <a:bodyPr>
            <a:normAutofit fontScale="90000"/>
          </a:bodyPr>
          <a:lstStyle/>
          <a:p>
            <a:pPr algn="ctr"/>
            <a:r>
              <a:rPr lang="fr-FR" sz="2700" dirty="0" smtClean="0"/>
              <a:t/>
            </a:r>
            <a:br>
              <a:rPr lang="fr-FR" sz="2700" dirty="0" smtClean="0"/>
            </a:br>
            <a:r>
              <a:rPr lang="fr-FR" sz="2700" b="1" dirty="0" smtClean="0"/>
              <a:t>R. </a:t>
            </a:r>
            <a:r>
              <a:rPr lang="fr-FR" sz="2700" b="1" dirty="0" err="1" smtClean="0"/>
              <a:t>Coase</a:t>
            </a:r>
            <a:r>
              <a:rPr lang="fr-FR" sz="2700" b="1" dirty="0" smtClean="0"/>
              <a:t> distingue trois catégories de coûts de</a:t>
            </a:r>
            <a:br>
              <a:rPr lang="fr-FR" sz="2700" b="1" dirty="0" smtClean="0"/>
            </a:br>
            <a:r>
              <a:rPr lang="fr-FR" sz="2700" b="1" dirty="0" smtClean="0"/>
              <a:t>transactions :</a:t>
            </a:r>
            <a:br>
              <a:rPr lang="fr-FR" sz="2700" b="1" dirty="0" smtClean="0"/>
            </a:b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3" cstate="print"/>
          <a:srcRect/>
          <a:stretch>
            <a:fillRect/>
          </a:stretch>
        </p:blipFill>
        <p:spPr bwMode="auto">
          <a:xfrm>
            <a:off x="1187624" y="980728"/>
            <a:ext cx="6773733"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half" idx="1"/>
          </p:nvPr>
        </p:nvSpPr>
        <p:spPr/>
        <p:txBody>
          <a:bodyPr>
            <a:normAutofit/>
          </a:bodyPr>
          <a:lstStyle/>
          <a:p>
            <a:endParaRPr lang="fr-FR" sz="2200" b="1" dirty="0" smtClean="0"/>
          </a:p>
          <a:p>
            <a:r>
              <a:rPr lang="fr-FR" sz="2200" b="1" dirty="0" smtClean="0"/>
              <a:t>Professeur à l’Université de Berkeley (Californie).</a:t>
            </a:r>
          </a:p>
          <a:p>
            <a:pPr>
              <a:buNone/>
            </a:pPr>
            <a:endParaRPr lang="fr-FR" sz="2200" b="1" dirty="0" smtClean="0"/>
          </a:p>
          <a:p>
            <a:r>
              <a:rPr lang="fr-FR" sz="2200" dirty="0" err="1" smtClean="0"/>
              <a:t>Markets</a:t>
            </a:r>
            <a:r>
              <a:rPr lang="fr-FR" sz="2200" dirty="0" smtClean="0"/>
              <a:t> and </a:t>
            </a:r>
            <a:r>
              <a:rPr lang="fr-FR" sz="2200" dirty="0" err="1" smtClean="0"/>
              <a:t>hierarchies</a:t>
            </a:r>
            <a:r>
              <a:rPr lang="fr-FR" sz="2200" dirty="0" smtClean="0"/>
              <a:t>. </a:t>
            </a:r>
            <a:r>
              <a:rPr lang="fr-FR" sz="2200" dirty="0" err="1" smtClean="0"/>
              <a:t>Analysis</a:t>
            </a:r>
            <a:r>
              <a:rPr lang="fr-FR" sz="2200" dirty="0" smtClean="0"/>
              <a:t> and antitrust implications. 1975</a:t>
            </a:r>
            <a:endParaRPr lang="fr-FR" sz="2200" dirty="0"/>
          </a:p>
        </p:txBody>
      </p:sp>
      <p:sp>
        <p:nvSpPr>
          <p:cNvPr id="4" name="Titre 3"/>
          <p:cNvSpPr>
            <a:spLocks noGrp="1"/>
          </p:cNvSpPr>
          <p:nvPr>
            <p:ph type="title"/>
          </p:nvPr>
        </p:nvSpPr>
        <p:spPr/>
        <p:txBody>
          <a:bodyPr>
            <a:normAutofit/>
          </a:bodyPr>
          <a:lstStyle/>
          <a:p>
            <a:pPr algn="ctr"/>
            <a:r>
              <a:rPr lang="fr-FR" sz="3200" dirty="0" smtClean="0"/>
              <a:t>Les travaux d’Oliver Williamson</a:t>
            </a:r>
            <a:endParaRPr lang="fr-FR" sz="3200" dirty="0"/>
          </a:p>
        </p:txBody>
      </p:sp>
      <p:pic>
        <p:nvPicPr>
          <p:cNvPr id="2050" name="Picture 2"/>
          <p:cNvPicPr>
            <a:picLocks noGrp="1" noChangeAspect="1" noChangeArrowheads="1"/>
          </p:cNvPicPr>
          <p:nvPr>
            <p:ph sz="half" idx="2"/>
          </p:nvPr>
        </p:nvPicPr>
        <p:blipFill>
          <a:blip r:embed="rId3" cstate="print"/>
          <a:srcRect/>
          <a:stretch>
            <a:fillRect/>
          </a:stretch>
        </p:blipFill>
        <p:spPr bwMode="auto">
          <a:xfrm>
            <a:off x="5043065" y="1481138"/>
            <a:ext cx="3248869"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p:txBody>
          <a:bodyPr/>
          <a:lstStyle/>
          <a:p>
            <a:pPr algn="ctr"/>
            <a:r>
              <a:rPr lang="fr-FR" dirty="0" smtClean="0"/>
              <a:t>Deux sources d’inspiration</a:t>
            </a:r>
            <a:endParaRPr lang="fr-FR" dirty="0"/>
          </a:p>
        </p:txBody>
      </p:sp>
      <p:sp>
        <p:nvSpPr>
          <p:cNvPr id="4" name="Rectangle 3"/>
          <p:cNvSpPr/>
          <p:nvPr/>
        </p:nvSpPr>
        <p:spPr>
          <a:xfrm>
            <a:off x="755576" y="2060848"/>
            <a:ext cx="3456384" cy="12241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H. Simon</a:t>
            </a:r>
          </a:p>
          <a:p>
            <a:pPr algn="ctr"/>
            <a:endParaRPr lang="fr-FR" dirty="0" smtClean="0"/>
          </a:p>
          <a:p>
            <a:pPr algn="ctr"/>
            <a:r>
              <a:rPr lang="fr-FR" dirty="0" smtClean="0"/>
              <a:t>La rationalité limitée</a:t>
            </a:r>
            <a:endParaRPr lang="fr-FR" dirty="0"/>
          </a:p>
        </p:txBody>
      </p:sp>
      <p:sp>
        <p:nvSpPr>
          <p:cNvPr id="5" name="Rectangle 4"/>
          <p:cNvSpPr/>
          <p:nvPr/>
        </p:nvSpPr>
        <p:spPr>
          <a:xfrm>
            <a:off x="5004048" y="2060848"/>
            <a:ext cx="3600400" cy="122413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F. </a:t>
            </a:r>
            <a:r>
              <a:rPr lang="fr-FR" dirty="0" err="1" smtClean="0"/>
              <a:t>Knigh</a:t>
            </a:r>
            <a:endParaRPr lang="fr-FR" dirty="0" smtClean="0"/>
          </a:p>
          <a:p>
            <a:pPr algn="ctr"/>
            <a:r>
              <a:rPr lang="fr-FR" dirty="0" smtClean="0"/>
              <a:t>Risque et incertitude</a:t>
            </a:r>
          </a:p>
          <a:p>
            <a:pPr algn="ctr"/>
            <a:r>
              <a:rPr lang="fr-FR" dirty="0" smtClean="0"/>
              <a:t>Risque, incertitude et profit, 1921</a:t>
            </a:r>
            <a:endParaRPr lang="fr-FR" dirty="0"/>
          </a:p>
        </p:txBody>
      </p:sp>
      <p:sp>
        <p:nvSpPr>
          <p:cNvPr id="6" name="Rectangle 5"/>
          <p:cNvSpPr/>
          <p:nvPr/>
        </p:nvSpPr>
        <p:spPr>
          <a:xfrm>
            <a:off x="3203848" y="4365104"/>
            <a:ext cx="3456384" cy="144016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t>Des contrats incomplets</a:t>
            </a:r>
          </a:p>
          <a:p>
            <a:pPr algn="ctr"/>
            <a:endParaRPr lang="fr-FR" dirty="0" smtClean="0"/>
          </a:p>
          <a:p>
            <a:pPr algn="ctr"/>
            <a:r>
              <a:rPr lang="fr-FR" dirty="0" smtClean="0"/>
              <a:t>Comportements opportunistes</a:t>
            </a:r>
            <a:endParaRPr lang="fr-FR" dirty="0"/>
          </a:p>
        </p:txBody>
      </p:sp>
      <p:cxnSp>
        <p:nvCxnSpPr>
          <p:cNvPr id="8" name="Connecteur droit avec flèche 7"/>
          <p:cNvCxnSpPr>
            <a:stCxn id="4" idx="2"/>
            <a:endCxn id="6" idx="0"/>
          </p:cNvCxnSpPr>
          <p:nvPr/>
        </p:nvCxnSpPr>
        <p:spPr>
          <a:xfrm>
            <a:off x="2483768" y="3284984"/>
            <a:ext cx="2448272"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a:endCxn id="6" idx="0"/>
          </p:cNvCxnSpPr>
          <p:nvPr/>
        </p:nvCxnSpPr>
        <p:spPr>
          <a:xfrm flipH="1">
            <a:off x="4932040" y="3356992"/>
            <a:ext cx="2016224" cy="1008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53"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3" cstate="print"/>
          <a:srcRect/>
          <a:stretch>
            <a:fillRect/>
          </a:stretch>
        </p:blipFill>
        <p:spPr bwMode="auto">
          <a:xfrm>
            <a:off x="1115616" y="1772816"/>
            <a:ext cx="6408712"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2.2. Relation d’agence et théorie des incitations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836713"/>
            <a:ext cx="8229600" cy="5289452"/>
          </a:xfrm>
        </p:spPr>
        <p:txBody>
          <a:bodyPr/>
          <a:lstStyle/>
          <a:p>
            <a:r>
              <a:rPr lang="fr-FR" sz="1900" b="1" u="sng" dirty="0" smtClean="0"/>
              <a:t>Le modèle du créancier résiduel:</a:t>
            </a:r>
          </a:p>
          <a:p>
            <a:endParaRPr lang="fr-FR" sz="1900" b="1" u="sng" dirty="0" smtClean="0"/>
          </a:p>
          <a:p>
            <a:r>
              <a:rPr lang="fr-FR" sz="1900" dirty="0" smtClean="0"/>
              <a:t>A. </a:t>
            </a:r>
            <a:r>
              <a:rPr lang="fr-FR" sz="1900" dirty="0" err="1" smtClean="0"/>
              <a:t>Alchian</a:t>
            </a:r>
            <a:r>
              <a:rPr lang="fr-FR" sz="1900" dirty="0" smtClean="0"/>
              <a:t> et H. </a:t>
            </a:r>
            <a:r>
              <a:rPr lang="fr-FR" sz="1900" dirty="0" err="1" smtClean="0"/>
              <a:t>Demsetz</a:t>
            </a:r>
            <a:endParaRPr lang="fr-FR" sz="1900" dirty="0" smtClean="0"/>
          </a:p>
          <a:p>
            <a:pPr>
              <a:buNone/>
            </a:pPr>
            <a:r>
              <a:rPr lang="en-US" sz="1900" b="0" dirty="0" smtClean="0"/>
              <a:t>  (</a:t>
            </a:r>
            <a:r>
              <a:rPr lang="en-US" sz="1900" b="0" i="1" dirty="0" smtClean="0"/>
              <a:t>Production, information coasts and economic organization, 1972).</a:t>
            </a:r>
          </a:p>
          <a:p>
            <a:pPr>
              <a:buNone/>
            </a:pPr>
            <a:endParaRPr lang="en-US" sz="1900" i="1" dirty="0" smtClean="0"/>
          </a:p>
          <a:p>
            <a:r>
              <a:rPr lang="fr-FR" sz="1900" u="sng" dirty="0" smtClean="0"/>
              <a:t>La théorie de l’agence : </a:t>
            </a:r>
          </a:p>
          <a:p>
            <a:endParaRPr lang="fr-FR" sz="1900" dirty="0" smtClean="0"/>
          </a:p>
          <a:p>
            <a:r>
              <a:rPr lang="fr-FR" sz="1900" dirty="0" smtClean="0"/>
              <a:t>M. Jensen et W. </a:t>
            </a:r>
            <a:r>
              <a:rPr lang="fr-FR" sz="1900" dirty="0" err="1" smtClean="0"/>
              <a:t>Meckling</a:t>
            </a:r>
            <a:r>
              <a:rPr lang="fr-FR" sz="1900" dirty="0" smtClean="0"/>
              <a:t> </a:t>
            </a:r>
          </a:p>
          <a:p>
            <a:r>
              <a:rPr lang="fr-FR" sz="1900" b="0" dirty="0" smtClean="0"/>
              <a:t>(</a:t>
            </a:r>
            <a:r>
              <a:rPr lang="fr-FR" sz="1900" b="0" i="1" dirty="0" err="1" smtClean="0"/>
              <a:t>Theory</a:t>
            </a:r>
            <a:r>
              <a:rPr lang="fr-FR" sz="1900" b="0" i="1" dirty="0" smtClean="0"/>
              <a:t> of the </a:t>
            </a:r>
            <a:r>
              <a:rPr lang="en-US" sz="1900" b="0" i="1" dirty="0" smtClean="0"/>
              <a:t>firm : managerial behavior, agency costs and ownership structure, </a:t>
            </a:r>
            <a:r>
              <a:rPr lang="fr-FR" sz="1900" b="0" dirty="0" smtClean="0"/>
              <a:t>1976).</a:t>
            </a:r>
          </a:p>
          <a:p>
            <a:endParaRPr lang="fr-FR" sz="1900" b="0" dirty="0" smtClean="0"/>
          </a:p>
          <a:p>
            <a:r>
              <a:rPr lang="fr-FR" sz="1900" b="0" dirty="0" smtClean="0"/>
              <a:t>« une relation d’agence apparaît lorsqu’un individu appelé «principal » engage une autre personne appelée « agent » pour exécuter une tâche en son nom ce qui implique de déléguer un certain pouvoir de décision à l’agent</a:t>
            </a:r>
          </a:p>
          <a:p>
            <a:pPr>
              <a:buNone/>
            </a:pPr>
            <a:endParaRPr lang="fr-FR" sz="1600" dirty="0"/>
          </a:p>
        </p:txBody>
      </p:sp>
      <p:sp>
        <p:nvSpPr>
          <p:cNvPr id="3" name="Titre 2"/>
          <p:cNvSpPr>
            <a:spLocks noGrp="1"/>
          </p:cNvSpPr>
          <p:nvPr>
            <p:ph type="title"/>
          </p:nvPr>
        </p:nvSpPr>
        <p:spPr/>
        <p:txBody>
          <a:bodyPr>
            <a:normAutofit/>
          </a:bodyP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2">
                                            <p:txEl>
                                              <p:pRg st="5" end="5"/>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 calcmode="lin" valueType="num">
                                      <p:cBhvr>
                                        <p:cTn id="1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4" dur="500"/>
                                        <p:tgtEl>
                                          <p:spTgt spid="2">
                                            <p:txEl>
                                              <p:pRg st="7" end="7"/>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p:cTn id="1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19" dur="500"/>
                                        <p:tgtEl>
                                          <p:spTgt spid="2">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 calcmode="lin" valueType="num">
                                      <p:cBhvr>
                                        <p:cTn id="24"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26"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pPr algn="ctr"/>
            <a:r>
              <a:rPr lang="fr-FR" sz="3200" dirty="0" smtClean="0"/>
              <a:t>Les 4 types de coordination</a:t>
            </a:r>
            <a:endParaRPr lang="fr-FR" sz="32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57200" y="1916832"/>
            <a:ext cx="8229600" cy="3086153"/>
          </a:xfrm>
          <a:prstGeom prst="rect">
            <a:avLst/>
          </a:prstGeom>
          <a:noFill/>
          <a:ln w="9525">
            <a:noFill/>
            <a:miter lim="800000"/>
            <a:headEnd/>
            <a:tailEnd/>
          </a:ln>
        </p:spPr>
      </p:pic>
      <p:sp>
        <p:nvSpPr>
          <p:cNvPr id="4" name="ZoneTexte 3"/>
          <p:cNvSpPr txBox="1"/>
          <p:nvPr/>
        </p:nvSpPr>
        <p:spPr>
          <a:xfrm>
            <a:off x="1979712" y="5229200"/>
            <a:ext cx="6624736" cy="923330"/>
          </a:xfrm>
          <a:prstGeom prst="rect">
            <a:avLst/>
          </a:prstGeom>
          <a:noFill/>
        </p:spPr>
        <p:txBody>
          <a:bodyPr wrap="square" rtlCol="0">
            <a:spAutoFit/>
          </a:bodyPr>
          <a:lstStyle/>
          <a:p>
            <a:pPr algn="r"/>
            <a:r>
              <a:rPr lang="fr-FR" dirty="0" smtClean="0"/>
              <a:t>A. </a:t>
            </a:r>
            <a:r>
              <a:rPr lang="fr-FR" dirty="0" err="1" smtClean="0"/>
              <a:t>Beitone</a:t>
            </a:r>
            <a:r>
              <a:rPr lang="fr-FR" dirty="0" smtClean="0"/>
              <a:t>, M. </a:t>
            </a:r>
            <a:r>
              <a:rPr lang="fr-FR" dirty="0" err="1" smtClean="0"/>
              <a:t>Osenda</a:t>
            </a:r>
            <a:r>
              <a:rPr lang="fr-FR" dirty="0" smtClean="0"/>
              <a:t>, « Le concept de coordination dans les manuels de SES Une étude de transposition didactique », 2014</a:t>
            </a:r>
          </a:p>
          <a:p>
            <a:pPr algn="r"/>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457200" y="836712"/>
            <a:ext cx="8229600"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nne_Hidalgo,_février_2014.jpg"/>
          <p:cNvPicPr>
            <a:picLocks noGrp="1" noChangeAspect="1"/>
          </p:cNvPicPr>
          <p:nvPr>
            <p:ph idx="1"/>
          </p:nvPr>
        </p:nvPicPr>
        <p:blipFill>
          <a:blip r:embed="rId3" cstate="print"/>
          <a:stretch>
            <a:fillRect/>
          </a:stretch>
        </p:blipFill>
        <p:spPr>
          <a:xfrm>
            <a:off x="611560" y="836712"/>
            <a:ext cx="2160240" cy="2736304"/>
          </a:xfrm>
        </p:spPr>
      </p:pic>
      <p:sp>
        <p:nvSpPr>
          <p:cNvPr id="3" name="Titre 2"/>
          <p:cNvSpPr>
            <a:spLocks noGrp="1"/>
          </p:cNvSpPr>
          <p:nvPr>
            <p:ph type="title"/>
          </p:nvPr>
        </p:nvSpPr>
        <p:spPr/>
        <p:txBody>
          <a:bodyPr/>
          <a:lstStyle/>
          <a:p>
            <a:endParaRPr lang="fr-FR" dirty="0"/>
          </a:p>
        </p:txBody>
      </p:sp>
      <p:sp>
        <p:nvSpPr>
          <p:cNvPr id="10" name="ZoneTexte 9"/>
          <p:cNvSpPr txBox="1"/>
          <p:nvPr/>
        </p:nvSpPr>
        <p:spPr>
          <a:xfrm>
            <a:off x="4644008" y="1484785"/>
            <a:ext cx="3168352" cy="1200329"/>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Entreprise sous-traitante</a:t>
            </a:r>
          </a:p>
          <a:p>
            <a:pPr algn="ctr"/>
            <a:r>
              <a:rPr lang="fr-FR" dirty="0" smtClean="0"/>
              <a:t>Agent 1</a:t>
            </a:r>
          </a:p>
          <a:p>
            <a:pPr algn="ctr"/>
            <a:r>
              <a:rPr lang="fr-FR" dirty="0" smtClean="0"/>
              <a:t>Principal 2 </a:t>
            </a:r>
          </a:p>
          <a:p>
            <a:endParaRPr lang="fr-FR" dirty="0"/>
          </a:p>
        </p:txBody>
      </p:sp>
      <p:sp>
        <p:nvSpPr>
          <p:cNvPr id="14" name="ZoneTexte 13"/>
          <p:cNvSpPr txBox="1"/>
          <p:nvPr/>
        </p:nvSpPr>
        <p:spPr>
          <a:xfrm>
            <a:off x="323528" y="476672"/>
            <a:ext cx="2664296" cy="64633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Principal 1</a:t>
            </a:r>
          </a:p>
          <a:p>
            <a:pPr algn="ctr"/>
            <a:r>
              <a:rPr lang="fr-FR" dirty="0" smtClean="0"/>
              <a:t>Mairie de Paris</a:t>
            </a:r>
            <a:endParaRPr lang="fr-FR" dirty="0"/>
          </a:p>
        </p:txBody>
      </p:sp>
      <p:pic>
        <p:nvPicPr>
          <p:cNvPr id="3074" name="Picture 2"/>
          <p:cNvPicPr>
            <a:picLocks noChangeAspect="1" noChangeArrowheads="1"/>
          </p:cNvPicPr>
          <p:nvPr/>
        </p:nvPicPr>
        <p:blipFill>
          <a:blip r:embed="rId4" cstate="print"/>
          <a:srcRect/>
          <a:stretch>
            <a:fillRect/>
          </a:stretch>
        </p:blipFill>
        <p:spPr bwMode="auto">
          <a:xfrm>
            <a:off x="4860032" y="3789040"/>
            <a:ext cx="2752725" cy="3068960"/>
          </a:xfrm>
          <a:prstGeom prst="rect">
            <a:avLst/>
          </a:prstGeom>
          <a:noFill/>
          <a:ln w="9525">
            <a:noFill/>
            <a:miter lim="800000"/>
            <a:headEnd/>
            <a:tailEnd/>
          </a:ln>
        </p:spPr>
      </p:pic>
      <p:cxnSp>
        <p:nvCxnSpPr>
          <p:cNvPr id="19" name="Connecteur droit avec flèche 18"/>
          <p:cNvCxnSpPr>
            <a:stCxn id="10" idx="2"/>
          </p:cNvCxnSpPr>
          <p:nvPr/>
        </p:nvCxnSpPr>
        <p:spPr>
          <a:xfrm>
            <a:off x="6228184" y="2685114"/>
            <a:ext cx="0" cy="4558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860032" y="3212976"/>
            <a:ext cx="2808312" cy="64633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dirty="0" smtClean="0"/>
              <a:t>Salariés de la firme</a:t>
            </a:r>
          </a:p>
          <a:p>
            <a:pPr algn="ctr"/>
            <a:r>
              <a:rPr lang="fr-FR" dirty="0" smtClean="0"/>
              <a:t>Agent 2</a:t>
            </a:r>
            <a:endParaRPr lang="fr-FR" dirty="0"/>
          </a:p>
        </p:txBody>
      </p:sp>
      <p:sp>
        <p:nvSpPr>
          <p:cNvPr id="21" name="ZoneTexte 20"/>
          <p:cNvSpPr txBox="1"/>
          <p:nvPr/>
        </p:nvSpPr>
        <p:spPr>
          <a:xfrm>
            <a:off x="1115616" y="4941168"/>
            <a:ext cx="2880320" cy="646331"/>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Dispositifs de contrôle GPS (coût d’agence)</a:t>
            </a:r>
            <a:endParaRPr lang="fr-FR" dirty="0"/>
          </a:p>
        </p:txBody>
      </p:sp>
      <p:cxnSp>
        <p:nvCxnSpPr>
          <p:cNvPr id="24" name="Forme 23"/>
          <p:cNvCxnSpPr/>
          <p:nvPr/>
        </p:nvCxnSpPr>
        <p:spPr>
          <a:xfrm rot="10800000" flipV="1">
            <a:off x="2555776" y="3717032"/>
            <a:ext cx="2304256" cy="1261010"/>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Forme 29"/>
          <p:cNvCxnSpPr>
            <a:stCxn id="21" idx="2"/>
          </p:cNvCxnSpPr>
          <p:nvPr/>
        </p:nvCxnSpPr>
        <p:spPr>
          <a:xfrm rot="16200000" flipH="1">
            <a:off x="3491010" y="4652265"/>
            <a:ext cx="361781" cy="2232248"/>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5" idx="3"/>
          </p:cNvCxnSpPr>
          <p:nvPr/>
        </p:nvCxnSpPr>
        <p:spPr>
          <a:xfrm>
            <a:off x="2771800" y="2204864"/>
            <a:ext cx="1800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2843808" y="1484784"/>
            <a:ext cx="1512168" cy="646331"/>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Inspecteurs et pénalités</a:t>
            </a:r>
            <a:endParaRPr lang="fr-F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2.3. La gouvernance d’entreprise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a:xfrm>
            <a:off x="457200" y="908720"/>
            <a:ext cx="4040188" cy="1266155"/>
          </a:xfrm>
        </p:spPr>
        <p:txBody>
          <a:bodyPr>
            <a:normAutofit/>
          </a:bodyPr>
          <a:lstStyle/>
          <a:p>
            <a:pPr algn="ctr"/>
            <a:r>
              <a:rPr lang="fr-FR" sz="2000" dirty="0" smtClean="0"/>
              <a:t>La question de l’efficacité</a:t>
            </a:r>
            <a:endParaRPr lang="fr-FR" sz="2000" dirty="0"/>
          </a:p>
        </p:txBody>
      </p:sp>
      <p:sp>
        <p:nvSpPr>
          <p:cNvPr id="4" name="Espace réservé du contenu 3"/>
          <p:cNvSpPr>
            <a:spLocks noGrp="1"/>
          </p:cNvSpPr>
          <p:nvPr>
            <p:ph sz="half" idx="2"/>
          </p:nvPr>
        </p:nvSpPr>
        <p:spPr>
          <a:xfrm>
            <a:off x="457200" y="1628800"/>
            <a:ext cx="4402832" cy="4896544"/>
          </a:xfrm>
        </p:spPr>
        <p:txBody>
          <a:bodyPr>
            <a:normAutofit/>
          </a:bodyPr>
          <a:lstStyle/>
          <a:p>
            <a:r>
              <a:rPr lang="fr-FR" sz="2000" dirty="0" smtClean="0"/>
              <a:t>Comment associer des capitaux et organiser la répartition des pouvoirs au sein de la firme de façon à en assurer le développement et l’efficacité productive ?</a:t>
            </a:r>
          </a:p>
          <a:p>
            <a:endParaRPr lang="fr-FR" sz="2400" dirty="0" smtClean="0"/>
          </a:p>
          <a:p>
            <a:pPr algn="r"/>
            <a:r>
              <a:rPr lang="fr-FR" sz="1600" dirty="0" err="1" smtClean="0"/>
              <a:t>Rébérioux</a:t>
            </a:r>
            <a:r>
              <a:rPr lang="fr-FR" sz="1600" dirty="0" smtClean="0"/>
              <a:t>, Gouvernance d’entreprise et théorie de la firme : quelles alternatives à la valeur actionnariale, </a:t>
            </a:r>
          </a:p>
          <a:p>
            <a:pPr algn="r"/>
            <a:r>
              <a:rPr lang="fr-FR" sz="1600" dirty="0" smtClean="0"/>
              <a:t>Revue d’économie industrielle, 2003 </a:t>
            </a:r>
            <a:endParaRPr lang="fr-FR" sz="1600" dirty="0"/>
          </a:p>
        </p:txBody>
      </p:sp>
      <p:sp>
        <p:nvSpPr>
          <p:cNvPr id="5" name="Espace réservé du texte 4"/>
          <p:cNvSpPr>
            <a:spLocks noGrp="1"/>
          </p:cNvSpPr>
          <p:nvPr>
            <p:ph type="body" sz="quarter" idx="3"/>
          </p:nvPr>
        </p:nvSpPr>
        <p:spPr>
          <a:xfrm>
            <a:off x="4645027" y="908720"/>
            <a:ext cx="4041775" cy="1266155"/>
          </a:xfrm>
        </p:spPr>
        <p:txBody>
          <a:bodyPr>
            <a:normAutofit/>
          </a:bodyPr>
          <a:lstStyle/>
          <a:p>
            <a:pPr algn="ctr"/>
            <a:r>
              <a:rPr lang="fr-FR" sz="1800" dirty="0" smtClean="0"/>
              <a:t>La question de la légitimité</a:t>
            </a:r>
            <a:endParaRPr lang="fr-FR" sz="1800" dirty="0"/>
          </a:p>
        </p:txBody>
      </p:sp>
      <p:pic>
        <p:nvPicPr>
          <p:cNvPr id="7" name="Espace réservé du contenu 6" descr="refonder l'entreprise.jpg"/>
          <p:cNvPicPr>
            <a:picLocks noGrp="1" noChangeAspect="1"/>
          </p:cNvPicPr>
          <p:nvPr>
            <p:ph sz="quarter" idx="4"/>
          </p:nvPr>
        </p:nvPicPr>
        <p:blipFill>
          <a:blip r:embed="rId3" cstate="print"/>
          <a:stretch>
            <a:fillRect/>
          </a:stretch>
        </p:blipFill>
        <p:spPr>
          <a:xfrm>
            <a:off x="5220072" y="1700808"/>
            <a:ext cx="2885256" cy="46085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u="sng" dirty="0" smtClean="0"/>
              <a:t>3. Le renouveau d’une approche institutionnelle hétérodoxe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3.1. La théorie de la régulation</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
            <a:ext cx="8229600" cy="1273324"/>
          </a:xfrm>
        </p:spPr>
        <p:txBody>
          <a:bodyPr/>
          <a:lstStyle/>
          <a:p>
            <a:pPr algn="ctr"/>
            <a:r>
              <a:rPr lang="fr-FR" sz="2400" b="1" dirty="0" smtClean="0"/>
              <a:t>Les deux idées centrales de la théorie de la régulation :</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endParaRPr lang="fr-FR" b="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
            <a:ext cx="8229600" cy="697260"/>
          </a:xfrm>
        </p:spPr>
        <p:txBody>
          <a:bodyPr/>
          <a:lstStyle/>
          <a:p>
            <a:pPr algn="ctr"/>
            <a:r>
              <a:rPr lang="fr-FR" sz="2400" dirty="0" smtClean="0"/>
              <a:t>Les enchaînements d’un régime tiré par la finance</a:t>
            </a:r>
            <a:endParaRPr lang="fr-FR" sz="2400" dirty="0"/>
          </a:p>
        </p:txBody>
      </p:sp>
      <p:pic>
        <p:nvPicPr>
          <p:cNvPr id="6" name="Espace réservé du contenu 5" descr="IMG_0004.jpg"/>
          <p:cNvPicPr>
            <a:picLocks noGrp="1" noChangeAspect="1"/>
          </p:cNvPicPr>
          <p:nvPr>
            <p:ph idx="1"/>
          </p:nvPr>
        </p:nvPicPr>
        <p:blipFill>
          <a:blip r:embed="rId3" cstate="print"/>
          <a:srcRect l="10206" t="71923" r="48117" b="12635"/>
          <a:stretch>
            <a:fillRect/>
          </a:stretch>
        </p:blipFill>
        <p:spPr>
          <a:xfrm rot="10800000">
            <a:off x="899592" y="1196752"/>
            <a:ext cx="7056784" cy="4752528"/>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71500"/>
            <a:ext cx="8229600" cy="1129308"/>
          </a:xfrm>
        </p:spPr>
        <p:txBody>
          <a:bodyPr/>
          <a:lstStyle/>
          <a:p>
            <a:pPr algn="ctr"/>
            <a:r>
              <a:rPr lang="fr-FR" b="1" dirty="0" smtClean="0"/>
              <a:t>Si les institutions sont décisives, peut-on les modifier à discrétion ?</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pPr algn="just">
              <a:buFont typeface="Wingdings" pitchFamily="2" charset="2"/>
              <a:buChar char="q"/>
            </a:pPr>
            <a:r>
              <a:rPr lang="fr-FR" sz="2000" b="0" dirty="0" smtClean="0"/>
              <a:t>Ces formes institutionnelles sont le résultat de </a:t>
            </a:r>
            <a:r>
              <a:rPr lang="fr-FR" sz="2000" b="0" dirty="0" smtClean="0"/>
              <a:t>compromis (exemple </a:t>
            </a:r>
            <a:r>
              <a:rPr lang="fr-FR" sz="2000" b="0" dirty="0" smtClean="0"/>
              <a:t>de la France des années 50 avec le consensus PCF, CGT, gaullistes). Or ces compromis sont difficiles à trouver (exemple du Brésil et de l’Argentine) </a:t>
            </a:r>
          </a:p>
          <a:p>
            <a:pPr algn="just">
              <a:buFont typeface="Wingdings" pitchFamily="2" charset="2"/>
              <a:buChar char="q"/>
            </a:pPr>
            <a:endParaRPr lang="fr-FR" sz="2000" b="0" dirty="0" smtClean="0"/>
          </a:p>
          <a:p>
            <a:pPr algn="just">
              <a:buFont typeface="Wingdings" pitchFamily="2" charset="2"/>
              <a:buChar char="q"/>
            </a:pPr>
            <a:r>
              <a:rPr lang="fr-FR" sz="2000" b="0" dirty="0" smtClean="0"/>
              <a:t>il n’existe pas de one best </a:t>
            </a:r>
            <a:r>
              <a:rPr lang="fr-FR" sz="2000" b="0" dirty="0" err="1" smtClean="0"/>
              <a:t>way</a:t>
            </a:r>
            <a:r>
              <a:rPr lang="fr-FR" sz="2000" b="0" dirty="0" smtClean="0"/>
              <a:t> institutionnel comme en témoigne la grande diversité institutionnelle mise en évidence par B. </a:t>
            </a:r>
            <a:r>
              <a:rPr lang="fr-FR" sz="2000" b="0" dirty="0" err="1" smtClean="0"/>
              <a:t>Amable</a:t>
            </a:r>
            <a:r>
              <a:rPr lang="fr-FR" sz="2000" b="0" dirty="0" smtClean="0"/>
              <a:t> dans </a:t>
            </a:r>
            <a:r>
              <a:rPr lang="fr-FR" sz="2000" b="0" i="1" dirty="0" smtClean="0"/>
              <a:t>Les cinq capitalismes</a:t>
            </a:r>
            <a:r>
              <a:rPr lang="fr-FR" sz="2000" b="0" dirty="0" smtClean="0"/>
              <a:t>.</a:t>
            </a:r>
            <a:endParaRPr lang="fr-FR" sz="2000" b="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1800" dirty="0" smtClean="0"/>
              <a:t>La nécessité de tenir compte de l’ensemble des institutions (pas seulement l’Etat et le marché pour Keynes et les NC, pas seulement le marché et les organisations pour </a:t>
            </a:r>
            <a:r>
              <a:rPr lang="fr-FR" sz="1800" dirty="0" err="1" smtClean="0"/>
              <a:t>Coase</a:t>
            </a:r>
            <a:r>
              <a:rPr lang="fr-FR" sz="1800" dirty="0" smtClean="0"/>
              <a:t> et Williamson))</a:t>
            </a:r>
            <a:endParaRPr lang="fr-FR" sz="18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403648" y="1484784"/>
            <a:ext cx="6984776" cy="5184576"/>
          </a:xfrm>
          <a:prstGeom prst="rect">
            <a:avLst/>
          </a:prstGeom>
          <a:noFill/>
          <a:ln w="9525">
            <a:noFill/>
            <a:miter lim="800000"/>
            <a:headEnd/>
            <a:tailEnd/>
          </a:ln>
        </p:spPr>
      </p:pic>
      <p:sp>
        <p:nvSpPr>
          <p:cNvPr id="5" name="ZoneTexte 4"/>
          <p:cNvSpPr txBox="1"/>
          <p:nvPr/>
        </p:nvSpPr>
        <p:spPr>
          <a:xfrm>
            <a:off x="0" y="6021288"/>
            <a:ext cx="3744416" cy="646331"/>
          </a:xfrm>
          <a:prstGeom prst="rect">
            <a:avLst/>
          </a:prstGeom>
          <a:noFill/>
        </p:spPr>
        <p:txBody>
          <a:bodyPr wrap="square" rtlCol="0">
            <a:spAutoFit/>
          </a:bodyPr>
          <a:lstStyle/>
          <a:p>
            <a:r>
              <a:rPr lang="fr-FR" dirty="0" smtClean="0"/>
              <a:t>R. Boyer, « Les institutions dans la théorie de la régulation », 2003</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Les problématiques de l’économie des institutions</a:t>
            </a:r>
            <a:br>
              <a:rPr lang="fr-FR" sz="2400" dirty="0" smtClean="0"/>
            </a:br>
            <a:endParaRPr lang="fr-FR" sz="2400" dirty="0"/>
          </a:p>
        </p:txBody>
      </p:sp>
      <p:sp>
        <p:nvSpPr>
          <p:cNvPr id="3" name="Espace réservé du contenu 2"/>
          <p:cNvSpPr>
            <a:spLocks noGrp="1"/>
          </p:cNvSpPr>
          <p:nvPr>
            <p:ph idx="1"/>
          </p:nvPr>
        </p:nvSpPr>
        <p:spPr>
          <a:xfrm>
            <a:off x="457200" y="1124745"/>
            <a:ext cx="8229600" cy="5001420"/>
          </a:xfrm>
        </p:spPr>
        <p:txBody>
          <a:bodyPr/>
          <a:lstStyle/>
          <a:p>
            <a:r>
              <a:rPr lang="fr-FR" sz="1600" dirty="0" smtClean="0"/>
              <a:t>Le lien entre institutions et efficacité économique:</a:t>
            </a:r>
          </a:p>
          <a:p>
            <a:pPr>
              <a:buFont typeface="Wingdings" pitchFamily="2" charset="2"/>
              <a:buChar char="q"/>
            </a:pPr>
            <a:r>
              <a:rPr lang="fr-FR" sz="1600" b="0" dirty="0" smtClean="0"/>
              <a:t>Institution et croissance, </a:t>
            </a:r>
          </a:p>
          <a:p>
            <a:pPr>
              <a:buFont typeface="Wingdings" pitchFamily="2" charset="2"/>
              <a:buChar char="q"/>
            </a:pPr>
            <a:r>
              <a:rPr lang="fr-FR" sz="1600" b="0" dirty="0" smtClean="0"/>
              <a:t>Institution et développement</a:t>
            </a:r>
          </a:p>
          <a:p>
            <a:pPr>
              <a:buFont typeface="Wingdings" pitchFamily="2" charset="2"/>
              <a:buChar char="q"/>
            </a:pPr>
            <a:r>
              <a:rPr lang="fr-FR" sz="1600" b="0" dirty="0" smtClean="0"/>
              <a:t>Marché du travail et institution</a:t>
            </a:r>
          </a:p>
          <a:p>
            <a:endParaRPr lang="fr-FR" sz="1600" dirty="0" smtClean="0"/>
          </a:p>
          <a:p>
            <a:r>
              <a:rPr lang="fr-FR" sz="1600" dirty="0" smtClean="0"/>
              <a:t>L’évolution des institutions</a:t>
            </a:r>
          </a:p>
          <a:p>
            <a:pPr>
              <a:buFont typeface="Wingdings" pitchFamily="2" charset="2"/>
              <a:buChar char="q"/>
            </a:pPr>
            <a:r>
              <a:rPr lang="fr-FR" sz="1600" b="0" dirty="0" smtClean="0"/>
              <a:t> Comment expliquer le changement institutionnel?</a:t>
            </a:r>
          </a:p>
          <a:p>
            <a:pPr>
              <a:buFont typeface="Wingdings" pitchFamily="2" charset="2"/>
              <a:buChar char="q"/>
            </a:pPr>
            <a:r>
              <a:rPr lang="fr-FR" sz="1600" b="0" dirty="0" smtClean="0"/>
              <a:t> Peut-on modifier les institutions?</a:t>
            </a:r>
          </a:p>
          <a:p>
            <a:pPr>
              <a:buFont typeface="Wingdings" pitchFamily="2" charset="2"/>
              <a:buChar char="q"/>
            </a:pPr>
            <a:r>
              <a:rPr lang="fr-FR" sz="1600" b="0" dirty="0" smtClean="0"/>
              <a:t> Les institutions peuvent-elles être un objectif de politique publique ? </a:t>
            </a:r>
          </a:p>
          <a:p>
            <a:endParaRPr lang="fr-FR" sz="1600" dirty="0" smtClean="0"/>
          </a:p>
          <a:p>
            <a:r>
              <a:rPr lang="fr-FR" sz="1600" dirty="0" smtClean="0"/>
              <a:t>L’étude du marché</a:t>
            </a:r>
          </a:p>
          <a:p>
            <a:pPr>
              <a:buFont typeface="Wingdings" pitchFamily="2" charset="2"/>
              <a:buChar char="q"/>
            </a:pPr>
            <a:r>
              <a:rPr lang="fr-FR" sz="1600" b="0" dirty="0" smtClean="0"/>
              <a:t> Le marché comme institution</a:t>
            </a:r>
          </a:p>
          <a:p>
            <a:pPr>
              <a:buFont typeface="Wingdings" pitchFamily="2" charset="2"/>
              <a:buChar char="q"/>
            </a:pPr>
            <a:r>
              <a:rPr lang="fr-FR" sz="1600" b="0" dirty="0" smtClean="0"/>
              <a:t> Marché et institution</a:t>
            </a:r>
          </a:p>
          <a:p>
            <a:pPr>
              <a:buFont typeface="Wingdings" pitchFamily="2" charset="2"/>
              <a:buChar char="q"/>
            </a:pPr>
            <a:endParaRPr lang="fr-FR" sz="1600" b="0" dirty="0" smtClean="0"/>
          </a:p>
          <a:p>
            <a:r>
              <a:rPr lang="fr-FR" sz="1600" dirty="0" smtClean="0"/>
              <a:t>L’étude de la firme: </a:t>
            </a:r>
          </a:p>
          <a:p>
            <a:pPr>
              <a:buFont typeface="Wingdings" pitchFamily="2" charset="2"/>
              <a:buChar char="q"/>
            </a:pPr>
            <a:r>
              <a:rPr lang="fr-FR" sz="1600" b="0" dirty="0" smtClean="0"/>
              <a:t> Comment expliquer l’existence des firmes ? </a:t>
            </a:r>
          </a:p>
          <a:p>
            <a:pPr>
              <a:buFont typeface="Wingdings" pitchFamily="2" charset="2"/>
              <a:buChar char="q"/>
            </a:pPr>
            <a:r>
              <a:rPr lang="fr-FR" sz="1600" b="0" dirty="0" smtClean="0"/>
              <a:t> Les limites de la firme</a:t>
            </a:r>
          </a:p>
          <a:p>
            <a:pPr>
              <a:buFont typeface="Wingdings" pitchFamily="2" charset="2"/>
              <a:buChar char="q"/>
            </a:pPr>
            <a:r>
              <a:rPr lang="fr-FR" sz="1600" b="0" dirty="0" smtClean="0"/>
              <a:t> Marché et organisation</a:t>
            </a:r>
          </a:p>
          <a:p>
            <a:endParaRPr lang="fr-FR" dirty="0" smtClean="0"/>
          </a:p>
          <a:p>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u="sng" dirty="0" smtClean="0"/>
              <a:t>3. L’économie des conventions</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Qu’est-ce qu’une convention?</a:t>
            </a:r>
            <a:endParaRPr lang="fr-FR" dirty="0"/>
          </a:p>
        </p:txBody>
      </p:sp>
      <p:sp>
        <p:nvSpPr>
          <p:cNvPr id="3" name="Espace réservé du contenu 2"/>
          <p:cNvSpPr>
            <a:spLocks noGrp="1"/>
          </p:cNvSpPr>
          <p:nvPr>
            <p:ph idx="1"/>
          </p:nvPr>
        </p:nvSpPr>
        <p:spPr/>
        <p:txBody>
          <a:bodyPr/>
          <a:lstStyle/>
          <a:p>
            <a:pPr algn="just"/>
            <a:r>
              <a:rPr lang="fr-FR" sz="2400" b="0" dirty="0" smtClean="0"/>
              <a:t>Au sens économique, la convention est une régularité, connue de tous et à laquelle tout le monde se soumet parce que les autres s’y soumettent. L’idée de la connaissance partagée est donc décisive. C’est le concept de la </a:t>
            </a:r>
            <a:r>
              <a:rPr lang="fr-FR" sz="2400" b="0" i="1" dirty="0" err="1" smtClean="0"/>
              <a:t>common</a:t>
            </a:r>
            <a:r>
              <a:rPr lang="fr-FR" sz="2400" b="0" i="1" dirty="0" smtClean="0"/>
              <a:t> </a:t>
            </a:r>
            <a:r>
              <a:rPr lang="fr-FR" sz="2400" b="0" i="1" dirty="0" err="1" smtClean="0"/>
              <a:t>knowledge</a:t>
            </a:r>
            <a:r>
              <a:rPr lang="fr-FR" sz="2400" b="0" i="1" dirty="0" smtClean="0"/>
              <a:t> qui</a:t>
            </a:r>
            <a:r>
              <a:rPr lang="fr-FR" sz="2400" b="0" dirty="0" smtClean="0"/>
              <a:t> vient de David Lewis.</a:t>
            </a:r>
            <a:endParaRPr lang="fr-FR" sz="2400" b="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 convention de Lewis</a:t>
            </a:r>
            <a:br>
              <a:rPr lang="fr-FR" dirty="0" smtClean="0"/>
            </a:br>
            <a:endParaRPr lang="fr-FR" dirty="0"/>
          </a:p>
        </p:txBody>
      </p:sp>
      <p:sp>
        <p:nvSpPr>
          <p:cNvPr id="3" name="Espace réservé du contenu 2"/>
          <p:cNvSpPr>
            <a:spLocks noGrp="1"/>
          </p:cNvSpPr>
          <p:nvPr>
            <p:ph idx="1"/>
          </p:nvPr>
        </p:nvSpPr>
        <p:spPr>
          <a:xfrm>
            <a:off x="457200" y="1268761"/>
            <a:ext cx="8229600" cy="4857404"/>
          </a:xfrm>
        </p:spPr>
        <p:txBody>
          <a:bodyPr/>
          <a:lstStyle/>
          <a:p>
            <a:r>
              <a:rPr lang="fr-FR" sz="1800" b="0" dirty="0" smtClean="0"/>
              <a:t>Lewis (1993) résume les conditions pour qu’une régularité R dans l’action, ou dans l’action et la croyance, constitue une convention dans une population P par six propositions :</a:t>
            </a:r>
          </a:p>
          <a:p>
            <a:endParaRPr lang="fr-FR" sz="1800" b="0" dirty="0" smtClean="0"/>
          </a:p>
          <a:p>
            <a:pPr marL="342900" indent="-342900">
              <a:buFont typeface="+mj-lt"/>
              <a:buAutoNum type="arabicPeriod"/>
            </a:pPr>
            <a:r>
              <a:rPr lang="fr-FR" sz="1800" b="0" dirty="0" smtClean="0"/>
              <a:t>chacun se conforme à R ;</a:t>
            </a:r>
          </a:p>
          <a:p>
            <a:pPr marL="342900" indent="-342900">
              <a:buFont typeface="+mj-lt"/>
              <a:buAutoNum type="arabicPeriod"/>
            </a:pPr>
            <a:r>
              <a:rPr lang="fr-FR" sz="1800" b="0" dirty="0" smtClean="0"/>
              <a:t>chacun croit que les autres se conforment à R ;</a:t>
            </a:r>
          </a:p>
          <a:p>
            <a:pPr marL="342900" indent="-342900">
              <a:buFont typeface="+mj-lt"/>
              <a:buAutoNum type="arabicPeriod"/>
            </a:pPr>
            <a:r>
              <a:rPr lang="fr-FR" sz="1800" b="0" dirty="0" smtClean="0"/>
              <a:t>cette croyance que les autres se conforment à R donne à chacun une bonne et décisive raison pour se conformer lui-même à R ;</a:t>
            </a:r>
          </a:p>
          <a:p>
            <a:pPr marL="342900" indent="-342900">
              <a:buFont typeface="+mj-lt"/>
              <a:buAutoNum type="arabicPeriod"/>
            </a:pPr>
            <a:r>
              <a:rPr lang="fr-FR" sz="1800" b="0" dirty="0" smtClean="0"/>
              <a:t>tous préfèrent une conformité générale à R plutôt qu’une conformité légèrement moindre que générale ;</a:t>
            </a:r>
          </a:p>
          <a:p>
            <a:pPr marL="342900" indent="-342900">
              <a:buFont typeface="+mj-lt"/>
              <a:buAutoNum type="arabicPeriod"/>
            </a:pPr>
            <a:r>
              <a:rPr lang="fr-FR" sz="1800" b="0" dirty="0" smtClean="0"/>
              <a:t>il existe au moins une alternative R’ telle que la croyance que les autres s’y sont conformés donnerait à tout le monde une bonne et décisive raison, pratique ou épistémique, de s’y conformer également ;</a:t>
            </a:r>
          </a:p>
          <a:p>
            <a:pPr marL="342900" indent="-342900">
              <a:buFont typeface="+mj-lt"/>
              <a:buAutoNum type="arabicPeriod"/>
            </a:pPr>
            <a:r>
              <a:rPr lang="fr-FR" sz="1800" b="0" dirty="0" smtClean="0"/>
              <a:t>les différents faits énumérés dans les conditions (1) à (5) sont affaire de savoir commun.</a:t>
            </a:r>
          </a:p>
          <a:p>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3">
                                            <p:txEl>
                                              <p:pRg st="3" end="3"/>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3">
                                            <p:txEl>
                                              <p:pRg st="5" end="5"/>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3">
                                            <p:txEl>
                                              <p:pRg st="6" end="6"/>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p:cTn id="3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i="1" smtClean="0"/>
              <a:t>Qu’est-ce qu’une convention ?</a:t>
            </a:r>
            <a:r>
              <a:rPr lang="fr-FR" smtClean="0"/>
              <a:t/>
            </a:r>
            <a:br>
              <a:rPr lang="fr-FR" smtClean="0"/>
            </a:br>
            <a:endParaRPr lang="fr-FR"/>
          </a:p>
        </p:txBody>
      </p:sp>
      <p:sp>
        <p:nvSpPr>
          <p:cNvPr id="3" name="Espace réservé du contenu 2"/>
          <p:cNvSpPr>
            <a:spLocks noGrp="1"/>
          </p:cNvSpPr>
          <p:nvPr>
            <p:ph idx="1"/>
          </p:nvPr>
        </p:nvSpPr>
        <p:spPr/>
        <p:txBody>
          <a:bodyPr/>
          <a:lstStyle/>
          <a:p>
            <a:pPr algn="just"/>
            <a:r>
              <a:rPr lang="fr-FR" sz="2200" b="0" i="1" dirty="0" smtClean="0"/>
              <a:t>« une convention désigne l’organisation sociale au travers de laquelle la communauté se dote d’une référence commune, produit une représentation collective extériorisée qui fonde les anticipations individuelles ». A. </a:t>
            </a:r>
            <a:r>
              <a:rPr lang="fr-FR" sz="2200" b="0" i="1" dirty="0" err="1" smtClean="0"/>
              <a:t>Orléan</a:t>
            </a:r>
            <a:endParaRPr lang="fr-FR" sz="2200" b="0" i="1" dirty="0" smtClean="0"/>
          </a:p>
          <a:p>
            <a:pPr marL="342900" indent="-342900" algn="just">
              <a:buAutoNum type="alphaUcPeriod"/>
            </a:pPr>
            <a:endParaRPr lang="fr-FR" sz="2200" b="0" i="1" dirty="0" smtClean="0"/>
          </a:p>
          <a:p>
            <a:pPr marL="342900" indent="-342900" algn="just"/>
            <a:r>
              <a:rPr lang="fr-FR" sz="2200" b="0" dirty="0" smtClean="0"/>
              <a:t>La convention est </a:t>
            </a:r>
            <a:r>
              <a:rPr lang="fr-FR" sz="2200" b="0" i="1" dirty="0" smtClean="0"/>
              <a:t>« un type particulier de règles, empreintes d’un certain arbitraire, la plupart du temps non assorties de sanctions juridiques, d’origine obscure et de formulation relativement vague ou alors éventuellement précise mais sans formulation officielle »</a:t>
            </a:r>
            <a:r>
              <a:rPr lang="fr-FR" sz="2200" b="0" dirty="0" smtClean="0"/>
              <a:t> (</a:t>
            </a:r>
            <a:r>
              <a:rPr lang="fr-FR" sz="2200" b="0" dirty="0" err="1" smtClean="0"/>
              <a:t>Favereau</a:t>
            </a:r>
            <a:r>
              <a:rPr lang="fr-FR" sz="2200" b="0" dirty="0" smtClean="0"/>
              <a:t>, 1999, p.166)</a:t>
            </a:r>
          </a:p>
          <a:p>
            <a:pPr marL="342900" indent="-342900">
              <a:buAutoNum type="alphaUcPeriod"/>
            </a:pP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Exemple d’une convention</a:t>
            </a:r>
            <a:endParaRPr lang="fr-FR" dirty="0"/>
          </a:p>
        </p:txBody>
      </p:sp>
      <p:sp>
        <p:nvSpPr>
          <p:cNvPr id="3" name="Espace réservé du contenu 2"/>
          <p:cNvSpPr>
            <a:spLocks noGrp="1"/>
          </p:cNvSpPr>
          <p:nvPr>
            <p:ph idx="1"/>
          </p:nvPr>
        </p:nvSpPr>
        <p:spPr/>
        <p:txBody>
          <a:bodyPr/>
          <a:lstStyle/>
          <a:p>
            <a:r>
              <a:rPr lang="fr-FR" sz="2000" b="0" dirty="0" smtClean="0"/>
              <a:t>En matière d’emploi par exemple, les clauses du contrat de travail ne suffisent pas à rendre compte de l’activité des salariés. Il existe au sein des entreprises des conventions d’effort, qui jouent un rôle décisif dans l’efficacité productive (ce que montrait la sociologie des organisations avec l’école des relations humaines notamment les travaux de l’anthropologue Warner qui souligne que la norme d’effort au sein de l’usine ne dépend pas du taux de salaire comme le pensait Taylor mais d’une convention passée entre salariés).</a:t>
            </a:r>
          </a:p>
          <a:p>
            <a:endParaRPr lang="fr-FR" sz="2000" b="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D’où viennent ces conventions?</a:t>
            </a:r>
            <a:endParaRPr lang="fr-FR" dirty="0"/>
          </a:p>
        </p:txBody>
      </p:sp>
      <p:sp>
        <p:nvSpPr>
          <p:cNvPr id="3" name="Espace réservé du contenu 2"/>
          <p:cNvSpPr>
            <a:spLocks noGrp="1"/>
          </p:cNvSpPr>
          <p:nvPr>
            <p:ph idx="1"/>
          </p:nvPr>
        </p:nvSpPr>
        <p:spPr/>
        <p:txBody>
          <a:bodyPr/>
          <a:lstStyle/>
          <a:p>
            <a:pPr algn="just">
              <a:buFont typeface="Wingdings" pitchFamily="2" charset="2"/>
              <a:buChar char="q"/>
            </a:pPr>
            <a:r>
              <a:rPr lang="fr-FR" sz="2000" b="0" dirty="0" smtClean="0"/>
              <a:t>Une croyance intersubjective (A. </a:t>
            </a:r>
            <a:r>
              <a:rPr lang="fr-FR" sz="2000" b="0" dirty="0" err="1" smtClean="0"/>
              <a:t>Orléan</a:t>
            </a:r>
            <a:r>
              <a:rPr lang="fr-FR" sz="2000" b="0" dirty="0" smtClean="0"/>
              <a:t> et l’effet Reagan)</a:t>
            </a:r>
          </a:p>
          <a:p>
            <a:pPr algn="just">
              <a:buFont typeface="Wingdings" pitchFamily="2" charset="2"/>
              <a:buChar char="q"/>
            </a:pPr>
            <a:endParaRPr lang="fr-FR" sz="2000" b="0" dirty="0" smtClean="0"/>
          </a:p>
          <a:p>
            <a:pPr algn="just">
              <a:buFont typeface="Wingdings" pitchFamily="2" charset="2"/>
              <a:buChar char="q"/>
            </a:pPr>
            <a:r>
              <a:rPr lang="fr-FR" sz="2000" b="0" dirty="0" smtClean="0"/>
              <a:t>La mobilisation d’un groupe guidé par leurs intérêts. Ex : les producteurs de camembert de Normandie </a:t>
            </a:r>
          </a:p>
          <a:p>
            <a:pPr algn="just">
              <a:buFont typeface="Wingdings" pitchFamily="2" charset="2"/>
              <a:buChar char="q"/>
            </a:pPr>
            <a:endParaRPr lang="fr-FR" sz="2000" b="0" dirty="0" smtClean="0"/>
          </a:p>
          <a:p>
            <a:pPr algn="just">
              <a:buFont typeface="Wingdings" pitchFamily="2" charset="2"/>
              <a:buChar char="q"/>
            </a:pPr>
            <a:r>
              <a:rPr lang="fr-FR" sz="2000" b="0" dirty="0" smtClean="0"/>
              <a:t>Un discours normatif: si je respecte une convention, ce n’est pas seulement parce que tous les autres la respectent, c’est aussi parce que je trouve juste de la respecter et que je réprouve ceux qui n’agissent pas comme il convient de le faire. D’où la nécessité pour les économistes  de la convention d’entrer dans les représentations sociales des individus. C’est ce que font Boltanski et Thévenot dans </a:t>
            </a:r>
            <a:r>
              <a:rPr lang="fr-FR" sz="2000" b="0" i="1" dirty="0" smtClean="0"/>
              <a:t>De la justification</a:t>
            </a:r>
            <a:r>
              <a:rPr lang="fr-FR" sz="2000" b="0" dirty="0" smtClean="0"/>
              <a:t> de (1991). </a:t>
            </a:r>
            <a:endParaRPr lang="fr-FR" sz="2000" b="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t>Boltanski et Thévenot, </a:t>
            </a:r>
            <a:r>
              <a:rPr lang="fr-FR" sz="2400" i="1" dirty="0" smtClean="0"/>
              <a:t>De la </a:t>
            </a:r>
            <a:r>
              <a:rPr lang="fr-FR" sz="2400" i="1" dirty="0" smtClean="0"/>
              <a:t>justification</a:t>
            </a:r>
            <a:r>
              <a:rPr lang="fr-FR" sz="2400" dirty="0" smtClean="0"/>
              <a:t> </a:t>
            </a:r>
            <a:r>
              <a:rPr lang="fr-FR" sz="2400" dirty="0" smtClean="0"/>
              <a:t>(1991)</a:t>
            </a:r>
            <a:br>
              <a:rPr lang="fr-FR" sz="2400" dirty="0" smtClean="0"/>
            </a:br>
            <a:r>
              <a:rPr lang="fr-FR" sz="2400" dirty="0" smtClean="0"/>
              <a:t> </a:t>
            </a:r>
            <a:endParaRPr lang="fr-FR" sz="2400" dirty="0"/>
          </a:p>
        </p:txBody>
      </p:sp>
      <p:pic>
        <p:nvPicPr>
          <p:cNvPr id="4" name="Espace réservé du contenu 3" descr="IMG_0001.jpg"/>
          <p:cNvPicPr>
            <a:picLocks noGrp="1" noChangeAspect="1"/>
          </p:cNvPicPr>
          <p:nvPr>
            <p:ph idx="1"/>
          </p:nvPr>
        </p:nvPicPr>
        <p:blipFill>
          <a:blip r:embed="rId3" cstate="print"/>
          <a:srcRect l="28519" t="18587" r="19619" b="55638"/>
          <a:stretch>
            <a:fillRect/>
          </a:stretch>
        </p:blipFill>
        <p:spPr>
          <a:xfrm>
            <a:off x="755576" y="1268760"/>
            <a:ext cx="7344816" cy="4896544"/>
          </a:xfrm>
        </p:spPr>
      </p:pic>
      <p:sp>
        <p:nvSpPr>
          <p:cNvPr id="5" name="ZoneTexte 4"/>
          <p:cNvSpPr txBox="1"/>
          <p:nvPr/>
        </p:nvSpPr>
        <p:spPr>
          <a:xfrm>
            <a:off x="4427984" y="6093296"/>
            <a:ext cx="4536504" cy="646331"/>
          </a:xfrm>
          <a:prstGeom prst="rect">
            <a:avLst/>
          </a:prstGeom>
          <a:noFill/>
        </p:spPr>
        <p:txBody>
          <a:bodyPr wrap="square" rtlCol="0">
            <a:spAutoFit/>
          </a:bodyPr>
          <a:lstStyle/>
          <a:p>
            <a:r>
              <a:rPr lang="fr-FR" dirty="0" smtClean="0"/>
              <a:t>Aide mémoire, Sciences sociales, </a:t>
            </a:r>
            <a:r>
              <a:rPr lang="fr-FR" dirty="0" err="1" smtClean="0"/>
              <a:t>Dollo</a:t>
            </a:r>
            <a:r>
              <a:rPr lang="fr-FR" dirty="0" smtClean="0"/>
              <a:t> et </a:t>
            </a:r>
            <a:r>
              <a:rPr lang="fr-FR" dirty="0" err="1" smtClean="0"/>
              <a:t>alii</a:t>
            </a:r>
            <a:r>
              <a:rPr lang="fr-FR" dirty="0" smtClean="0"/>
              <a:t>, Sirey </a:t>
            </a:r>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0002" y="1800000"/>
            <a:ext cx="6515101" cy="1477328"/>
          </a:xfrm>
        </p:spPr>
        <p:txBody>
          <a:bodyPr/>
          <a:lstStyle/>
          <a:p>
            <a:r>
              <a:rPr lang="fr-FR" sz="3200" dirty="0" smtClean="0"/>
              <a:t>III. Quelques problématiques sur les institutions</a:t>
            </a:r>
            <a:endParaRPr lang="fr-FR" sz="3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789040"/>
            <a:ext cx="7772400" cy="1979939"/>
          </a:xfrm>
        </p:spPr>
        <p:txBody>
          <a:bodyPr/>
          <a:lstStyle/>
          <a:p>
            <a:r>
              <a:rPr lang="fr-FR" sz="3200" u="sng" dirty="0" smtClean="0"/>
              <a:t>1</a:t>
            </a:r>
            <a:r>
              <a:rPr lang="fr-FR" sz="2800" u="sng" dirty="0" smtClean="0"/>
              <a:t>. Institution, croissance économique et développement</a:t>
            </a:r>
            <a:r>
              <a:rPr lang="fr-FR" sz="2800" dirty="0" smtClean="0"/>
              <a:t/>
            </a:r>
            <a:br>
              <a:rPr lang="fr-FR" sz="2800" dirty="0" smtClean="0"/>
            </a:br>
            <a:endParaRPr lang="fr-FR" sz="3200" dirty="0"/>
          </a:p>
        </p:txBody>
      </p:sp>
      <p:sp>
        <p:nvSpPr>
          <p:cNvPr id="3" name="Espace réservé du texte 2"/>
          <p:cNvSpPr>
            <a:spLocks noGrp="1"/>
          </p:cNvSpPr>
          <p:nvPr>
            <p:ph type="body" idx="1"/>
          </p:nvPr>
        </p:nvSpPr>
        <p:spPr/>
        <p:txBody>
          <a:bodyPr/>
          <a:lstStyle/>
          <a:p>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1.1 Le rôle des institutions </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0002" y="1800000"/>
            <a:ext cx="7308422" cy="1661993"/>
          </a:xfrm>
        </p:spPr>
        <p:txBody>
          <a:bodyPr/>
          <a:lstStyle/>
          <a:p>
            <a:r>
              <a:rPr lang="fr-FR" sz="3600" u="sng" dirty="0" smtClean="0"/>
              <a:t>I Les premiers travaux sur les institutions</a:t>
            </a:r>
            <a:r>
              <a:rPr lang="fr-FR" sz="3600" dirty="0" smtClean="0"/>
              <a:t/>
            </a:r>
            <a:br>
              <a:rPr lang="fr-FR" sz="3600" dirty="0" smtClean="0"/>
            </a:br>
            <a:endParaRPr lang="fr-FR" sz="36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sz="2000" b="0" dirty="0" smtClean="0"/>
              <a:t>Les théories standard de la croissance économique ne permettent pas d’expliquer ces inégalités. Le modèle de R. Solow fait du seul progrès technique le facteur permettant d’expliquer les gains de productivité et la croissance. </a:t>
            </a:r>
          </a:p>
          <a:p>
            <a:endParaRPr lang="fr-FR" sz="2000" b="0" dirty="0" smtClean="0"/>
          </a:p>
          <a:p>
            <a:r>
              <a:rPr lang="fr-FR" sz="2000" b="0" dirty="0" smtClean="0"/>
              <a:t>Les théories de la croissance endogène soulignent l’impact des infrastructures, du capital humain, de l’innovation, ce qui ouvre la réflexion sur les institutions (ce que fait Ph. </a:t>
            </a:r>
            <a:r>
              <a:rPr lang="fr-FR" sz="2000" b="0" dirty="0" err="1" smtClean="0"/>
              <a:t>Aghion</a:t>
            </a:r>
            <a:r>
              <a:rPr lang="fr-FR" sz="2000" b="0" dirty="0" smtClean="0"/>
              <a:t> par exemple) mais ne la conduit pas vraiment. </a:t>
            </a:r>
            <a:endParaRPr lang="fr-FR" sz="2000" b="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douglas north.jpg"/>
          <p:cNvPicPr>
            <a:picLocks noGrp="1" noChangeAspect="1"/>
          </p:cNvPicPr>
          <p:nvPr>
            <p:ph sz="half" idx="1"/>
          </p:nvPr>
        </p:nvPicPr>
        <p:blipFill>
          <a:blip r:embed="rId3" cstate="print"/>
          <a:stretch>
            <a:fillRect/>
          </a:stretch>
        </p:blipFill>
        <p:spPr>
          <a:xfrm>
            <a:off x="755576" y="1556792"/>
            <a:ext cx="3816424" cy="4392488"/>
          </a:xfrm>
        </p:spPr>
      </p:pic>
      <p:sp>
        <p:nvSpPr>
          <p:cNvPr id="3" name="Espace réservé du contenu 2"/>
          <p:cNvSpPr>
            <a:spLocks noGrp="1"/>
          </p:cNvSpPr>
          <p:nvPr>
            <p:ph sz="half" idx="2"/>
          </p:nvPr>
        </p:nvSpPr>
        <p:spPr/>
        <p:txBody>
          <a:bodyPr>
            <a:normAutofit/>
          </a:bodyPr>
          <a:lstStyle/>
          <a:p>
            <a:pPr>
              <a:buNone/>
            </a:pPr>
            <a:r>
              <a:rPr lang="fr-FR" dirty="0" smtClean="0"/>
              <a:t>«</a:t>
            </a:r>
            <a:r>
              <a:rPr lang="fr-FR" sz="2400" dirty="0" smtClean="0"/>
              <a:t> </a:t>
            </a:r>
            <a:r>
              <a:rPr lang="fr-FR" sz="2200" dirty="0" smtClean="0"/>
              <a:t>Les facteurs que nous avons répertoriés (innovation, économies d’échelle, éducation, accumulation de capital, </a:t>
            </a:r>
            <a:r>
              <a:rPr lang="fr-FR" sz="2200" dirty="0" err="1" smtClean="0"/>
              <a:t>etc</a:t>
            </a:r>
            <a:r>
              <a:rPr lang="fr-FR" sz="2200" dirty="0" smtClean="0"/>
              <a:t>…) ne sont pas les causes de la croissance. Ils </a:t>
            </a:r>
            <a:r>
              <a:rPr lang="fr-FR" sz="2200" b="1" dirty="0" smtClean="0"/>
              <a:t>sont</a:t>
            </a:r>
            <a:r>
              <a:rPr lang="fr-FR" sz="2200" dirty="0" smtClean="0"/>
              <a:t> la croissance ».</a:t>
            </a:r>
          </a:p>
          <a:p>
            <a:r>
              <a:rPr lang="fr-FR" sz="1800" dirty="0" smtClean="0"/>
              <a:t>     </a:t>
            </a:r>
          </a:p>
          <a:p>
            <a:r>
              <a:rPr lang="fr-FR" sz="1800" dirty="0" smtClean="0"/>
              <a:t>     </a:t>
            </a:r>
            <a:r>
              <a:rPr lang="fr-FR" sz="1800" dirty="0" err="1" smtClean="0"/>
              <a:t>North</a:t>
            </a:r>
            <a:r>
              <a:rPr lang="fr-FR" sz="1800" dirty="0" smtClean="0"/>
              <a:t> et Thomas ( 1973) cité par </a:t>
            </a:r>
            <a:r>
              <a:rPr lang="fr-FR" sz="1800" dirty="0" err="1" smtClean="0"/>
              <a:t>Acemoglou</a:t>
            </a:r>
            <a:r>
              <a:rPr lang="fr-FR" sz="1800" dirty="0" smtClean="0"/>
              <a:t>, Johnson et Robinson (2005)</a:t>
            </a:r>
          </a:p>
          <a:p>
            <a:endParaRPr lang="fr-FR" dirty="0"/>
          </a:p>
        </p:txBody>
      </p:sp>
      <p:sp>
        <p:nvSpPr>
          <p:cNvPr id="4" name="Titre 3"/>
          <p:cNvSpPr>
            <a:spLocks noGrp="1"/>
          </p:cNvSpPr>
          <p:nvPr>
            <p:ph type="title"/>
          </p:nvPr>
        </p:nvSpPr>
        <p:spPr/>
        <p:txBody>
          <a:bodyPr/>
          <a:lstStyle/>
          <a:p>
            <a:endParaRPr lang="fr-F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dirty="0" smtClean="0"/>
              <a:t>Eclairage électrique en Corée du sud, obscurité en Corée du Nord</a:t>
            </a:r>
            <a:endParaRPr lang="fr-FR" sz="2400" dirty="0"/>
          </a:p>
        </p:txBody>
      </p:sp>
      <p:pic>
        <p:nvPicPr>
          <p:cNvPr id="4" name="Espace réservé du contenu 3" descr="corée du nord.jpg"/>
          <p:cNvPicPr>
            <a:picLocks noGrp="1" noChangeAspect="1"/>
          </p:cNvPicPr>
          <p:nvPr>
            <p:ph idx="1"/>
          </p:nvPr>
        </p:nvPicPr>
        <p:blipFill>
          <a:blip r:embed="rId3" cstate="print"/>
          <a:stretch>
            <a:fillRect/>
          </a:stretch>
        </p:blipFill>
        <p:spPr>
          <a:xfrm>
            <a:off x="1043608" y="1484784"/>
            <a:ext cx="6912768" cy="504056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L’exemple des deux Corées</a:t>
            </a:r>
            <a:endParaRPr lang="fr-FR" dirty="0"/>
          </a:p>
        </p:txBody>
      </p:sp>
      <p:pic>
        <p:nvPicPr>
          <p:cNvPr id="1026" name="Picture 2"/>
          <p:cNvPicPr>
            <a:picLocks noGrp="1" noChangeAspect="1" noChangeArrowheads="1"/>
          </p:cNvPicPr>
          <p:nvPr>
            <p:ph sz="half" idx="2"/>
          </p:nvPr>
        </p:nvPicPr>
        <p:blipFill>
          <a:blip r:embed="rId3" cstate="print"/>
          <a:srcRect l="1679"/>
          <a:stretch>
            <a:fillRect/>
          </a:stretch>
        </p:blipFill>
        <p:spPr bwMode="auto">
          <a:xfrm>
            <a:off x="4716016" y="1484784"/>
            <a:ext cx="4176464" cy="3312368"/>
          </a:xfrm>
          <a:prstGeom prst="rect">
            <a:avLst/>
          </a:prstGeom>
          <a:noFill/>
          <a:ln w="9525">
            <a:noFill/>
            <a:miter lim="800000"/>
            <a:headEnd/>
            <a:tailEnd/>
          </a:ln>
        </p:spPr>
      </p:pic>
      <p:pic>
        <p:nvPicPr>
          <p:cNvPr id="1027" name="Picture 3"/>
          <p:cNvPicPr>
            <a:picLocks noGrp="1" noChangeAspect="1" noChangeArrowheads="1"/>
          </p:cNvPicPr>
          <p:nvPr>
            <p:ph sz="half" idx="1"/>
          </p:nvPr>
        </p:nvPicPr>
        <p:blipFill>
          <a:blip r:embed="rId4" cstate="print"/>
          <a:srcRect/>
          <a:stretch>
            <a:fillRect/>
          </a:stretch>
        </p:blipFill>
        <p:spPr bwMode="auto">
          <a:xfrm>
            <a:off x="323528" y="1484784"/>
            <a:ext cx="4182616" cy="33123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395536" y="1268760"/>
            <a:ext cx="8229600" cy="3631400"/>
          </a:xfrm>
          <a:prstGeom prst="rect">
            <a:avLst/>
          </a:prstGeom>
          <a:noFill/>
          <a:ln w="9525">
            <a:noFill/>
            <a:miter lim="800000"/>
            <a:headEnd/>
            <a:tailEnd/>
          </a:ln>
        </p:spPr>
      </p:pic>
      <p:sp>
        <p:nvSpPr>
          <p:cNvPr id="5" name="ZoneTexte 4"/>
          <p:cNvSpPr txBox="1"/>
          <p:nvPr/>
        </p:nvSpPr>
        <p:spPr>
          <a:xfrm>
            <a:off x="1475656" y="5085184"/>
            <a:ext cx="7272808" cy="646331"/>
          </a:xfrm>
          <a:prstGeom prst="rect">
            <a:avLst/>
          </a:prstGeom>
          <a:noFill/>
        </p:spPr>
        <p:txBody>
          <a:bodyPr wrap="square" rtlCol="0">
            <a:spAutoFit/>
          </a:bodyPr>
          <a:lstStyle/>
          <a:p>
            <a:r>
              <a:rPr lang="fr-FR" dirty="0" smtClean="0"/>
              <a:t>D. </a:t>
            </a:r>
            <a:r>
              <a:rPr lang="fr-FR" dirty="0" err="1" smtClean="0"/>
              <a:t>Rodrik</a:t>
            </a:r>
            <a:r>
              <a:rPr lang="fr-FR" dirty="0" smtClean="0"/>
              <a:t> et </a:t>
            </a:r>
            <a:r>
              <a:rPr lang="fr-FR" dirty="0" err="1" smtClean="0"/>
              <a:t>Arvind</a:t>
            </a:r>
            <a:r>
              <a:rPr lang="fr-FR" dirty="0" smtClean="0"/>
              <a:t> </a:t>
            </a:r>
            <a:r>
              <a:rPr lang="fr-FR" dirty="0" err="1" smtClean="0"/>
              <a:t>Subramanian</a:t>
            </a:r>
            <a:r>
              <a:rPr lang="fr-FR" dirty="0" smtClean="0"/>
              <a:t>, « La primauté des institutions », Finance et développement, juin 2003. </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1.2. Les </a:t>
            </a:r>
            <a:r>
              <a:rPr lang="fr-FR" sz="2800" dirty="0" smtClean="0"/>
              <a:t>« bonnes » </a:t>
            </a:r>
            <a:r>
              <a:rPr lang="fr-FR" sz="2800" dirty="0" smtClean="0"/>
              <a:t>institutions politiques et économiques </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 rôle des institutions politiques</a:t>
            </a:r>
            <a:br>
              <a:rPr lang="fr-FR" dirty="0" smtClean="0"/>
            </a:br>
            <a:endParaRPr lang="fr-FR" dirty="0"/>
          </a:p>
        </p:txBody>
      </p:sp>
      <p:pic>
        <p:nvPicPr>
          <p:cNvPr id="5" name="Espace réservé du contenu 4" descr="Sen.jpg"/>
          <p:cNvPicPr>
            <a:picLocks noGrp="1" noChangeAspect="1"/>
          </p:cNvPicPr>
          <p:nvPr>
            <p:ph sz="half" idx="1"/>
          </p:nvPr>
        </p:nvPicPr>
        <p:blipFill>
          <a:blip r:embed="rId3" cstate="print"/>
          <a:stretch>
            <a:fillRect/>
          </a:stretch>
        </p:blipFill>
        <p:spPr>
          <a:xfrm>
            <a:off x="683568" y="1268760"/>
            <a:ext cx="3456384" cy="5112568"/>
          </a:xfrm>
        </p:spPr>
      </p:pic>
      <p:sp>
        <p:nvSpPr>
          <p:cNvPr id="4" name="Espace réservé du contenu 3"/>
          <p:cNvSpPr>
            <a:spLocks noGrp="1"/>
          </p:cNvSpPr>
          <p:nvPr>
            <p:ph sz="half" idx="2"/>
          </p:nvPr>
        </p:nvSpPr>
        <p:spPr>
          <a:xfrm>
            <a:off x="4499992" y="1124744"/>
            <a:ext cx="4186808" cy="5001423"/>
          </a:xfrm>
        </p:spPr>
        <p:txBody>
          <a:bodyPr/>
          <a:lstStyle/>
          <a:p>
            <a:pPr algn="ctr"/>
            <a:r>
              <a:rPr lang="fr-FR" sz="1600" b="1" dirty="0" smtClean="0"/>
              <a:t>Sen (Pauvreté et famine, 1981)</a:t>
            </a:r>
          </a:p>
          <a:p>
            <a:endParaRPr lang="fr-FR" dirty="0" smtClean="0"/>
          </a:p>
          <a:p>
            <a:r>
              <a:rPr lang="fr-FR" sz="1800" i="1" dirty="0" smtClean="0"/>
              <a:t>« </a:t>
            </a:r>
            <a:r>
              <a:rPr lang="fr-FR" sz="1800" dirty="0" smtClean="0"/>
              <a:t>Dans une nation démocratique, la pérennité d’un gouvernement est menacée par l’arrivée d’une famine. Il aurait des difficultés à résister aux critiques de l’opposition et à gagner les élections. C’est la raison pour laquelle la faim, sous cette forme aiguë, n’existe pas dans les pays démocratiques, même très pauvres, mais apparaît seulement là où il n’y a pas de démocratie.  ».</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179512" y="692696"/>
            <a:ext cx="5040560" cy="5433471"/>
          </a:xfrm>
        </p:spPr>
        <p:txBody>
          <a:bodyPr/>
          <a:lstStyle/>
          <a:p>
            <a:r>
              <a:rPr lang="fr-FR" sz="1600" dirty="0" smtClean="0"/>
              <a:t>Dans certaines colonies, dans lesquelles les ressources exploitables étaient nombreuses, les colons ne se sont pas installés de façon durable et ont mis en place des institutions de pillage (appropriation exclusive des richesses par une minorité, absence de droits de propriété pour les colonisés (pas propriétaire d’une terre et pas propriétaire de leur force de travail non plus) et absence de redistribution). C’est le cas de l’Afrique, des Caraïbes, des pays d’Amérique latine dont le rythme de croissance est resté faible.</a:t>
            </a:r>
          </a:p>
          <a:p>
            <a:r>
              <a:rPr lang="fr-FR" sz="1600" dirty="0" smtClean="0"/>
              <a:t>Dans les colonies moins bien dotées en ressources naturelles, l’installation avait en revanche une visée plus durable et les colons ont alors mis en place des lois et des institutions destinées à protéger leurs propres droits, tant politiques qu’économiques. Les institutions de ces colonies étaient donc nettement plus propices à l’investissement et à la croissance économique. </a:t>
            </a:r>
          </a:p>
          <a:p>
            <a:endParaRPr lang="fr-FR" dirty="0"/>
          </a:p>
        </p:txBody>
      </p:sp>
      <p:pic>
        <p:nvPicPr>
          <p:cNvPr id="3074" name="Picture 2"/>
          <p:cNvPicPr>
            <a:picLocks noGrp="1" noChangeAspect="1" noChangeArrowheads="1"/>
          </p:cNvPicPr>
          <p:nvPr>
            <p:ph sz="half" idx="2"/>
          </p:nvPr>
        </p:nvPicPr>
        <p:blipFill>
          <a:blip r:embed="rId3" cstate="print"/>
          <a:srcRect/>
          <a:stretch>
            <a:fillRect/>
          </a:stretch>
        </p:blipFill>
        <p:spPr bwMode="auto">
          <a:xfrm>
            <a:off x="5364088" y="836712"/>
            <a:ext cx="3779912" cy="54726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sz="half" idx="2"/>
          </p:nvPr>
        </p:nvSpPr>
        <p:spPr>
          <a:xfrm>
            <a:off x="4648200" y="1196752"/>
            <a:ext cx="4038600" cy="4929415"/>
          </a:xfrm>
        </p:spPr>
        <p:txBody>
          <a:bodyPr>
            <a:normAutofit/>
          </a:bodyPr>
          <a:lstStyle/>
          <a:p>
            <a:pPr>
              <a:buFont typeface="Wingdings" pitchFamily="2" charset="2"/>
              <a:buChar char="q"/>
            </a:pPr>
            <a:r>
              <a:rPr lang="fr-FR" sz="2000" dirty="0" smtClean="0"/>
              <a:t>Des institutions inclusives</a:t>
            </a:r>
          </a:p>
          <a:p>
            <a:pPr>
              <a:buFont typeface="Wingdings" pitchFamily="2" charset="2"/>
              <a:buChar char="q"/>
            </a:pPr>
            <a:endParaRPr lang="fr-FR" sz="2000" dirty="0" smtClean="0"/>
          </a:p>
          <a:p>
            <a:pPr>
              <a:buFont typeface="Wingdings" pitchFamily="2" charset="2"/>
              <a:buChar char="q"/>
            </a:pPr>
            <a:r>
              <a:rPr lang="fr-FR" sz="2000" dirty="0" smtClean="0"/>
              <a:t>Des institutions extractives</a:t>
            </a:r>
            <a:endParaRPr lang="fr-FR" sz="2000" dirty="0"/>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899592" y="1052736"/>
            <a:ext cx="3240360" cy="52565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1.3. Comment expliquer l’inertie institutionnelle ?</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3068960"/>
            <a:ext cx="7772400" cy="2700019"/>
          </a:xfrm>
        </p:spPr>
        <p:txBody>
          <a:bodyPr/>
          <a:lstStyle/>
          <a:p>
            <a:r>
              <a:rPr lang="fr-FR" sz="3200" u="sng" dirty="0" smtClean="0"/>
              <a:t>1. La réflexion sur les institutions avant l’école institutionnaliste</a:t>
            </a:r>
            <a:r>
              <a:rPr lang="fr-FR" dirty="0" smtClean="0"/>
              <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1</a:t>
            </a:r>
            <a:r>
              <a:rPr lang="fr-FR" baseline="30000" dirty="0" smtClean="0"/>
              <a:t>re</a:t>
            </a:r>
            <a:r>
              <a:rPr lang="fr-FR" dirty="0" smtClean="0"/>
              <a:t> explication: les conditions du changement doivent être réunies</a:t>
            </a:r>
            <a:endParaRPr lang="fr-FR" dirty="0"/>
          </a:p>
        </p:txBody>
      </p:sp>
      <p:sp>
        <p:nvSpPr>
          <p:cNvPr id="3" name="Espace réservé du contenu 2"/>
          <p:cNvSpPr>
            <a:spLocks noGrp="1"/>
          </p:cNvSpPr>
          <p:nvPr>
            <p:ph idx="1"/>
          </p:nvPr>
        </p:nvSpPr>
        <p:spPr/>
        <p:txBody>
          <a:bodyPr/>
          <a:lstStyle/>
          <a:p>
            <a:pPr algn="just"/>
            <a:r>
              <a:rPr lang="fr-FR" sz="2000" b="0" dirty="0" smtClean="0"/>
              <a:t>Pour D. </a:t>
            </a:r>
            <a:r>
              <a:rPr lang="fr-FR" sz="2000" b="0" dirty="0" err="1" smtClean="0"/>
              <a:t>Acémoglou</a:t>
            </a:r>
            <a:r>
              <a:rPr lang="fr-FR" sz="2000" b="0" dirty="0" smtClean="0"/>
              <a:t>, il faut:</a:t>
            </a:r>
          </a:p>
          <a:p>
            <a:pPr algn="just"/>
            <a:endParaRPr lang="fr-FR" sz="2000" b="0" dirty="0" smtClean="0"/>
          </a:p>
          <a:p>
            <a:pPr algn="just">
              <a:buFont typeface="Wingdings" pitchFamily="2" charset="2"/>
              <a:buChar char="q"/>
            </a:pPr>
            <a:r>
              <a:rPr lang="fr-FR" sz="2000" b="0" dirty="0" smtClean="0"/>
              <a:t>soit que les groupes favorables à la réforme deviennent suffisamment puissants pour l’imposer (</a:t>
            </a:r>
            <a:r>
              <a:rPr lang="fr-FR" sz="2000" b="0" dirty="0" smtClean="0"/>
              <a:t>exemple: </a:t>
            </a:r>
            <a:r>
              <a:rPr lang="fr-FR" sz="2000" b="0" dirty="0" smtClean="0"/>
              <a:t>la bourgeoisie en 1789)</a:t>
            </a:r>
          </a:p>
          <a:p>
            <a:pPr algn="just">
              <a:buFont typeface="Wingdings" pitchFamily="2" charset="2"/>
              <a:buChar char="q"/>
            </a:pPr>
            <a:endParaRPr lang="fr-FR" sz="2000" b="0" dirty="0" smtClean="0"/>
          </a:p>
          <a:p>
            <a:pPr algn="just">
              <a:buFont typeface="Wingdings" pitchFamily="2" charset="2"/>
              <a:buChar char="q"/>
            </a:pPr>
            <a:r>
              <a:rPr lang="fr-FR" sz="2000" b="0" dirty="0" smtClean="0"/>
              <a:t>soit que la société compense les effets de la réforme pour les perdants. Or pour que ce partage des richesses soit élaboré, il faut des institutions politiques qui permettent une délibération collective et la construction de compromis sociaux. On peut faire un lien avec les institutions de légitimation du marché de D. </a:t>
            </a:r>
            <a:r>
              <a:rPr lang="fr-FR" sz="2000" b="0" dirty="0" err="1" smtClean="0"/>
              <a:t>Rodrik</a:t>
            </a:r>
            <a:r>
              <a:rPr lang="fr-FR" sz="2000" b="0" dirty="0" smtClean="0"/>
              <a:t>.</a:t>
            </a:r>
            <a:endParaRPr lang="fr-FR" sz="2000" b="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3" cstate="print"/>
          <a:srcRect l="4545" b="6452"/>
          <a:stretch>
            <a:fillRect/>
          </a:stretch>
        </p:blipFill>
        <p:spPr bwMode="auto">
          <a:xfrm>
            <a:off x="683568" y="1628800"/>
            <a:ext cx="7848872" cy="3960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2</a:t>
            </a:r>
            <a:r>
              <a:rPr lang="fr-FR" baseline="30000" dirty="0" smtClean="0"/>
              <a:t>ème</a:t>
            </a:r>
            <a:r>
              <a:rPr lang="fr-FR" dirty="0" smtClean="0"/>
              <a:t> explication:</a:t>
            </a:r>
            <a:endParaRPr lang="fr-FR" dirty="0"/>
          </a:p>
        </p:txBody>
      </p:sp>
      <p:sp>
        <p:nvSpPr>
          <p:cNvPr id="3" name="Espace réservé du contenu 2"/>
          <p:cNvSpPr>
            <a:spLocks noGrp="1"/>
          </p:cNvSpPr>
          <p:nvPr>
            <p:ph idx="1"/>
          </p:nvPr>
        </p:nvSpPr>
        <p:spPr/>
        <p:txBody>
          <a:bodyPr/>
          <a:lstStyle/>
          <a:p>
            <a:pPr algn="just"/>
            <a:r>
              <a:rPr lang="fr-FR" sz="2400" b="0" dirty="0" smtClean="0"/>
              <a:t>Les pouvoirs publics peuvent intervenir sur les institutions formelles mais pas sur les institutions informelles. Or les secondes contraignent les premières.</a:t>
            </a:r>
          </a:p>
          <a:p>
            <a:pPr algn="just"/>
            <a:r>
              <a:rPr lang="fr-FR" sz="2400" b="0" dirty="0" smtClean="0"/>
              <a:t>Exemple de la </a:t>
            </a:r>
            <a:r>
              <a:rPr lang="fr-FR" sz="2400" b="0" dirty="0" err="1" smtClean="0"/>
              <a:t>flexisécurité</a:t>
            </a:r>
            <a:r>
              <a:rPr lang="fr-FR" sz="2400" b="0" dirty="0" smtClean="0"/>
              <a:t> </a:t>
            </a:r>
            <a:r>
              <a:rPr lang="fr-FR" sz="2400" b="0" dirty="0" smtClean="0"/>
              <a:t>danoise et de sa difficulté d’importation</a:t>
            </a:r>
            <a:endParaRPr lang="fr-FR" sz="2400" b="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3</a:t>
            </a:r>
            <a:r>
              <a:rPr lang="fr-FR" baseline="30000" dirty="0" smtClean="0"/>
              <a:t>ème</a:t>
            </a:r>
            <a:r>
              <a:rPr lang="fr-FR" dirty="0" smtClean="0"/>
              <a:t>: changer les institutions ne comptent pas</a:t>
            </a:r>
            <a:endParaRPr lang="fr-FR" dirty="0"/>
          </a:p>
        </p:txBody>
      </p:sp>
      <p:sp>
        <p:nvSpPr>
          <p:cNvPr id="3" name="Espace réservé du contenu 2"/>
          <p:cNvSpPr>
            <a:spLocks noGrp="1"/>
          </p:cNvSpPr>
          <p:nvPr>
            <p:ph idx="1"/>
          </p:nvPr>
        </p:nvSpPr>
        <p:spPr/>
        <p:txBody>
          <a:bodyPr/>
          <a:lstStyle/>
          <a:p>
            <a:pPr algn="just"/>
            <a:r>
              <a:rPr lang="fr-FR" sz="2000" b="0" dirty="0" smtClean="0"/>
              <a:t>Plusieurs travaux soulignent que le changement institutionnel n’est pas la solution parce que la qualité des institutions dépend surtout du niveau de vie moyen de la population ou du capital humain. En 2004, E. </a:t>
            </a:r>
            <a:r>
              <a:rPr lang="fr-FR" sz="2000" b="0" dirty="0" err="1" smtClean="0"/>
              <a:t>Glaeser</a:t>
            </a:r>
            <a:r>
              <a:rPr lang="fr-FR" sz="2000" b="0" dirty="0" smtClean="0"/>
              <a:t> montre que les pays où l’éducation est peu développée, ne sont jamais des démocraties alors que les pays où les niveaux d’éducation sont élevés sont des démocraties stables, même si parfois imparfaites. Ainsi la variable explicative première serait le capital humain et pas les institutions qui n’ont pas d’impact sur les niveaux d’éducation à venir.</a:t>
            </a:r>
            <a:endParaRPr lang="fr-FR" b="0" dirty="0" smtClean="0"/>
          </a:p>
          <a:p>
            <a:endParaRPr lang="fr-F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sz="3600" u="sng" dirty="0" smtClean="0"/>
              <a:t>2. Marché et institution</a:t>
            </a:r>
            <a:r>
              <a:rPr lang="fr-FR" sz="3600" dirty="0" smtClean="0"/>
              <a:t/>
            </a:r>
            <a:br>
              <a:rPr lang="fr-FR" sz="3600" dirty="0" smtClean="0"/>
            </a:br>
            <a:endParaRPr lang="fr-FR" sz="3600"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2.1. Les marchés sont institués</a:t>
            </a:r>
            <a:br>
              <a:rPr lang="fr-FR" dirty="0" smtClean="0"/>
            </a:br>
            <a:endParaRPr lang="fr-FR" dirty="0"/>
          </a:p>
        </p:txBody>
      </p:sp>
      <p:sp>
        <p:nvSpPr>
          <p:cNvPr id="3" name="Espace réservé du texte 2"/>
          <p:cNvSpPr>
            <a:spLocks noGrp="1"/>
          </p:cNvSpPr>
          <p:nvPr>
            <p:ph type="body" idx="1"/>
          </p:nvPr>
        </p:nvSpPr>
        <p:spPr/>
        <p:txBody>
          <a:bodyPr/>
          <a:lstStyle/>
          <a:p>
            <a:endParaRPr lang="fr-F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1412776"/>
            <a:ext cx="4038600" cy="4713391"/>
          </a:xfrm>
        </p:spPr>
        <p:txBody>
          <a:bodyPr/>
          <a:lstStyle/>
          <a:p>
            <a:pPr marL="457200" indent="-457200">
              <a:buAutoNum type="arabicPeriod"/>
            </a:pPr>
            <a:r>
              <a:rPr lang="fr-FR" sz="2200" dirty="0" smtClean="0"/>
              <a:t>Le mouvement des « enclosures » </a:t>
            </a:r>
          </a:p>
          <a:p>
            <a:pPr marL="457200" indent="-457200">
              <a:buAutoNum type="arabicPeriod"/>
            </a:pPr>
            <a:endParaRPr lang="fr-FR" sz="2200" dirty="0" smtClean="0"/>
          </a:p>
          <a:p>
            <a:r>
              <a:rPr lang="fr-FR" sz="2200" dirty="0" smtClean="0"/>
              <a:t>2. L’abrogation de l’Acte de </a:t>
            </a:r>
            <a:r>
              <a:rPr lang="fr-FR" sz="2200" dirty="0" err="1" smtClean="0"/>
              <a:t>Speenhamland</a:t>
            </a:r>
            <a:r>
              <a:rPr lang="fr-FR" sz="2200" dirty="0" smtClean="0"/>
              <a:t> (1834)</a:t>
            </a:r>
          </a:p>
          <a:p>
            <a:endParaRPr lang="fr-FR" sz="2200" dirty="0" smtClean="0"/>
          </a:p>
          <a:p>
            <a:r>
              <a:rPr lang="fr-FR" sz="2200" dirty="0" smtClean="0"/>
              <a:t>3. L’abrogation des droits sur les blés (1846)</a:t>
            </a:r>
          </a:p>
          <a:p>
            <a:endParaRPr lang="fr-FR" sz="2200" dirty="0" smtClean="0"/>
          </a:p>
          <a:p>
            <a:r>
              <a:rPr lang="fr-FR" sz="2200" dirty="0" smtClean="0"/>
              <a:t>4. La réforme monétaire du Bank Charter </a:t>
            </a:r>
            <a:r>
              <a:rPr lang="fr-FR" sz="2200" dirty="0" err="1" smtClean="0"/>
              <a:t>act</a:t>
            </a:r>
            <a:r>
              <a:rPr lang="fr-FR" sz="2200" dirty="0" smtClean="0"/>
              <a:t> de 1844 </a:t>
            </a:r>
            <a:endParaRPr lang="fr-FR" sz="2200" dirty="0"/>
          </a:p>
        </p:txBody>
      </p:sp>
      <p:pic>
        <p:nvPicPr>
          <p:cNvPr id="5" name="Espace réservé du contenu 4" descr="polanyi.jpg"/>
          <p:cNvPicPr>
            <a:picLocks noGrp="1" noChangeAspect="1"/>
          </p:cNvPicPr>
          <p:nvPr>
            <p:ph sz="half" idx="2"/>
          </p:nvPr>
        </p:nvPicPr>
        <p:blipFill>
          <a:blip r:embed="rId3" cstate="print"/>
          <a:stretch>
            <a:fillRect/>
          </a:stretch>
        </p:blipFill>
        <p:spPr>
          <a:xfrm>
            <a:off x="5004048" y="1340768"/>
            <a:ext cx="3240360" cy="48965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908720"/>
            <a:ext cx="4038600" cy="5217447"/>
          </a:xfrm>
        </p:spPr>
        <p:txBody>
          <a:bodyPr/>
          <a:lstStyle/>
          <a:p>
            <a:pPr marL="457200" indent="-457200">
              <a:buAutoNum type="arabicPeriod"/>
            </a:pPr>
            <a:r>
              <a:rPr lang="fr-FR" sz="2000" dirty="0" smtClean="0"/>
              <a:t>Les institutions créatrices du marché</a:t>
            </a:r>
          </a:p>
          <a:p>
            <a:pPr marL="457200" indent="-457200"/>
            <a:endParaRPr lang="fr-FR" sz="2000" dirty="0" smtClean="0"/>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644008" y="620688"/>
            <a:ext cx="3960440" cy="58326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descr="Esping Andersen mondes.jpg"/>
          <p:cNvPicPr>
            <a:picLocks noGrp="1" noChangeAspect="1"/>
          </p:cNvPicPr>
          <p:nvPr>
            <p:ph sz="half" idx="1"/>
          </p:nvPr>
        </p:nvPicPr>
        <p:blipFill>
          <a:blip r:embed="rId3" cstate="print"/>
          <a:stretch>
            <a:fillRect/>
          </a:stretch>
        </p:blipFill>
        <p:spPr>
          <a:xfrm>
            <a:off x="755576" y="1340768"/>
            <a:ext cx="3456384" cy="4785395"/>
          </a:xfrm>
        </p:spPr>
      </p:pic>
      <p:sp>
        <p:nvSpPr>
          <p:cNvPr id="4" name="Espace réservé du contenu 3"/>
          <p:cNvSpPr>
            <a:spLocks noGrp="1"/>
          </p:cNvSpPr>
          <p:nvPr>
            <p:ph sz="half" idx="2"/>
          </p:nvPr>
        </p:nvSpPr>
        <p:spPr>
          <a:xfrm>
            <a:off x="4499992" y="1340768"/>
            <a:ext cx="4186808" cy="4785399"/>
          </a:xfrm>
        </p:spPr>
        <p:txBody>
          <a:bodyPr>
            <a:normAutofit/>
          </a:bodyPr>
          <a:lstStyle/>
          <a:p>
            <a:r>
              <a:rPr lang="fr-FR" sz="2000" dirty="0" smtClean="0"/>
              <a:t>La construction des marchés est un processus continu.</a:t>
            </a:r>
          </a:p>
          <a:p>
            <a:endParaRPr lang="fr-FR" sz="1800" dirty="0" smtClean="0"/>
          </a:p>
          <a:p>
            <a:endParaRPr lang="fr-FR" sz="1800" dirty="0" smtClean="0"/>
          </a:p>
          <a:p>
            <a:r>
              <a:rPr lang="fr-FR" sz="2000" dirty="0" smtClean="0"/>
              <a:t>La diversité des arrangements institutionnels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457200" y="908720"/>
            <a:ext cx="4038600" cy="5217447"/>
          </a:xfrm>
        </p:spPr>
        <p:txBody>
          <a:bodyPr/>
          <a:lstStyle/>
          <a:p>
            <a:pPr marL="457200" indent="-457200">
              <a:buAutoNum type="arabicPeriod"/>
            </a:pPr>
            <a:r>
              <a:rPr lang="fr-FR" sz="2000" dirty="0" smtClean="0"/>
              <a:t>Les institutions créatrices du marché</a:t>
            </a:r>
          </a:p>
          <a:p>
            <a:pPr marL="457200" indent="-457200">
              <a:buAutoNum type="arabicPeriod"/>
            </a:pPr>
            <a:endParaRPr lang="fr-FR" sz="2000" dirty="0" smtClean="0"/>
          </a:p>
          <a:p>
            <a:pPr marL="457200" indent="-457200">
              <a:buAutoNum type="arabicPeriod"/>
            </a:pPr>
            <a:r>
              <a:rPr lang="fr-FR" sz="2000" dirty="0" smtClean="0"/>
              <a:t>Les institutions de règlementation des marchés </a:t>
            </a:r>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smtClean="0"/>
          </a:p>
          <a:p>
            <a:pPr marL="457200" indent="-457200">
              <a:buAutoNum type="arabicPeriod"/>
            </a:pPr>
            <a:endParaRPr lang="fr-FR" sz="2000" dirty="0"/>
          </a:p>
        </p:txBody>
      </p:sp>
      <p:pic>
        <p:nvPicPr>
          <p:cNvPr id="1027" name="Picture 3"/>
          <p:cNvPicPr>
            <a:picLocks noGrp="1" noChangeAspect="1" noChangeArrowheads="1"/>
          </p:cNvPicPr>
          <p:nvPr>
            <p:ph sz="half" idx="2"/>
          </p:nvPr>
        </p:nvPicPr>
        <p:blipFill>
          <a:blip r:embed="rId3" cstate="print"/>
          <a:srcRect/>
          <a:stretch>
            <a:fillRect/>
          </a:stretch>
        </p:blipFill>
        <p:spPr bwMode="auto">
          <a:xfrm>
            <a:off x="4644008" y="620688"/>
            <a:ext cx="3960440" cy="58326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3">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ufm amu">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Thème3</Template>
  <TotalTime>2751</TotalTime>
  <Words>2264</Words>
  <Application>Microsoft Office PowerPoint</Application>
  <PresentationFormat>Affichage à l'écran (4:3)</PresentationFormat>
  <Paragraphs>397</Paragraphs>
  <Slides>101</Slides>
  <Notes>101</Notes>
  <HiddenSlides>0</HiddenSlides>
  <MMClips>0</MMClips>
  <ScaleCrop>false</ScaleCrop>
  <HeadingPairs>
    <vt:vector size="4" baseType="variant">
      <vt:variant>
        <vt:lpstr>Thème</vt:lpstr>
      </vt:variant>
      <vt:variant>
        <vt:i4>2</vt:i4>
      </vt:variant>
      <vt:variant>
        <vt:lpstr>Titres des diapositives</vt:lpstr>
      </vt:variant>
      <vt:variant>
        <vt:i4>101</vt:i4>
      </vt:variant>
    </vt:vector>
  </HeadingPairs>
  <TitlesOfParts>
    <vt:vector size="103" baseType="lpstr">
      <vt:lpstr>Thème3</vt:lpstr>
      <vt:lpstr>1_iufm amu</vt:lpstr>
      <vt:lpstr>    Préparation à l’agrégation interne  Economie des institutions </vt:lpstr>
      <vt:lpstr>La définition des institutions</vt:lpstr>
      <vt:lpstr>Diapositive 3</vt:lpstr>
      <vt:lpstr>Diapositive 4</vt:lpstr>
      <vt:lpstr>Diapositive 5</vt:lpstr>
      <vt:lpstr>Les 4 types de coordination</vt:lpstr>
      <vt:lpstr>Les problématiques de l’économie des institutions </vt:lpstr>
      <vt:lpstr>I Les premiers travaux sur les institutions </vt:lpstr>
      <vt:lpstr>1. La réflexion sur les institutions avant l’école institutionnaliste </vt:lpstr>
      <vt:lpstr>1.1. A. Smith : l’occultation délibérée de tout fondement extra-économique ?  </vt:lpstr>
      <vt:lpstr>Le marché comme alternative à l’artifice des institutions </vt:lpstr>
      <vt:lpstr>L’occultation délibérée de tout fondement extra-économique ?</vt:lpstr>
      <vt:lpstr>1.2. K. Marx : les institutions du capitalisme </vt:lpstr>
      <vt:lpstr>Diapositive 14</vt:lpstr>
      <vt:lpstr>Diapositive 15</vt:lpstr>
      <vt:lpstr>1.3. L’école historique allemande et le souci des institutions </vt:lpstr>
      <vt:lpstr>Gustav von Schmoller (1838-1917) </vt:lpstr>
      <vt:lpstr>Gustav von Schmoller (1838-1917)</vt:lpstr>
      <vt:lpstr>Gustav von Schmoller (1838-1917)</vt:lpstr>
      <vt:lpstr>2. L’école institutionnaliste américaine </vt:lpstr>
      <vt:lpstr>2.1. Th. Veblen et la sélection naturelle des institutions </vt:lpstr>
      <vt:lpstr>Diapositive 22</vt:lpstr>
      <vt:lpstr>L’analyse économique comme la science du comportement économique</vt:lpstr>
      <vt:lpstr>Diapositive 24</vt:lpstr>
      <vt:lpstr>Diapositive 25</vt:lpstr>
      <vt:lpstr>Diapositive 26</vt:lpstr>
      <vt:lpstr>Les défauts de l’analyse de Veblen</vt:lpstr>
      <vt:lpstr>2.2. John Roger Commons et la sélection artificielle des institutions </vt:lpstr>
      <vt:lpstr>3. L’école autrichienne: les institutions de la liberté </vt:lpstr>
      <vt:lpstr>3.1. Les apports de C. Menger (1840-1921) </vt:lpstr>
      <vt:lpstr>Diapositive 31</vt:lpstr>
      <vt:lpstr>Diapositive 32</vt:lpstr>
      <vt:lpstr>3.2. Hayek et l’ordre spontané </vt:lpstr>
      <vt:lpstr>Diapositive 34</vt:lpstr>
      <vt:lpstr>Diapositive 35</vt:lpstr>
      <vt:lpstr>Diapositive 36</vt:lpstr>
      <vt:lpstr>II Le renouveau de l’analyse institutionnaliste </vt:lpstr>
      <vt:lpstr>Diapositive 38</vt:lpstr>
      <vt:lpstr>Diapositive 39</vt:lpstr>
      <vt:lpstr>1. La réflexion macro-institutionnelle de la NEI </vt:lpstr>
      <vt:lpstr>1.1. La réflexion macro-institutionnelle de D. North </vt:lpstr>
      <vt:lpstr>1er apport: la définition des institutions</vt:lpstr>
      <vt:lpstr>2ème apport: Une réflexion sur l’émergence des institutions</vt:lpstr>
      <vt:lpstr>Diapositive 44</vt:lpstr>
      <vt:lpstr>Diapositive 45</vt:lpstr>
      <vt:lpstr>3ème apport: quelles sont les bonnes institutions?</vt:lpstr>
      <vt:lpstr>1.2. Théorie des jeux et analyse institutionnelle comparative </vt:lpstr>
      <vt:lpstr>Masahiko Aoki </vt:lpstr>
      <vt:lpstr>2. La réflexion micro-institutionnelle de la NEI et l’exemple des théories de la firme </vt:lpstr>
      <vt:lpstr>2.1. La théorie des coûts de transaction (R. Coase et O. Williamson) </vt:lpstr>
      <vt:lpstr>Diapositive 51</vt:lpstr>
      <vt:lpstr>Diapositive 52</vt:lpstr>
      <vt:lpstr> R. Coase distingue trois catégories de coûts de transactions : </vt:lpstr>
      <vt:lpstr>Diapositive 54</vt:lpstr>
      <vt:lpstr>Les travaux d’Oliver Williamson</vt:lpstr>
      <vt:lpstr>Deux sources d’inspiration</vt:lpstr>
      <vt:lpstr>Diapositive 57</vt:lpstr>
      <vt:lpstr>2.2. Relation d’agence et théorie des incitations </vt:lpstr>
      <vt:lpstr>Diapositive 59</vt:lpstr>
      <vt:lpstr>Diapositive 60</vt:lpstr>
      <vt:lpstr>Diapositive 61</vt:lpstr>
      <vt:lpstr>2.3. La gouvernance d’entreprise </vt:lpstr>
      <vt:lpstr>Diapositive 63</vt:lpstr>
      <vt:lpstr>3. Le renouveau d’une approche institutionnelle hétérodoxe </vt:lpstr>
      <vt:lpstr>3.1. La théorie de la régulation </vt:lpstr>
      <vt:lpstr>Les deux idées centrales de la théorie de la régulation : </vt:lpstr>
      <vt:lpstr>Les enchaînements d’un régime tiré par la finance</vt:lpstr>
      <vt:lpstr>Si les institutions sont décisives, peut-on les modifier à discrétion ? </vt:lpstr>
      <vt:lpstr>La nécessité de tenir compte de l’ensemble des institutions (pas seulement l’Etat et le marché pour Keynes et les NC, pas seulement le marché et les organisations pour Coase et Williamson))</vt:lpstr>
      <vt:lpstr>3. L’économie des conventions </vt:lpstr>
      <vt:lpstr>Qu’est-ce qu’une convention?</vt:lpstr>
      <vt:lpstr>La convention de Lewis </vt:lpstr>
      <vt:lpstr>Qu’est-ce qu’une convention ? </vt:lpstr>
      <vt:lpstr>Exemple d’une convention</vt:lpstr>
      <vt:lpstr>D’où viennent ces conventions?</vt:lpstr>
      <vt:lpstr>Boltanski et Thévenot, De la justification (1991)  </vt:lpstr>
      <vt:lpstr>III. Quelques problématiques sur les institutions</vt:lpstr>
      <vt:lpstr>1. Institution, croissance économique et développement </vt:lpstr>
      <vt:lpstr>1.1 Le rôle des institutions  </vt:lpstr>
      <vt:lpstr>Diapositive 80</vt:lpstr>
      <vt:lpstr>Diapositive 81</vt:lpstr>
      <vt:lpstr>Eclairage électrique en Corée du sud, obscurité en Corée du Nord</vt:lpstr>
      <vt:lpstr>L’exemple des deux Corées</vt:lpstr>
      <vt:lpstr>Diapositive 84</vt:lpstr>
      <vt:lpstr>1.2. Les « bonnes » institutions politiques et économiques  </vt:lpstr>
      <vt:lpstr>Le rôle des institutions politiques </vt:lpstr>
      <vt:lpstr>Diapositive 87</vt:lpstr>
      <vt:lpstr>Diapositive 88</vt:lpstr>
      <vt:lpstr>1.3. Comment expliquer l’inertie institutionnelle ? </vt:lpstr>
      <vt:lpstr>1re explication: les conditions du changement doivent être réunies</vt:lpstr>
      <vt:lpstr>Diapositive 91</vt:lpstr>
      <vt:lpstr>2ème explication:</vt:lpstr>
      <vt:lpstr>3ème: changer les institutions ne comptent pas</vt:lpstr>
      <vt:lpstr>2. Marché et institution </vt:lpstr>
      <vt:lpstr>2.1. Les marchés sont institués </vt:lpstr>
      <vt:lpstr>Diapositive 96</vt:lpstr>
      <vt:lpstr>Diapositive 97</vt:lpstr>
      <vt:lpstr>Diapositive 98</vt:lpstr>
      <vt:lpstr>Diapositive 99</vt:lpstr>
      <vt:lpstr>2.2. Les institutions encadrent les marchés </vt:lpstr>
      <vt:lpstr>Diapositive 101</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Hemdane</dc:creator>
  <cp:lastModifiedBy>Hemdane</cp:lastModifiedBy>
  <cp:revision>225</cp:revision>
  <dcterms:created xsi:type="dcterms:W3CDTF">2016-11-29T09:40:28Z</dcterms:created>
  <dcterms:modified xsi:type="dcterms:W3CDTF">2016-12-13T13:46:14Z</dcterms:modified>
</cp:coreProperties>
</file>