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diagrams/quickStyle1.xml" ContentType="application/vnd.openxmlformats-officedocument.drawingml.diagramStyl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28"/>
  </p:notesMasterIdLst>
  <p:sldIdLst>
    <p:sldId id="256" r:id="rId3"/>
    <p:sldId id="396" r:id="rId4"/>
    <p:sldId id="397" r:id="rId5"/>
    <p:sldId id="392" r:id="rId6"/>
    <p:sldId id="393" r:id="rId7"/>
    <p:sldId id="394" r:id="rId8"/>
    <p:sldId id="395" r:id="rId9"/>
    <p:sldId id="349" r:id="rId10"/>
    <p:sldId id="267" r:id="rId11"/>
    <p:sldId id="398" r:id="rId12"/>
    <p:sldId id="399" r:id="rId13"/>
    <p:sldId id="314" r:id="rId14"/>
    <p:sldId id="350" r:id="rId15"/>
    <p:sldId id="323" r:id="rId16"/>
    <p:sldId id="328" r:id="rId17"/>
    <p:sldId id="325" r:id="rId18"/>
    <p:sldId id="259" r:id="rId19"/>
    <p:sldId id="326" r:id="rId20"/>
    <p:sldId id="260" r:id="rId21"/>
    <p:sldId id="285" r:id="rId22"/>
    <p:sldId id="315" r:id="rId23"/>
    <p:sldId id="402" r:id="rId24"/>
    <p:sldId id="330" r:id="rId25"/>
    <p:sldId id="317" r:id="rId26"/>
    <p:sldId id="331" r:id="rId27"/>
    <p:sldId id="400" r:id="rId28"/>
    <p:sldId id="401" r:id="rId29"/>
    <p:sldId id="316" r:id="rId30"/>
    <p:sldId id="332" r:id="rId31"/>
    <p:sldId id="263" r:id="rId32"/>
    <p:sldId id="318" r:id="rId33"/>
    <p:sldId id="319" r:id="rId34"/>
    <p:sldId id="389" r:id="rId35"/>
    <p:sldId id="390" r:id="rId36"/>
    <p:sldId id="322" r:id="rId37"/>
    <p:sldId id="334" r:id="rId38"/>
    <p:sldId id="288" r:id="rId39"/>
    <p:sldId id="294" r:id="rId40"/>
    <p:sldId id="295" r:id="rId41"/>
    <p:sldId id="269" r:id="rId42"/>
    <p:sldId id="296" r:id="rId43"/>
    <p:sldId id="297" r:id="rId44"/>
    <p:sldId id="298" r:id="rId45"/>
    <p:sldId id="299" r:id="rId46"/>
    <p:sldId id="300" r:id="rId47"/>
    <p:sldId id="301" r:id="rId48"/>
    <p:sldId id="351" r:id="rId49"/>
    <p:sldId id="304" r:id="rId50"/>
    <p:sldId id="305" r:id="rId51"/>
    <p:sldId id="306" r:id="rId52"/>
    <p:sldId id="337" r:id="rId53"/>
    <p:sldId id="338" r:id="rId54"/>
    <p:sldId id="374" r:id="rId55"/>
    <p:sldId id="376" r:id="rId56"/>
    <p:sldId id="273" r:id="rId57"/>
    <p:sldId id="340" r:id="rId58"/>
    <p:sldId id="377" r:id="rId59"/>
    <p:sldId id="381" r:id="rId60"/>
    <p:sldId id="378" r:id="rId61"/>
    <p:sldId id="379" r:id="rId62"/>
    <p:sldId id="403" r:id="rId63"/>
    <p:sldId id="404" r:id="rId64"/>
    <p:sldId id="423" r:id="rId65"/>
    <p:sldId id="424" r:id="rId66"/>
    <p:sldId id="405" r:id="rId67"/>
    <p:sldId id="425" r:id="rId68"/>
    <p:sldId id="426" r:id="rId69"/>
    <p:sldId id="427" r:id="rId70"/>
    <p:sldId id="342" r:id="rId71"/>
    <p:sldId id="345" r:id="rId72"/>
    <p:sldId id="346" r:id="rId73"/>
    <p:sldId id="343" r:id="rId74"/>
    <p:sldId id="347" r:id="rId75"/>
    <p:sldId id="380" r:id="rId76"/>
    <p:sldId id="348" r:id="rId77"/>
    <p:sldId id="355" r:id="rId78"/>
    <p:sldId id="406" r:id="rId79"/>
    <p:sldId id="307" r:id="rId80"/>
    <p:sldId id="308" r:id="rId81"/>
    <p:sldId id="309" r:id="rId82"/>
    <p:sldId id="310" r:id="rId83"/>
    <p:sldId id="383" r:id="rId84"/>
    <p:sldId id="274" r:id="rId85"/>
    <p:sldId id="384" r:id="rId86"/>
    <p:sldId id="275" r:id="rId87"/>
    <p:sldId id="277" r:id="rId88"/>
    <p:sldId id="385" r:id="rId89"/>
    <p:sldId id="386" r:id="rId90"/>
    <p:sldId id="387" r:id="rId91"/>
    <p:sldId id="356" r:id="rId92"/>
    <p:sldId id="357" r:id="rId93"/>
    <p:sldId id="407" r:id="rId94"/>
    <p:sldId id="408" r:id="rId95"/>
    <p:sldId id="409" r:id="rId96"/>
    <p:sldId id="410" r:id="rId97"/>
    <p:sldId id="411" r:id="rId98"/>
    <p:sldId id="412" r:id="rId99"/>
    <p:sldId id="428" r:id="rId100"/>
    <p:sldId id="280" r:id="rId101"/>
    <p:sldId id="360" r:id="rId102"/>
    <p:sldId id="371" r:id="rId103"/>
    <p:sldId id="429" r:id="rId104"/>
    <p:sldId id="430" r:id="rId105"/>
    <p:sldId id="289" r:id="rId106"/>
    <p:sldId id="292" r:id="rId107"/>
    <p:sldId id="311" r:id="rId108"/>
    <p:sldId id="431" r:id="rId109"/>
    <p:sldId id="372" r:id="rId110"/>
    <p:sldId id="312" r:id="rId111"/>
    <p:sldId id="363" r:id="rId112"/>
    <p:sldId id="438" r:id="rId113"/>
    <p:sldId id="440" r:id="rId114"/>
    <p:sldId id="414" r:id="rId115"/>
    <p:sldId id="413" r:id="rId116"/>
    <p:sldId id="433" r:id="rId117"/>
    <p:sldId id="432" r:id="rId118"/>
    <p:sldId id="421" r:id="rId119"/>
    <p:sldId id="418" r:id="rId120"/>
    <p:sldId id="435" r:id="rId121"/>
    <p:sldId id="416" r:id="rId122"/>
    <p:sldId id="436" r:id="rId123"/>
    <p:sldId id="417" r:id="rId124"/>
    <p:sldId id="419" r:id="rId125"/>
    <p:sldId id="437" r:id="rId126"/>
    <p:sldId id="420" r:id="rId1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451"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6A25B-0960-4492-AB0A-A6D9F74065B8}"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fr-FR"/>
        </a:p>
      </dgm:t>
    </dgm:pt>
    <dgm:pt modelId="{1EEDCCFF-6F66-42D7-ABF2-45FE7A902070}">
      <dgm:prSet phldrT="[Texte]"/>
      <dgm:spPr/>
      <dgm:t>
        <a:bodyPr/>
        <a:lstStyle/>
        <a:p>
          <a:r>
            <a:rPr lang="fr-FR" dirty="0" smtClean="0"/>
            <a:t>Instabilité</a:t>
          </a:r>
          <a:endParaRPr lang="fr-FR" dirty="0"/>
        </a:p>
      </dgm:t>
    </dgm:pt>
    <dgm:pt modelId="{A9CA3111-D960-4DD0-B609-E78CB18A6DB6}" type="parTrans" cxnId="{7B01D530-3254-483E-AD4B-8601C6743A08}">
      <dgm:prSet/>
      <dgm:spPr/>
      <dgm:t>
        <a:bodyPr/>
        <a:lstStyle/>
        <a:p>
          <a:endParaRPr lang="fr-FR"/>
        </a:p>
      </dgm:t>
    </dgm:pt>
    <dgm:pt modelId="{8B3AF2A5-4CCC-4EBE-A02C-83DD5C38ED58}" type="sibTrans" cxnId="{7B01D530-3254-483E-AD4B-8601C6743A08}">
      <dgm:prSet/>
      <dgm:spPr/>
      <dgm:t>
        <a:bodyPr/>
        <a:lstStyle/>
        <a:p>
          <a:endParaRPr lang="fr-FR"/>
        </a:p>
      </dgm:t>
    </dgm:pt>
    <dgm:pt modelId="{7287D72D-D1A5-4994-B5E1-41830B990CB9}">
      <dgm:prSet phldrT="[Texte]"/>
      <dgm:spPr/>
      <dgm:t>
        <a:bodyPr/>
        <a:lstStyle/>
        <a:p>
          <a:r>
            <a:rPr lang="fr-FR" dirty="0" smtClean="0"/>
            <a:t>Incertitude</a:t>
          </a:r>
          <a:endParaRPr lang="fr-FR" dirty="0"/>
        </a:p>
      </dgm:t>
    </dgm:pt>
    <dgm:pt modelId="{9857346D-496A-4E8D-9D78-C2E8FBD3822C}" type="parTrans" cxnId="{A2647C91-F722-40E9-AFD8-1C1E6757A6EF}">
      <dgm:prSet/>
      <dgm:spPr/>
      <dgm:t>
        <a:bodyPr/>
        <a:lstStyle/>
        <a:p>
          <a:endParaRPr lang="fr-FR"/>
        </a:p>
      </dgm:t>
    </dgm:pt>
    <dgm:pt modelId="{0E254303-7F32-481B-9B81-08DB6998580D}" type="sibTrans" cxnId="{A2647C91-F722-40E9-AFD8-1C1E6757A6EF}">
      <dgm:prSet/>
      <dgm:spPr/>
      <dgm:t>
        <a:bodyPr/>
        <a:lstStyle/>
        <a:p>
          <a:endParaRPr lang="fr-FR"/>
        </a:p>
      </dgm:t>
    </dgm:pt>
    <dgm:pt modelId="{370AF075-D4B7-4872-ADBC-1043197A25FB}">
      <dgm:prSet phldrT="[Texte]"/>
      <dgm:spPr/>
      <dgm:t>
        <a:bodyPr/>
        <a:lstStyle/>
        <a:p>
          <a:r>
            <a:rPr lang="fr-FR" dirty="0" smtClean="0"/>
            <a:t>Iniquité</a:t>
          </a:r>
          <a:endParaRPr lang="fr-FR" dirty="0"/>
        </a:p>
      </dgm:t>
    </dgm:pt>
    <dgm:pt modelId="{8839B6C2-9706-4DD9-9A8D-8D356114B311}" type="parTrans" cxnId="{0A08EF6D-4734-410A-BC91-E0BE6D275249}">
      <dgm:prSet/>
      <dgm:spPr/>
      <dgm:t>
        <a:bodyPr/>
        <a:lstStyle/>
        <a:p>
          <a:endParaRPr lang="fr-FR"/>
        </a:p>
      </dgm:t>
    </dgm:pt>
    <dgm:pt modelId="{A6AD6952-06F3-4320-B8DC-D745ED1BEC0A}" type="sibTrans" cxnId="{0A08EF6D-4734-410A-BC91-E0BE6D275249}">
      <dgm:prSet/>
      <dgm:spPr/>
      <dgm:t>
        <a:bodyPr/>
        <a:lstStyle/>
        <a:p>
          <a:endParaRPr lang="fr-FR"/>
        </a:p>
      </dgm:t>
    </dgm:pt>
    <dgm:pt modelId="{6F140C61-1E65-4B38-B442-0DEE3BDBA505}">
      <dgm:prSet phldrT="[Texte]"/>
      <dgm:spPr/>
      <dgm:t>
        <a:bodyPr/>
        <a:lstStyle/>
        <a:p>
          <a:r>
            <a:rPr lang="fr-FR" dirty="0" smtClean="0"/>
            <a:t>Insuffisance de la demande globale</a:t>
          </a:r>
          <a:endParaRPr lang="fr-FR" dirty="0"/>
        </a:p>
      </dgm:t>
    </dgm:pt>
    <dgm:pt modelId="{5514D45F-2E9C-421A-884D-0111D8656682}" type="parTrans" cxnId="{7C9C2226-5F46-4DA1-BFA3-972624FC4547}">
      <dgm:prSet/>
      <dgm:spPr/>
      <dgm:t>
        <a:bodyPr/>
        <a:lstStyle/>
        <a:p>
          <a:endParaRPr lang="fr-FR"/>
        </a:p>
      </dgm:t>
    </dgm:pt>
    <dgm:pt modelId="{D360A401-BDD3-4F5A-908B-FFDB45629FCB}" type="sibTrans" cxnId="{7C9C2226-5F46-4DA1-BFA3-972624FC4547}">
      <dgm:prSet/>
      <dgm:spPr/>
      <dgm:t>
        <a:bodyPr/>
        <a:lstStyle/>
        <a:p>
          <a:endParaRPr lang="fr-FR"/>
        </a:p>
      </dgm:t>
    </dgm:pt>
    <dgm:pt modelId="{50FA6FEB-A495-4326-BCEF-6C5D7AA25BDD}" type="pres">
      <dgm:prSet presAssocID="{6676A25B-0960-4492-AB0A-A6D9F74065B8}" presName="matrix" presStyleCnt="0">
        <dgm:presLayoutVars>
          <dgm:chMax val="1"/>
          <dgm:dir/>
          <dgm:resizeHandles val="exact"/>
        </dgm:presLayoutVars>
      </dgm:prSet>
      <dgm:spPr/>
      <dgm:t>
        <a:bodyPr/>
        <a:lstStyle/>
        <a:p>
          <a:endParaRPr lang="fr-FR"/>
        </a:p>
      </dgm:t>
    </dgm:pt>
    <dgm:pt modelId="{202FE606-C8E5-4D46-AEC4-825E946E0932}" type="pres">
      <dgm:prSet presAssocID="{6676A25B-0960-4492-AB0A-A6D9F74065B8}" presName="axisShape" presStyleLbl="bgShp" presStyleIdx="0" presStyleCnt="1"/>
      <dgm:spPr/>
    </dgm:pt>
    <dgm:pt modelId="{4CBC9A29-3897-4F43-834B-96B8E70F1F44}" type="pres">
      <dgm:prSet presAssocID="{6676A25B-0960-4492-AB0A-A6D9F74065B8}" presName="rect1" presStyleLbl="node1" presStyleIdx="0" presStyleCnt="4">
        <dgm:presLayoutVars>
          <dgm:chMax val="0"/>
          <dgm:chPref val="0"/>
          <dgm:bulletEnabled val="1"/>
        </dgm:presLayoutVars>
      </dgm:prSet>
      <dgm:spPr/>
      <dgm:t>
        <a:bodyPr/>
        <a:lstStyle/>
        <a:p>
          <a:endParaRPr lang="fr-FR"/>
        </a:p>
      </dgm:t>
    </dgm:pt>
    <dgm:pt modelId="{69570B59-3B77-4E6C-AB1D-EB136E2885BE}" type="pres">
      <dgm:prSet presAssocID="{6676A25B-0960-4492-AB0A-A6D9F74065B8}" presName="rect2" presStyleLbl="node1" presStyleIdx="1" presStyleCnt="4">
        <dgm:presLayoutVars>
          <dgm:chMax val="0"/>
          <dgm:chPref val="0"/>
          <dgm:bulletEnabled val="1"/>
        </dgm:presLayoutVars>
      </dgm:prSet>
      <dgm:spPr/>
      <dgm:t>
        <a:bodyPr/>
        <a:lstStyle/>
        <a:p>
          <a:endParaRPr lang="fr-FR"/>
        </a:p>
      </dgm:t>
    </dgm:pt>
    <dgm:pt modelId="{90AB72F7-2883-420F-BA7B-92EA1EA8D032}" type="pres">
      <dgm:prSet presAssocID="{6676A25B-0960-4492-AB0A-A6D9F74065B8}" presName="rect3" presStyleLbl="node1" presStyleIdx="2" presStyleCnt="4">
        <dgm:presLayoutVars>
          <dgm:chMax val="0"/>
          <dgm:chPref val="0"/>
          <dgm:bulletEnabled val="1"/>
        </dgm:presLayoutVars>
      </dgm:prSet>
      <dgm:spPr/>
      <dgm:t>
        <a:bodyPr/>
        <a:lstStyle/>
        <a:p>
          <a:endParaRPr lang="fr-FR"/>
        </a:p>
      </dgm:t>
    </dgm:pt>
    <dgm:pt modelId="{EA041141-AB4F-47B9-A489-379868B33B5A}" type="pres">
      <dgm:prSet presAssocID="{6676A25B-0960-4492-AB0A-A6D9F74065B8}" presName="rect4" presStyleLbl="node1" presStyleIdx="3" presStyleCnt="4">
        <dgm:presLayoutVars>
          <dgm:chMax val="0"/>
          <dgm:chPref val="0"/>
          <dgm:bulletEnabled val="1"/>
        </dgm:presLayoutVars>
      </dgm:prSet>
      <dgm:spPr/>
      <dgm:t>
        <a:bodyPr/>
        <a:lstStyle/>
        <a:p>
          <a:endParaRPr lang="fr-FR"/>
        </a:p>
      </dgm:t>
    </dgm:pt>
  </dgm:ptLst>
  <dgm:cxnLst>
    <dgm:cxn modelId="{B5D27D63-38E9-4A79-ACD9-E06CB5D06622}" type="presOf" srcId="{370AF075-D4B7-4872-ADBC-1043197A25FB}" destId="{90AB72F7-2883-420F-BA7B-92EA1EA8D032}" srcOrd="0" destOrd="0" presId="urn:microsoft.com/office/officeart/2005/8/layout/matrix2"/>
    <dgm:cxn modelId="{7FB618A2-6F43-4750-AAD2-32B2096E04B5}" type="presOf" srcId="{1EEDCCFF-6F66-42D7-ABF2-45FE7A902070}" destId="{4CBC9A29-3897-4F43-834B-96B8E70F1F44}" srcOrd="0" destOrd="0" presId="urn:microsoft.com/office/officeart/2005/8/layout/matrix2"/>
    <dgm:cxn modelId="{6D444A08-B904-44A5-89C0-E1CDAFCF3157}" type="presOf" srcId="{6F140C61-1E65-4B38-B442-0DEE3BDBA505}" destId="{EA041141-AB4F-47B9-A489-379868B33B5A}" srcOrd="0" destOrd="0" presId="urn:microsoft.com/office/officeart/2005/8/layout/matrix2"/>
    <dgm:cxn modelId="{7B01D530-3254-483E-AD4B-8601C6743A08}" srcId="{6676A25B-0960-4492-AB0A-A6D9F74065B8}" destId="{1EEDCCFF-6F66-42D7-ABF2-45FE7A902070}" srcOrd="0" destOrd="0" parTransId="{A9CA3111-D960-4DD0-B609-E78CB18A6DB6}" sibTransId="{8B3AF2A5-4CCC-4EBE-A02C-83DD5C38ED58}"/>
    <dgm:cxn modelId="{7C9C2226-5F46-4DA1-BFA3-972624FC4547}" srcId="{6676A25B-0960-4492-AB0A-A6D9F74065B8}" destId="{6F140C61-1E65-4B38-B442-0DEE3BDBA505}" srcOrd="3" destOrd="0" parTransId="{5514D45F-2E9C-421A-884D-0111D8656682}" sibTransId="{D360A401-BDD3-4F5A-908B-FFDB45629FCB}"/>
    <dgm:cxn modelId="{F6492119-CF49-430D-9E2B-41028645D4A4}" type="presOf" srcId="{6676A25B-0960-4492-AB0A-A6D9F74065B8}" destId="{50FA6FEB-A495-4326-BCEF-6C5D7AA25BDD}" srcOrd="0" destOrd="0" presId="urn:microsoft.com/office/officeart/2005/8/layout/matrix2"/>
    <dgm:cxn modelId="{A2647C91-F722-40E9-AFD8-1C1E6757A6EF}" srcId="{6676A25B-0960-4492-AB0A-A6D9F74065B8}" destId="{7287D72D-D1A5-4994-B5E1-41830B990CB9}" srcOrd="1" destOrd="0" parTransId="{9857346D-496A-4E8D-9D78-C2E8FBD3822C}" sibTransId="{0E254303-7F32-481B-9B81-08DB6998580D}"/>
    <dgm:cxn modelId="{0A08EF6D-4734-410A-BC91-E0BE6D275249}" srcId="{6676A25B-0960-4492-AB0A-A6D9F74065B8}" destId="{370AF075-D4B7-4872-ADBC-1043197A25FB}" srcOrd="2" destOrd="0" parTransId="{8839B6C2-9706-4DD9-9A8D-8D356114B311}" sibTransId="{A6AD6952-06F3-4320-B8DC-D745ED1BEC0A}"/>
    <dgm:cxn modelId="{4C5E64E3-E899-47B0-B856-5B7D2166B589}" type="presOf" srcId="{7287D72D-D1A5-4994-B5E1-41830B990CB9}" destId="{69570B59-3B77-4E6C-AB1D-EB136E2885BE}" srcOrd="0" destOrd="0" presId="urn:microsoft.com/office/officeart/2005/8/layout/matrix2"/>
    <dgm:cxn modelId="{C5AA03B7-06A7-4E76-BA59-0A8E222F4B8F}" type="presParOf" srcId="{50FA6FEB-A495-4326-BCEF-6C5D7AA25BDD}" destId="{202FE606-C8E5-4D46-AEC4-825E946E0932}" srcOrd="0" destOrd="0" presId="urn:microsoft.com/office/officeart/2005/8/layout/matrix2"/>
    <dgm:cxn modelId="{7D0E67D4-AE59-43BE-9A15-6F60561D34F5}" type="presParOf" srcId="{50FA6FEB-A495-4326-BCEF-6C5D7AA25BDD}" destId="{4CBC9A29-3897-4F43-834B-96B8E70F1F44}" srcOrd="1" destOrd="0" presId="urn:microsoft.com/office/officeart/2005/8/layout/matrix2"/>
    <dgm:cxn modelId="{ABA454D6-484D-4FE2-93D0-D6C2957B8DE8}" type="presParOf" srcId="{50FA6FEB-A495-4326-BCEF-6C5D7AA25BDD}" destId="{69570B59-3B77-4E6C-AB1D-EB136E2885BE}" srcOrd="2" destOrd="0" presId="urn:microsoft.com/office/officeart/2005/8/layout/matrix2"/>
    <dgm:cxn modelId="{DDAA51D5-6628-4CDD-B750-166920AFBE25}" type="presParOf" srcId="{50FA6FEB-A495-4326-BCEF-6C5D7AA25BDD}" destId="{90AB72F7-2883-420F-BA7B-92EA1EA8D032}" srcOrd="3" destOrd="0" presId="urn:microsoft.com/office/officeart/2005/8/layout/matrix2"/>
    <dgm:cxn modelId="{57E61535-18EB-468C-9F0D-8CFEE97C75A4}" type="presParOf" srcId="{50FA6FEB-A495-4326-BCEF-6C5D7AA25BDD}" destId="{EA041141-AB4F-47B9-A489-379868B33B5A}" srcOrd="4" destOrd="0" presId="urn:microsoft.com/office/officeart/2005/8/layout/matrix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2FE606-C8E5-4D46-AEC4-825E946E0932}">
      <dsp:nvSpPr>
        <dsp:cNvPr id="0" name=""/>
        <dsp:cNvSpPr/>
      </dsp:nvSpPr>
      <dsp:spPr>
        <a:xfrm>
          <a:off x="1851818" y="0"/>
          <a:ext cx="4525963" cy="4525963"/>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C9A29-3897-4F43-834B-96B8E70F1F44}">
      <dsp:nvSpPr>
        <dsp:cNvPr id="0" name=""/>
        <dsp:cNvSpPr/>
      </dsp:nvSpPr>
      <dsp:spPr>
        <a:xfrm>
          <a:off x="2146006" y="294187"/>
          <a:ext cx="1810385" cy="181038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Instabilité</a:t>
          </a:r>
          <a:endParaRPr lang="fr-FR" sz="2300" kern="1200" dirty="0"/>
        </a:p>
      </dsp:txBody>
      <dsp:txXfrm>
        <a:off x="2146006" y="294187"/>
        <a:ext cx="1810385" cy="1810385"/>
      </dsp:txXfrm>
    </dsp:sp>
    <dsp:sp modelId="{69570B59-3B77-4E6C-AB1D-EB136E2885BE}">
      <dsp:nvSpPr>
        <dsp:cNvPr id="0" name=""/>
        <dsp:cNvSpPr/>
      </dsp:nvSpPr>
      <dsp:spPr>
        <a:xfrm>
          <a:off x="4273208" y="294187"/>
          <a:ext cx="1810385" cy="1810385"/>
        </a:xfrm>
        <a:prstGeom prst="roundRect">
          <a:avLst/>
        </a:prstGeom>
        <a:solidFill>
          <a:schemeClr val="accent5">
            <a:hueOff val="5417608"/>
            <a:satOff val="-12728"/>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Incertitude</a:t>
          </a:r>
          <a:endParaRPr lang="fr-FR" sz="2300" kern="1200" dirty="0"/>
        </a:p>
      </dsp:txBody>
      <dsp:txXfrm>
        <a:off x="4273208" y="294187"/>
        <a:ext cx="1810385" cy="1810385"/>
      </dsp:txXfrm>
    </dsp:sp>
    <dsp:sp modelId="{90AB72F7-2883-420F-BA7B-92EA1EA8D032}">
      <dsp:nvSpPr>
        <dsp:cNvPr id="0" name=""/>
        <dsp:cNvSpPr/>
      </dsp:nvSpPr>
      <dsp:spPr>
        <a:xfrm>
          <a:off x="2146006" y="2421390"/>
          <a:ext cx="1810385" cy="1810385"/>
        </a:xfrm>
        <a:prstGeom prst="roundRect">
          <a:avLst/>
        </a:prstGeom>
        <a:solidFill>
          <a:schemeClr val="accent5">
            <a:hueOff val="10835217"/>
            <a:satOff val="-25456"/>
            <a:lumOff val="9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Iniquité</a:t>
          </a:r>
          <a:endParaRPr lang="fr-FR" sz="2300" kern="1200" dirty="0"/>
        </a:p>
      </dsp:txBody>
      <dsp:txXfrm>
        <a:off x="2146006" y="2421390"/>
        <a:ext cx="1810385" cy="1810385"/>
      </dsp:txXfrm>
    </dsp:sp>
    <dsp:sp modelId="{EA041141-AB4F-47B9-A489-379868B33B5A}">
      <dsp:nvSpPr>
        <dsp:cNvPr id="0" name=""/>
        <dsp:cNvSpPr/>
      </dsp:nvSpPr>
      <dsp:spPr>
        <a:xfrm>
          <a:off x="4273208" y="2421390"/>
          <a:ext cx="1810385" cy="1810385"/>
        </a:xfrm>
        <a:prstGeom prst="roundRect">
          <a:avLst/>
        </a:prstGeom>
        <a:solidFill>
          <a:schemeClr val="accent5">
            <a:hueOff val="16252824"/>
            <a:satOff val="-38184"/>
            <a:lumOff val="1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Insuffisance de la demande globale</a:t>
          </a:r>
          <a:endParaRPr lang="fr-FR" sz="2300" kern="1200" dirty="0"/>
        </a:p>
      </dsp:txBody>
      <dsp:txXfrm>
        <a:off x="4273208" y="2421390"/>
        <a:ext cx="1810385" cy="1810385"/>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40D696-DA6B-474B-91BD-67F3DD4D93A6}" type="datetimeFigureOut">
              <a:rPr lang="fr-FR" smtClean="0"/>
              <a:pPr/>
              <a:t>07/11/2016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BCEF59-46C0-4107-A1DE-86C6564DA83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100</a:t>
            </a:fld>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101</a:t>
            </a:fld>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102</a:t>
            </a:fld>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103</a:t>
            </a:fld>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104</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105</a:t>
            </a:fld>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106</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107</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108</a:t>
            </a:fld>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109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110</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111</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112</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113</a:t>
            </a:fld>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114</a:t>
            </a:fld>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115</a:t>
            </a:fld>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116</a:t>
            </a:fld>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117</a:t>
            </a:fld>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118</a:t>
            </a:fld>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119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12</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15DEFF2-9D4E-4566-9741-2D63DD54AC99}" type="slidenum">
              <a:rPr lang="fr-FR" smtClean="0"/>
              <a:pPr/>
              <a:t>120</a:t>
            </a:fld>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121</a:t>
            </a:fld>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15DEFF2-9D4E-4566-9741-2D63DD54AC99}" type="slidenum">
              <a:rPr lang="fr-FR" smtClean="0"/>
              <a:pPr/>
              <a:t>122</a:t>
            </a:fld>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123</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124</a:t>
            </a:fld>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125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E49DC64-DB55-4EF8-9C49-D3AA2F625AD6}"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E49DC64-DB55-4EF8-9C49-D3AA2F625AD6}"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79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80</a:t>
            </a:fld>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E49DC64-DB55-4EF8-9C49-D3AA2F625AD6}" type="slidenum">
              <a:rPr lang="fr-FR" smtClean="0"/>
              <a:pPr/>
              <a:t>81</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82</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E49DC64-DB55-4EF8-9C49-D3AA2F625AD6}" type="slidenum">
              <a:rPr lang="fr-FR" smtClean="0"/>
              <a:pPr/>
              <a:t>83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84</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85</a:t>
            </a:fld>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86</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87</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88</a:t>
            </a:fld>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89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6649A32F-FFCC-4CD8-B238-ED976476BB1C}" type="slidenum">
              <a:rPr lang="fr-FR" smtClean="0"/>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90</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93</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94</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96</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97</a:t>
            </a:fld>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98</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6BCEF59-46C0-4107-A1DE-86C6564DA834}" type="slidenum">
              <a:rPr lang="fr-FR" smtClean="0"/>
              <a:pPr/>
              <a:t>99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pSp>
        <p:nvGrpSpPr>
          <p:cNvPr id="2" name="Grouper 9"/>
          <p:cNvGrpSpPr>
            <a:grpSpLocks/>
          </p:cNvGrpSpPr>
          <p:nvPr/>
        </p:nvGrpSpPr>
        <p:grpSpPr bwMode="auto">
          <a:xfrm>
            <a:off x="0" y="0"/>
            <a:ext cx="9144000" cy="6875463"/>
            <a:chOff x="1" y="0"/>
            <a:chExt cx="9144000" cy="6876000"/>
          </a:xfrm>
        </p:grpSpPr>
        <p:pic>
          <p:nvPicPr>
            <p:cNvPr id="4" name="Image 8" descr="fond_titre.gif"/>
            <p:cNvPicPr>
              <a:picLocks noChangeAspect="1"/>
            </p:cNvPicPr>
            <p:nvPr userDrawn="1"/>
          </p:nvPicPr>
          <p:blipFill>
            <a:blip r:embed="rId2" cstate="print"/>
            <a:srcRect l="14989" t="13089" r="20146" b="21875"/>
            <a:stretch>
              <a:fillRect/>
            </a:stretch>
          </p:blipFill>
          <p:spPr bwMode="auto">
            <a:xfrm>
              <a:off x="1" y="0"/>
              <a:ext cx="9144000" cy="6876000"/>
            </a:xfrm>
            <a:prstGeom prst="rect">
              <a:avLst/>
            </a:prstGeom>
            <a:noFill/>
            <a:ln w="9525">
              <a:noFill/>
              <a:miter lim="800000"/>
              <a:headEnd/>
              <a:tailEnd/>
            </a:ln>
          </p:spPr>
        </p:pic>
        <p:sp>
          <p:nvSpPr>
            <p:cNvPr id="5" name="Rectangle 4"/>
            <p:cNvSpPr/>
            <p:nvPr userDrawn="1"/>
          </p:nvSpPr>
          <p:spPr>
            <a:xfrm>
              <a:off x="1460898" y="2121066"/>
              <a:ext cx="5993606"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6" name="Image 10" descr="Logo-AMU_fond_fonce.eps"/>
          <p:cNvPicPr>
            <a:picLocks noChangeAspect="1"/>
          </p:cNvPicPr>
          <p:nvPr/>
        </p:nvPicPr>
        <p:blipFill>
          <a:blip r:embed="rId3" cstate="print"/>
          <a:srcRect/>
          <a:stretch>
            <a:fillRect/>
          </a:stretch>
        </p:blipFill>
        <p:spPr bwMode="auto">
          <a:xfrm>
            <a:off x="6006704" y="5641976"/>
            <a:ext cx="2882503" cy="987425"/>
          </a:xfrm>
          <a:prstGeom prst="rect">
            <a:avLst/>
          </a:prstGeom>
          <a:noFill/>
          <a:ln w="9525">
            <a:noFill/>
            <a:miter lim="800000"/>
            <a:headEnd/>
            <a:tailEnd/>
          </a:ln>
        </p:spPr>
      </p:pic>
      <p:sp>
        <p:nvSpPr>
          <p:cNvPr id="16" name="Titre 15"/>
          <p:cNvSpPr>
            <a:spLocks noGrp="1"/>
          </p:cNvSpPr>
          <p:nvPr>
            <p:ph type="title"/>
          </p:nvPr>
        </p:nvSpPr>
        <p:spPr>
          <a:xfrm>
            <a:off x="1080002" y="1800000"/>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65493"/>
            <a:ext cx="2057400" cy="5886914"/>
          </a:xfrm>
        </p:spPr>
        <p:txBody>
          <a:bodyPr vert="eaVert"/>
          <a:lstStyle/>
          <a:p>
            <a:r>
              <a:rPr lang="fr-FR" smtClean="0"/>
              <a:t>Cliquez pour modifier le style du titre</a:t>
            </a:r>
            <a:endParaRPr lang="fr-FR" dirty="0"/>
          </a:p>
        </p:txBody>
      </p:sp>
      <p:sp>
        <p:nvSpPr>
          <p:cNvPr id="3" name="Espace réservé du texte vertical 2"/>
          <p:cNvSpPr>
            <a:spLocks noGrp="1"/>
          </p:cNvSpPr>
          <p:nvPr>
            <p:ph type="body" orient="vert" idx="1"/>
          </p:nvPr>
        </p:nvSpPr>
        <p:spPr>
          <a:xfrm>
            <a:off x="457200" y="565493"/>
            <a:ext cx="6019800" cy="588691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grpSp>
        <p:nvGrpSpPr>
          <p:cNvPr id="2" name="Grouper 7"/>
          <p:cNvGrpSpPr>
            <a:grpSpLocks/>
          </p:cNvGrpSpPr>
          <p:nvPr/>
        </p:nvGrpSpPr>
        <p:grpSpPr bwMode="auto">
          <a:xfrm>
            <a:off x="0" y="0"/>
            <a:ext cx="9144000" cy="6875463"/>
            <a:chOff x="0" y="0"/>
            <a:chExt cx="9144000" cy="6875463"/>
          </a:xfrm>
        </p:grpSpPr>
        <p:pic>
          <p:nvPicPr>
            <p:cNvPr id="4" name="Image 7" descr="fond_titre.gif"/>
            <p:cNvPicPr>
              <a:picLocks noChangeAspect="1"/>
            </p:cNvPicPr>
            <p:nvPr/>
          </p:nvPicPr>
          <p:blipFill>
            <a:blip r:embed="rId2" cstate="print"/>
            <a:srcRect l="14989" t="13089" r="20146" b="21875"/>
            <a:stretch>
              <a:fillRect/>
            </a:stretch>
          </p:blipFill>
          <p:spPr bwMode="auto">
            <a:xfrm>
              <a:off x="0" y="0"/>
              <a:ext cx="9144000" cy="6875463"/>
            </a:xfrm>
            <a:prstGeom prst="rect">
              <a:avLst/>
            </a:prstGeom>
            <a:noFill/>
            <a:ln w="9525">
              <a:noFill/>
              <a:miter lim="800000"/>
              <a:headEnd/>
              <a:tailEnd/>
            </a:ln>
          </p:spPr>
        </p:pic>
        <p:sp>
          <p:nvSpPr>
            <p:cNvPr id="5" name="Rectangle 4"/>
            <p:cNvSpPr/>
            <p:nvPr/>
          </p:nvSpPr>
          <p:spPr>
            <a:xfrm>
              <a:off x="1460897" y="2120900"/>
              <a:ext cx="5993606" cy="2222500"/>
            </a:xfrm>
            <a:prstGeom prst="rect">
              <a:avLst/>
            </a:prstGeom>
            <a:solidFill>
              <a:srgbClr val="FFFFFF"/>
            </a:solidFill>
            <a:ln>
              <a:solidFill>
                <a:schemeClr val="bg1">
                  <a:alpha val="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fr-FR"/>
            </a:p>
          </p:txBody>
        </p:sp>
      </p:grpSp>
      <p:pic>
        <p:nvPicPr>
          <p:cNvPr id="6" name="Image 9" descr="Logo-AMU_fond_fonce.eps"/>
          <p:cNvPicPr>
            <a:picLocks noChangeAspect="1"/>
          </p:cNvPicPr>
          <p:nvPr/>
        </p:nvPicPr>
        <p:blipFill>
          <a:blip r:embed="rId3" cstate="print"/>
          <a:srcRect/>
          <a:stretch>
            <a:fillRect/>
          </a:stretch>
        </p:blipFill>
        <p:spPr bwMode="auto">
          <a:xfrm>
            <a:off x="6006704" y="5641976"/>
            <a:ext cx="2883694" cy="987425"/>
          </a:xfrm>
          <a:prstGeom prst="rect">
            <a:avLst/>
          </a:prstGeom>
          <a:noFill/>
          <a:ln w="9525">
            <a:noFill/>
            <a:miter lim="800000"/>
            <a:headEnd/>
            <a:tailEnd/>
          </a:ln>
        </p:spPr>
      </p:pic>
      <p:sp>
        <p:nvSpPr>
          <p:cNvPr id="16" name="Titre 15"/>
          <p:cNvSpPr>
            <a:spLocks noGrp="1"/>
          </p:cNvSpPr>
          <p:nvPr>
            <p:ph type="title"/>
          </p:nvPr>
        </p:nvSpPr>
        <p:spPr>
          <a:xfrm>
            <a:off x="1080002" y="1800000"/>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Cliquez pour modifier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pSp>
        <p:nvGrpSpPr>
          <p:cNvPr id="2" name="Grouper 9"/>
          <p:cNvGrpSpPr>
            <a:grpSpLocks/>
          </p:cNvGrpSpPr>
          <p:nvPr/>
        </p:nvGrpSpPr>
        <p:grpSpPr bwMode="auto">
          <a:xfrm>
            <a:off x="0" y="0"/>
            <a:ext cx="9144000" cy="6875463"/>
            <a:chOff x="1" y="0"/>
            <a:chExt cx="9144000" cy="6876000"/>
          </a:xfrm>
        </p:grpSpPr>
        <p:pic>
          <p:nvPicPr>
            <p:cNvPr id="4" name="Image 8" descr="fond_titre.gif"/>
            <p:cNvPicPr>
              <a:picLocks noChangeAspect="1"/>
            </p:cNvPicPr>
            <p:nvPr userDrawn="1"/>
          </p:nvPicPr>
          <p:blipFill>
            <a:blip r:embed="rId2" cstate="print"/>
            <a:srcRect l="14989" t="13089" r="20146" b="21875"/>
            <a:stretch>
              <a:fillRect/>
            </a:stretch>
          </p:blipFill>
          <p:spPr bwMode="auto">
            <a:xfrm>
              <a:off x="1" y="0"/>
              <a:ext cx="9144000" cy="6876000"/>
            </a:xfrm>
            <a:prstGeom prst="rect">
              <a:avLst/>
            </a:prstGeom>
            <a:noFill/>
            <a:ln w="9525">
              <a:noFill/>
              <a:miter lim="800000"/>
              <a:headEnd/>
              <a:tailEnd/>
            </a:ln>
          </p:spPr>
        </p:pic>
        <p:sp>
          <p:nvSpPr>
            <p:cNvPr id="5" name="Rectangle 4"/>
            <p:cNvSpPr/>
            <p:nvPr userDrawn="1"/>
          </p:nvSpPr>
          <p:spPr>
            <a:xfrm>
              <a:off x="1460898" y="2121066"/>
              <a:ext cx="5993606"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6" name="Image 10" descr="Logo-AMU_fond_fonce.eps"/>
          <p:cNvPicPr>
            <a:picLocks noChangeAspect="1"/>
          </p:cNvPicPr>
          <p:nvPr/>
        </p:nvPicPr>
        <p:blipFill>
          <a:blip r:embed="rId3" cstate="print"/>
          <a:srcRect/>
          <a:stretch>
            <a:fillRect/>
          </a:stretch>
        </p:blipFill>
        <p:spPr bwMode="auto">
          <a:xfrm>
            <a:off x="6006706" y="5641980"/>
            <a:ext cx="2882503" cy="987425"/>
          </a:xfrm>
          <a:prstGeom prst="rect">
            <a:avLst/>
          </a:prstGeom>
          <a:noFill/>
          <a:ln w="9525">
            <a:noFill/>
            <a:miter lim="800000"/>
            <a:headEnd/>
            <a:tailEnd/>
          </a:ln>
        </p:spPr>
      </p:pic>
      <p:sp>
        <p:nvSpPr>
          <p:cNvPr id="16" name="Titre 15"/>
          <p:cNvSpPr>
            <a:spLocks noGrp="1"/>
          </p:cNvSpPr>
          <p:nvPr>
            <p:ph type="title"/>
          </p:nvPr>
        </p:nvSpPr>
        <p:spPr>
          <a:xfrm>
            <a:off x="1080003" y="1800002"/>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marL="0" indent="0">
              <a:buNone/>
              <a:defRPr b="1" i="0">
                <a:latin typeface="Verdana"/>
                <a:cs typeface="Verdana"/>
              </a:defRPr>
            </a:lvl1pPr>
            <a:lvl2pPr marL="742950" indent="-285750">
              <a:buClr>
                <a:schemeClr val="bg2"/>
              </a:buClr>
              <a:buFont typeface="Wingdings" charset="2"/>
              <a:buChar cha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65ACAD8-C471-4F36-A27D-0F0608853A42}" type="datetimeFigureOut">
              <a:rPr lang="fr-FR"/>
              <a:pPr>
                <a:defRPr/>
              </a:pPr>
              <a:t>07/11/2016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B433EF4-641F-4186-B1FB-CE8D4F3DDA8B}"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6EFB2B8-B1EF-43D3-9BC7-2DE6BEAD9DE6}" type="datetimeFigureOut">
              <a:rPr lang="fr-FR"/>
              <a:pPr>
                <a:defRPr/>
              </a:pPr>
              <a:t>07/11/2016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C35D82B-EFDF-4B99-8BE8-634C6B217937}"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6"/>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6"/>
            <a:ext cx="403860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a:lvl1pPr>
          </a:lstStyle>
          <a:p>
            <a:pPr>
              <a:defRPr/>
            </a:pPr>
            <a:fld id="{5D7A0FCF-4F91-4C79-8EC7-639160333992}" type="datetimeFigureOut">
              <a:rPr lang="fr-FR"/>
              <a:pPr>
                <a:defRPr/>
              </a:pPr>
              <a:t>07/11/2016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CB6DC2F-B685-42D3-9B44-F8B8D60FA93E}"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8" y="1535113"/>
            <a:ext cx="4041775"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pPr>
              <a:defRPr/>
            </a:pPr>
            <a:fld id="{F46737EA-788F-4BF6-A103-367D7AC7DB5D}" type="datetimeFigureOut">
              <a:rPr lang="fr-FR"/>
              <a:pPr>
                <a:defRPr/>
              </a:pPr>
              <a:t>07/11/2016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C7F36C7-E64B-489D-894E-0C6E2010942D}"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2AFD905F-9B0A-4863-A032-5CEEE62D63A6}" type="datetimeFigureOut">
              <a:rPr lang="fr-FR"/>
              <a:pPr>
                <a:defRPr/>
              </a:pPr>
              <a:t>07/11/2016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F9DFF37-ADB9-4369-8593-B61344C2BD86}"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marL="0" indent="0">
              <a:buNone/>
              <a:defRPr b="1" i="0">
                <a:latin typeface="Verdana"/>
                <a:cs typeface="Verdana"/>
              </a:defRPr>
            </a:lvl1pPr>
            <a:lvl2pPr marL="742950" indent="-285750">
              <a:buClr>
                <a:schemeClr val="bg2"/>
              </a:buClr>
              <a:buFont typeface="Wingdings" charset="2"/>
              <a:buChar cha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806231E-6753-4C0B-AB2D-5BF6E746C740}" type="datetimeFigureOut">
              <a:rPr lang="fr-FR"/>
              <a:pPr>
                <a:defRPr/>
              </a:pPr>
              <a:t>07/11/2016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990FB233-6FB0-4D74-9248-FC1E55D2E75F}"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565495"/>
            <a:ext cx="3008313" cy="869607"/>
          </a:xfrm>
        </p:spPr>
        <p:txBody>
          <a:bodyPr anchor="t"/>
          <a:lstStyle>
            <a:lvl1pPr algn="l">
              <a:defRPr sz="2000" b="1"/>
            </a:lvl1pPr>
          </a:lstStyle>
          <a:p>
            <a:r>
              <a:rPr lang="fr-FR" smtClean="0"/>
              <a:t>Cliquez pour modifier le style du titre</a:t>
            </a:r>
            <a:endParaRPr lang="fr-FR" dirty="0"/>
          </a:p>
        </p:txBody>
      </p:sp>
      <p:sp>
        <p:nvSpPr>
          <p:cNvPr id="3" name="Espace réservé du contenu 2"/>
          <p:cNvSpPr>
            <a:spLocks noGrp="1"/>
          </p:cNvSpPr>
          <p:nvPr>
            <p:ph idx="1"/>
          </p:nvPr>
        </p:nvSpPr>
        <p:spPr>
          <a:xfrm>
            <a:off x="3575050" y="565498"/>
            <a:ext cx="5111750" cy="5560671"/>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F1F830-17B0-414E-A077-CB2532E74D57}" type="datetimeFigureOut">
              <a:rPr lang="fr-FR"/>
              <a:pPr>
                <a:defRPr/>
              </a:pPr>
              <a:t>07/11/2016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82C00F6-FEEB-40FB-A0AA-AE9AF3482E42}"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1B5BD4C-DE06-416D-90AF-636D338B0C61}" type="datetimeFigureOut">
              <a:rPr lang="fr-FR"/>
              <a:pPr>
                <a:defRPr/>
              </a:pPr>
              <a:t>07/11/2016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597E07E-F147-4383-A9F0-E9F6460BB5E2}"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A3F4588-1281-4F99-BF22-E2D256964C72}" type="datetimeFigureOut">
              <a:rPr lang="fr-FR"/>
              <a:pPr>
                <a:defRPr/>
              </a:pPr>
              <a:t>07/11/2016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EDEFD08-8C98-456F-97EE-150BED1EF8C5}"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65493"/>
            <a:ext cx="2057400" cy="5886914"/>
          </a:xfrm>
        </p:spPr>
        <p:txBody>
          <a:bodyPr vert="eaVert"/>
          <a:lstStyle/>
          <a:p>
            <a:r>
              <a:rPr lang="fr-FR" smtClean="0"/>
              <a:t>Cliquez pour modifier le style du titre</a:t>
            </a:r>
            <a:endParaRPr lang="fr-FR" dirty="0"/>
          </a:p>
        </p:txBody>
      </p:sp>
      <p:sp>
        <p:nvSpPr>
          <p:cNvPr id="3" name="Espace réservé du texte vertical 2"/>
          <p:cNvSpPr>
            <a:spLocks noGrp="1"/>
          </p:cNvSpPr>
          <p:nvPr>
            <p:ph type="body" orient="vert" idx="1"/>
          </p:nvPr>
        </p:nvSpPr>
        <p:spPr>
          <a:xfrm>
            <a:off x="457200" y="565493"/>
            <a:ext cx="6019800" cy="588691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B16EFF85-34BB-4CEA-9C8E-759132E62FA2}" type="datetimeFigureOut">
              <a:rPr lang="fr-FR"/>
              <a:pPr>
                <a:defRPr/>
              </a:pPr>
              <a:t>07/11/2016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F3E3B87-0E58-4B7B-ABAD-C144BE5DF572}"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grpSp>
        <p:nvGrpSpPr>
          <p:cNvPr id="2" name="Grouper 7"/>
          <p:cNvGrpSpPr>
            <a:grpSpLocks/>
          </p:cNvGrpSpPr>
          <p:nvPr/>
        </p:nvGrpSpPr>
        <p:grpSpPr bwMode="auto">
          <a:xfrm>
            <a:off x="0" y="0"/>
            <a:ext cx="9144000" cy="6875463"/>
            <a:chOff x="0" y="0"/>
            <a:chExt cx="9144000" cy="6875463"/>
          </a:xfrm>
        </p:grpSpPr>
        <p:pic>
          <p:nvPicPr>
            <p:cNvPr id="4" name="Image 7" descr="fond_titre.gif"/>
            <p:cNvPicPr>
              <a:picLocks noChangeAspect="1"/>
            </p:cNvPicPr>
            <p:nvPr/>
          </p:nvPicPr>
          <p:blipFill>
            <a:blip r:embed="rId2" cstate="print"/>
            <a:srcRect l="14989" t="13089" r="20146" b="21875"/>
            <a:stretch>
              <a:fillRect/>
            </a:stretch>
          </p:blipFill>
          <p:spPr bwMode="auto">
            <a:xfrm>
              <a:off x="0" y="0"/>
              <a:ext cx="9144000" cy="6875463"/>
            </a:xfrm>
            <a:prstGeom prst="rect">
              <a:avLst/>
            </a:prstGeom>
            <a:noFill/>
            <a:ln w="9525">
              <a:noFill/>
              <a:miter lim="800000"/>
              <a:headEnd/>
              <a:tailEnd/>
            </a:ln>
          </p:spPr>
        </p:pic>
        <p:sp>
          <p:nvSpPr>
            <p:cNvPr id="5" name="Rectangle 4"/>
            <p:cNvSpPr/>
            <p:nvPr/>
          </p:nvSpPr>
          <p:spPr>
            <a:xfrm>
              <a:off x="1460897" y="2120900"/>
              <a:ext cx="5993606" cy="2222500"/>
            </a:xfrm>
            <a:prstGeom prst="rect">
              <a:avLst/>
            </a:prstGeom>
            <a:solidFill>
              <a:srgbClr val="FFFFFF"/>
            </a:solidFill>
            <a:ln>
              <a:solidFill>
                <a:schemeClr val="bg1">
                  <a:alpha val="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fr-FR"/>
            </a:p>
          </p:txBody>
        </p:sp>
      </p:grpSp>
      <p:pic>
        <p:nvPicPr>
          <p:cNvPr id="6" name="Image 9" descr="Logo-AMU_fond_fonce.eps"/>
          <p:cNvPicPr>
            <a:picLocks noChangeAspect="1"/>
          </p:cNvPicPr>
          <p:nvPr/>
        </p:nvPicPr>
        <p:blipFill>
          <a:blip r:embed="rId3" cstate="print"/>
          <a:srcRect/>
          <a:stretch>
            <a:fillRect/>
          </a:stretch>
        </p:blipFill>
        <p:spPr bwMode="auto">
          <a:xfrm>
            <a:off x="6006705" y="5641980"/>
            <a:ext cx="2883694" cy="987425"/>
          </a:xfrm>
          <a:prstGeom prst="rect">
            <a:avLst/>
          </a:prstGeom>
          <a:noFill/>
          <a:ln w="9525">
            <a:noFill/>
            <a:miter lim="800000"/>
            <a:headEnd/>
            <a:tailEnd/>
          </a:ln>
        </p:spPr>
      </p:pic>
      <p:sp>
        <p:nvSpPr>
          <p:cNvPr id="16" name="Titre 15"/>
          <p:cNvSpPr>
            <a:spLocks noGrp="1"/>
          </p:cNvSpPr>
          <p:nvPr>
            <p:ph type="title"/>
          </p:nvPr>
        </p:nvSpPr>
        <p:spPr>
          <a:xfrm>
            <a:off x="1080004" y="1800002"/>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Cliquez pour modifier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B5DE034-B3B7-4940-8782-E9CB89F5AD5F}" type="datetimeFigureOut">
              <a:rPr lang="fr-FR"/>
              <a:pPr>
                <a:defRPr/>
              </a:pPr>
              <a:t>07/11/2016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BFEC9BD-D3FC-4A8A-B1AF-904ED3FA3F7D}"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4"/>
            <a:ext cx="403860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7" y="1535113"/>
            <a:ext cx="4041775"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565495"/>
            <a:ext cx="3008313" cy="869607"/>
          </a:xfrm>
        </p:spPr>
        <p:txBody>
          <a:bodyPr anchor="t"/>
          <a:lstStyle>
            <a:lvl1pPr algn="l">
              <a:defRPr sz="2000" b="1"/>
            </a:lvl1pPr>
          </a:lstStyle>
          <a:p>
            <a:r>
              <a:rPr lang="fr-FR" smtClean="0"/>
              <a:t>Cliquez pour modifier le style du titre</a:t>
            </a:r>
            <a:endParaRPr lang="fr-FR" dirty="0"/>
          </a:p>
        </p:txBody>
      </p:sp>
      <p:sp>
        <p:nvSpPr>
          <p:cNvPr id="3" name="Espace réservé du contenu 2"/>
          <p:cNvSpPr>
            <a:spLocks noGrp="1"/>
          </p:cNvSpPr>
          <p:nvPr>
            <p:ph idx="1"/>
          </p:nvPr>
        </p:nvSpPr>
        <p:spPr>
          <a:xfrm>
            <a:off x="3575050" y="565496"/>
            <a:ext cx="5111750" cy="5560671"/>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5985EB7-030B-44D4-9DE2-35AD3B05EDE8}" type="datetimeFigureOut">
              <a:rPr lang="fr-FR" smtClean="0"/>
              <a:pPr/>
              <a:t>07/11/2016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96A1141-F792-452F-A044-A01A35E22C6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 6" descr="fond_diapos.gif"/>
          <p:cNvPicPr>
            <a:picLocks noChangeAspect="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457200" y="571500"/>
            <a:ext cx="8229600" cy="846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8" name="Espace réservé du texte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7403306" y="0"/>
            <a:ext cx="1740694" cy="509588"/>
          </a:xfrm>
          <a:prstGeom prst="rect">
            <a:avLst/>
          </a:prstGeom>
        </p:spPr>
        <p:txBody>
          <a:bodyPr vert="horz" lIns="0" tIns="45720" rIns="91440" bIns="0" rtlCol="0" anchor="b"/>
          <a:lstStyle>
            <a:lvl1pPr algn="ctr">
              <a:defRPr sz="1000">
                <a:solidFill>
                  <a:schemeClr val="bg2"/>
                </a:solidFill>
                <a:latin typeface="Verdana"/>
                <a:cs typeface="Verdana"/>
              </a:defRPr>
            </a:lvl1pPr>
          </a:lstStyle>
          <a:p>
            <a:fld id="{05985EB7-030B-44D4-9DE2-35AD3B05EDE8}" type="datetimeFigureOut">
              <a:rPr lang="fr-FR" smtClean="0"/>
              <a:pPr/>
              <a:t>07/11/2016</a:t>
            </a:fld>
            <a:endParaRPr lang="fr-FR"/>
          </a:p>
        </p:txBody>
      </p:sp>
      <p:sp>
        <p:nvSpPr>
          <p:cNvPr id="5" name="Espace réservé du pied de page 4"/>
          <p:cNvSpPr>
            <a:spLocks noGrp="1"/>
          </p:cNvSpPr>
          <p:nvPr>
            <p:ph type="ftr" sz="quarter" idx="3"/>
          </p:nvPr>
        </p:nvSpPr>
        <p:spPr>
          <a:xfrm>
            <a:off x="3292079" y="0"/>
            <a:ext cx="4111228" cy="565150"/>
          </a:xfrm>
          <a:prstGeom prst="rect">
            <a:avLst/>
          </a:prstGeom>
        </p:spPr>
        <p:txBody>
          <a:bodyPr vert="horz" lIns="91440" tIns="45720" rIns="91440" bIns="45720" rtlCol="0" anchor="ctr"/>
          <a:lstStyle>
            <a:lvl1pPr algn="l">
              <a:defRPr sz="1000" b="1" cap="none">
                <a:solidFill>
                  <a:srgbClr val="FFFFFF"/>
                </a:solidFill>
                <a:latin typeface="Verdana"/>
                <a:cs typeface="Verdana"/>
              </a:defRPr>
            </a:lvl1pPr>
          </a:lstStyle>
          <a:p>
            <a:endParaRPr lang="fr-FR"/>
          </a:p>
        </p:txBody>
      </p:sp>
      <p:sp>
        <p:nvSpPr>
          <p:cNvPr id="6" name="Espace réservé du numéro de diapositive 5"/>
          <p:cNvSpPr>
            <a:spLocks noGrp="1"/>
          </p:cNvSpPr>
          <p:nvPr>
            <p:ph type="sldNum" sz="quarter" idx="4"/>
          </p:nvPr>
        </p:nvSpPr>
        <p:spPr>
          <a:xfrm>
            <a:off x="2152650" y="6721476"/>
            <a:ext cx="4825604" cy="136525"/>
          </a:xfrm>
          <a:prstGeom prst="rect">
            <a:avLst/>
          </a:prstGeom>
        </p:spPr>
        <p:txBody>
          <a:bodyPr vert="horz" lIns="91440" tIns="45720" rIns="91440" bIns="45720" rtlCol="0" anchor="ctr"/>
          <a:lstStyle>
            <a:lvl1pPr algn="ctr">
              <a:defRPr sz="1000" b="1">
                <a:solidFill>
                  <a:schemeClr val="bg1"/>
                </a:solidFill>
                <a:latin typeface="Verdana"/>
                <a:cs typeface="Verdana"/>
              </a:defRPr>
            </a:lvl1pPr>
          </a:lstStyle>
          <a:p>
            <a:fld id="{596A1141-F792-452F-A044-A01A35E22C6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457200" rtl="0" eaLnBrk="1" fontAlgn="base" hangingPunct="1">
        <a:spcBef>
          <a:spcPct val="0"/>
        </a:spcBef>
        <a:spcAft>
          <a:spcPct val="0"/>
        </a:spcAft>
        <a:defRPr sz="2600" kern="1200">
          <a:solidFill>
            <a:srgbClr val="2663B4"/>
          </a:solidFill>
          <a:latin typeface="Verdana"/>
          <a:ea typeface="Verdana" pitchFamily="34" charset="0"/>
          <a:cs typeface="Verdana"/>
        </a:defRPr>
      </a:lvl1pPr>
      <a:lvl2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9pPr>
    </p:titleStyle>
    <p:bodyStyle>
      <a:lvl1pPr marL="342900" indent="-342900" algn="l" defTabSz="457200" rtl="0" eaLnBrk="1" fontAlgn="base" hangingPunct="1">
        <a:spcBef>
          <a:spcPct val="20000"/>
        </a:spcBef>
        <a:spcAft>
          <a:spcPct val="0"/>
        </a:spcAft>
        <a:defRPr sz="1400" kern="1200">
          <a:solidFill>
            <a:schemeClr val="tx1"/>
          </a:solidFill>
          <a:latin typeface="Verdana"/>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
        <a:defRPr sz="1400" kern="1200">
          <a:solidFill>
            <a:schemeClr val="tx1"/>
          </a:solidFill>
          <a:latin typeface="Verdana"/>
          <a:ea typeface="Verdana" pitchFamily="34" charset="0"/>
          <a:cs typeface="Verdana"/>
        </a:defRPr>
      </a:lvl2pPr>
      <a:lvl3pPr marL="11430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3pPr>
      <a:lvl4pPr marL="16002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4pPr>
      <a:lvl5pPr marL="20574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6" descr="fond_diapos.gif"/>
          <p:cNvPicPr>
            <a:picLocks noChangeAspect="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457200" y="571500"/>
            <a:ext cx="8229600" cy="846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2052" name="Espace réservé du texte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7403306" y="0"/>
            <a:ext cx="1740694" cy="509588"/>
          </a:xfrm>
          <a:prstGeom prst="rect">
            <a:avLst/>
          </a:prstGeom>
        </p:spPr>
        <p:txBody>
          <a:bodyPr vert="horz" lIns="0" tIns="45720" rIns="91440" bIns="0" rtlCol="0" anchor="b"/>
          <a:lstStyle>
            <a:lvl1pPr algn="ctr">
              <a:defRPr sz="1000">
                <a:solidFill>
                  <a:schemeClr val="bg2"/>
                </a:solidFill>
                <a:latin typeface="Verdana"/>
                <a:cs typeface="Verdana"/>
              </a:defRPr>
            </a:lvl1pPr>
          </a:lstStyle>
          <a:p>
            <a:pPr>
              <a:defRPr/>
            </a:pPr>
            <a:fld id="{2E9B77E6-B127-48E6-881E-711A61E67B87}" type="datetimeFigureOut">
              <a:rPr lang="fr-FR"/>
              <a:pPr>
                <a:defRPr/>
              </a:pPr>
              <a:t>07/11/2016</a:t>
            </a:fld>
            <a:endParaRPr lang="fr-FR"/>
          </a:p>
        </p:txBody>
      </p:sp>
      <p:sp>
        <p:nvSpPr>
          <p:cNvPr id="5" name="Espace réservé du pied de page 4"/>
          <p:cNvSpPr>
            <a:spLocks noGrp="1"/>
          </p:cNvSpPr>
          <p:nvPr>
            <p:ph type="ftr" sz="quarter" idx="3"/>
          </p:nvPr>
        </p:nvSpPr>
        <p:spPr>
          <a:xfrm>
            <a:off x="3292080" y="0"/>
            <a:ext cx="4111228" cy="565150"/>
          </a:xfrm>
          <a:prstGeom prst="rect">
            <a:avLst/>
          </a:prstGeom>
        </p:spPr>
        <p:txBody>
          <a:bodyPr vert="horz" lIns="91440" tIns="45720" rIns="91440" bIns="45720" rtlCol="0" anchor="ctr"/>
          <a:lstStyle>
            <a:lvl1pPr algn="l">
              <a:defRPr sz="1000" b="1" cap="none">
                <a:solidFill>
                  <a:srgbClr val="FFFFFF"/>
                </a:solidFill>
                <a:latin typeface="Verdana"/>
                <a:cs typeface="Verdana"/>
              </a:defRPr>
            </a:lvl1pPr>
          </a:lstStyle>
          <a:p>
            <a:pPr>
              <a:defRPr/>
            </a:pPr>
            <a:endParaRPr lang="fr-FR"/>
          </a:p>
        </p:txBody>
      </p:sp>
      <p:sp>
        <p:nvSpPr>
          <p:cNvPr id="6" name="Espace réservé du numéro de diapositive 5"/>
          <p:cNvSpPr>
            <a:spLocks noGrp="1"/>
          </p:cNvSpPr>
          <p:nvPr>
            <p:ph type="sldNum" sz="quarter" idx="4"/>
          </p:nvPr>
        </p:nvSpPr>
        <p:spPr>
          <a:xfrm>
            <a:off x="2152651" y="6721478"/>
            <a:ext cx="4825604" cy="136525"/>
          </a:xfrm>
          <a:prstGeom prst="rect">
            <a:avLst/>
          </a:prstGeom>
        </p:spPr>
        <p:txBody>
          <a:bodyPr vert="horz" lIns="91440" tIns="45720" rIns="91440" bIns="45720" rtlCol="0" anchor="ctr"/>
          <a:lstStyle>
            <a:lvl1pPr algn="ctr">
              <a:defRPr sz="1000" b="1">
                <a:solidFill>
                  <a:schemeClr val="bg1"/>
                </a:solidFill>
                <a:latin typeface="Verdana"/>
                <a:cs typeface="Verdana"/>
              </a:defRPr>
            </a:lvl1pPr>
          </a:lstStyle>
          <a:p>
            <a:pPr>
              <a:defRPr/>
            </a:pPr>
            <a:fld id="{FBF998B7-643E-4292-A898-B400D6CF0AF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457200" rtl="0" eaLnBrk="1" fontAlgn="base" hangingPunct="1">
        <a:spcBef>
          <a:spcPct val="0"/>
        </a:spcBef>
        <a:spcAft>
          <a:spcPct val="0"/>
        </a:spcAft>
        <a:defRPr sz="2600" kern="1200">
          <a:solidFill>
            <a:srgbClr val="2663B4"/>
          </a:solidFill>
          <a:latin typeface="Verdana"/>
          <a:ea typeface="Verdana" pitchFamily="34" charset="0"/>
          <a:cs typeface="Verdana"/>
        </a:defRPr>
      </a:lvl1pPr>
      <a:lvl2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9pPr>
    </p:titleStyle>
    <p:bodyStyle>
      <a:lvl1pPr marL="342900" indent="-342900" algn="l" defTabSz="457200" rtl="0" eaLnBrk="1" fontAlgn="base" hangingPunct="1">
        <a:spcBef>
          <a:spcPct val="20000"/>
        </a:spcBef>
        <a:spcAft>
          <a:spcPct val="0"/>
        </a:spcAft>
        <a:defRPr sz="1400" kern="1200">
          <a:solidFill>
            <a:schemeClr val="tx1"/>
          </a:solidFill>
          <a:latin typeface="Verdana"/>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
        <a:defRPr sz="1400" kern="1200">
          <a:solidFill>
            <a:schemeClr val="tx1"/>
          </a:solidFill>
          <a:latin typeface="Verdana"/>
          <a:ea typeface="Verdana" pitchFamily="34" charset="0"/>
          <a:cs typeface="Verdana"/>
        </a:defRPr>
      </a:lvl2pPr>
      <a:lvl3pPr marL="11430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3pPr>
      <a:lvl4pPr marL="16002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4pPr>
      <a:lvl5pPr marL="20574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mtClean="0"/>
              <a:t>Finances internationales</a:t>
            </a:r>
            <a:endParaRPr lang="fr-FR"/>
          </a:p>
        </p:txBody>
      </p:sp>
      <p:sp>
        <p:nvSpPr>
          <p:cNvPr id="3" name="Sous-titre 2"/>
          <p:cNvSpPr>
            <a:spLocks noGrp="1"/>
          </p:cNvSpPr>
          <p:nvPr>
            <p:ph type="subTitle" idx="1"/>
          </p:nvPr>
        </p:nvSpPr>
        <p:spPr/>
        <p:txBody>
          <a:bodyPr/>
          <a:lstStyle/>
          <a:p>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L’actualité de la réflexion sur le SMI</a:t>
            </a:r>
            <a:endParaRPr lang="fr-FR" dirty="0"/>
          </a:p>
        </p:txBody>
      </p:sp>
      <p:sp>
        <p:nvSpPr>
          <p:cNvPr id="3" name="Espace réservé du contenu 2"/>
          <p:cNvSpPr>
            <a:spLocks noGrp="1"/>
          </p:cNvSpPr>
          <p:nvPr>
            <p:ph idx="1"/>
          </p:nvPr>
        </p:nvSpPr>
        <p:spPr/>
        <p:txBody>
          <a:bodyPr/>
          <a:lstStyle/>
          <a:p>
            <a:pPr>
              <a:buFont typeface="Wingdings" pitchFamily="2" charset="2"/>
              <a:buChar char="q"/>
            </a:pPr>
            <a:r>
              <a:rPr lang="fr-FR" sz="2400" b="0" dirty="0" smtClean="0"/>
              <a:t>Le SMI: un des ingrédients essentiels de la crise financière et économique de 2008</a:t>
            </a:r>
          </a:p>
          <a:p>
            <a:pPr>
              <a:buFont typeface="Wingdings" pitchFamily="2" charset="2"/>
              <a:buChar char="q"/>
            </a:pPr>
            <a:endParaRPr lang="fr-FR" sz="2400" b="0" dirty="0" smtClean="0"/>
          </a:p>
          <a:p>
            <a:pPr>
              <a:buFont typeface="Wingdings" pitchFamily="2" charset="2"/>
              <a:buChar char="q"/>
            </a:pPr>
            <a:r>
              <a:rPr lang="fr-FR" sz="2400" b="0" dirty="0" smtClean="0"/>
              <a:t>Le SMI: un cadre n’empêchant pas  l’accroissement des déséquilibres globaux</a:t>
            </a:r>
          </a:p>
          <a:p>
            <a:pPr>
              <a:buFont typeface="Wingdings" pitchFamily="2" charset="2"/>
              <a:buChar char="q"/>
            </a:pPr>
            <a:endParaRPr lang="fr-FR" sz="2400" b="0" dirty="0" smtClean="0"/>
          </a:p>
          <a:p>
            <a:pPr>
              <a:buFont typeface="Wingdings" pitchFamily="2" charset="2"/>
              <a:buChar char="q"/>
            </a:pPr>
            <a:r>
              <a:rPr lang="fr-FR" sz="2400" b="0" dirty="0" smtClean="0"/>
              <a:t>Le développement économique de la Chine et son ambition monétaire.</a:t>
            </a:r>
            <a:endParaRPr lang="fr-FR" sz="24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4 défauts du SMI</a:t>
            </a:r>
            <a:endParaRPr lang="fr-FR" dirty="0"/>
          </a:p>
        </p:txBody>
      </p:sp>
      <p:graphicFrame>
        <p:nvGraphicFramePr>
          <p:cNvPr id="4" name="Espace réservé du contenu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429000"/>
            <a:ext cx="7772400" cy="2339979"/>
          </a:xfrm>
        </p:spPr>
        <p:txBody>
          <a:bodyPr/>
          <a:lstStyle/>
          <a:p>
            <a:r>
              <a:rPr lang="fr-FR" sz="2400" dirty="0" smtClean="0"/>
              <a:t>2.1. Les déséquilibres extérieurs américains et l’accumulation des réserves de change</a:t>
            </a:r>
            <a:br>
              <a:rPr lang="fr-FR" sz="2400" dirty="0" smtClean="0"/>
            </a:b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L’accumulation des réserves de change</a:t>
            </a:r>
            <a:endParaRPr lang="fr-FR" dirty="0"/>
          </a:p>
        </p:txBody>
      </p:sp>
      <p:sp>
        <p:nvSpPr>
          <p:cNvPr id="3" name="Espace réservé du contenu 2"/>
          <p:cNvSpPr>
            <a:spLocks noGrp="1"/>
          </p:cNvSpPr>
          <p:nvPr>
            <p:ph idx="1"/>
          </p:nvPr>
        </p:nvSpPr>
        <p:spPr/>
        <p:txBody>
          <a:bodyPr/>
          <a:lstStyle/>
          <a:p>
            <a:pPr>
              <a:buFont typeface="Arial" pitchFamily="34" charset="0"/>
              <a:buChar char="•"/>
            </a:pPr>
            <a:r>
              <a:rPr lang="fr-FR" sz="2400" b="0" dirty="0" smtClean="0"/>
              <a:t>Le rôle d’assurance joué par les réserves de change face au risque de </a:t>
            </a:r>
            <a:r>
              <a:rPr lang="fr-FR" sz="2400" b="0" dirty="0" err="1" smtClean="0"/>
              <a:t>sudden</a:t>
            </a:r>
            <a:r>
              <a:rPr lang="fr-FR" sz="2400" b="0" dirty="0" smtClean="0"/>
              <a:t> stop.</a:t>
            </a:r>
          </a:p>
          <a:p>
            <a:pPr>
              <a:buFont typeface="Arial" pitchFamily="34" charset="0"/>
              <a:buChar char="•"/>
            </a:pPr>
            <a:endParaRPr lang="fr-FR" sz="2400" b="0" dirty="0" smtClean="0"/>
          </a:p>
          <a:p>
            <a:pPr>
              <a:buFont typeface="Arial" pitchFamily="34" charset="0"/>
              <a:buChar char="•"/>
            </a:pPr>
            <a:r>
              <a:rPr lang="fr-FR" sz="2400" b="0" dirty="0" smtClean="0"/>
              <a:t>Les politiques mercantilistes pratiquées par les pays émergents</a:t>
            </a:r>
          </a:p>
          <a:p>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Réserves optimales et observées en % du PIB</a:t>
            </a:r>
            <a:br>
              <a:rPr lang="fr-FR" dirty="0" smtClean="0"/>
            </a:br>
            <a:endParaRPr lang="fr-FR"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1187624" y="1340768"/>
            <a:ext cx="6827520" cy="4104456"/>
          </a:xfrm>
          <a:prstGeom prst="rect">
            <a:avLst/>
          </a:prstGeom>
          <a:noFill/>
          <a:ln w="9525">
            <a:noFill/>
            <a:miter lim="800000"/>
            <a:headEnd/>
            <a:tailEnd/>
          </a:ln>
        </p:spPr>
      </p:pic>
      <p:sp>
        <p:nvSpPr>
          <p:cNvPr id="7" name="ZoneTexte 6"/>
          <p:cNvSpPr txBox="1"/>
          <p:nvPr/>
        </p:nvSpPr>
        <p:spPr>
          <a:xfrm>
            <a:off x="1115616" y="5517232"/>
            <a:ext cx="7632848" cy="646331"/>
          </a:xfrm>
          <a:prstGeom prst="rect">
            <a:avLst/>
          </a:prstGeom>
          <a:noFill/>
        </p:spPr>
        <p:txBody>
          <a:bodyPr wrap="square" rtlCol="0">
            <a:spAutoFit/>
          </a:bodyPr>
          <a:lstStyle/>
          <a:p>
            <a:pPr algn="r"/>
            <a:r>
              <a:rPr lang="fr-FR" dirty="0" smtClean="0"/>
              <a:t> La lettre du </a:t>
            </a:r>
            <a:r>
              <a:rPr lang="fr-FR" dirty="0" err="1" smtClean="0"/>
              <a:t>Cepii</a:t>
            </a:r>
            <a:r>
              <a:rPr lang="fr-FR" dirty="0" smtClean="0"/>
              <a:t>, 368, aout 2016, </a:t>
            </a:r>
          </a:p>
          <a:p>
            <a:pPr algn="r"/>
            <a:r>
              <a:rPr lang="fr-FR" dirty="0" smtClean="0"/>
              <a:t>« Pays émergents : quelle protection face au risque de </a:t>
            </a:r>
            <a:r>
              <a:rPr lang="fr-FR" dirty="0" err="1" smtClean="0"/>
              <a:t>sudden</a:t>
            </a:r>
            <a:r>
              <a:rPr lang="fr-FR" dirty="0" smtClean="0"/>
              <a:t> stop ? » </a:t>
            </a:r>
            <a:endParaRPr lang="fr-FR" dirty="0"/>
          </a:p>
        </p:txBody>
      </p:sp>
      <p:sp>
        <p:nvSpPr>
          <p:cNvPr id="5125" name="Rectangle 5"/>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Taux de change du yuan contre dollar</a:t>
            </a:r>
            <a:endParaRPr lang="fr-FR"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971600" y="1556792"/>
            <a:ext cx="6768752"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Réserve de change en pourcentage du PIB</a:t>
            </a:r>
            <a:endParaRPr lang="fr-FR" dirty="0"/>
          </a:p>
        </p:txBody>
      </p:sp>
      <p:sp>
        <p:nvSpPr>
          <p:cNvPr id="3" name="Espace réservé du texte 2"/>
          <p:cNvSpPr>
            <a:spLocks noGrp="1"/>
          </p:cNvSpPr>
          <p:nvPr>
            <p:ph type="body" idx="1"/>
          </p:nvPr>
        </p:nvSpPr>
        <p:spPr/>
        <p:txBody>
          <a:bodyPr/>
          <a:lstStyle/>
          <a:p>
            <a:pPr algn="ctr"/>
            <a:r>
              <a:rPr lang="fr-FR" dirty="0" smtClean="0"/>
              <a:t>Monde</a:t>
            </a:r>
            <a:endParaRPr lang="fr-FR" dirty="0"/>
          </a:p>
        </p:txBody>
      </p:sp>
      <p:sp>
        <p:nvSpPr>
          <p:cNvPr id="5" name="Espace réservé du texte 4"/>
          <p:cNvSpPr>
            <a:spLocks noGrp="1"/>
          </p:cNvSpPr>
          <p:nvPr>
            <p:ph type="body" sz="quarter" idx="3"/>
          </p:nvPr>
        </p:nvSpPr>
        <p:spPr/>
        <p:txBody>
          <a:bodyPr/>
          <a:lstStyle/>
          <a:p>
            <a:pPr algn="ctr"/>
            <a:r>
              <a:rPr lang="fr-FR" dirty="0" smtClean="0"/>
              <a:t>Chine</a:t>
            </a:r>
            <a:endParaRPr lang="fr-FR" dirty="0"/>
          </a:p>
        </p:txBody>
      </p:sp>
      <p:pic>
        <p:nvPicPr>
          <p:cNvPr id="3074" name="Picture 2"/>
          <p:cNvPicPr>
            <a:picLocks noGrp="1" noChangeAspect="1" noChangeArrowheads="1"/>
          </p:cNvPicPr>
          <p:nvPr>
            <p:ph sz="half" idx="2"/>
          </p:nvPr>
        </p:nvPicPr>
        <p:blipFill>
          <a:blip r:embed="rId3" cstate="print"/>
          <a:srcRect/>
          <a:stretch>
            <a:fillRect/>
          </a:stretch>
        </p:blipFill>
        <p:spPr bwMode="auto">
          <a:xfrm>
            <a:off x="457200" y="1916832"/>
            <a:ext cx="4040188" cy="3626726"/>
          </a:xfrm>
          <a:prstGeom prst="rect">
            <a:avLst/>
          </a:prstGeom>
          <a:noFill/>
          <a:ln w="9525">
            <a:noFill/>
            <a:miter lim="800000"/>
            <a:headEnd/>
            <a:tailEnd/>
          </a:ln>
        </p:spPr>
      </p:pic>
      <p:pic>
        <p:nvPicPr>
          <p:cNvPr id="3075" name="Picture 3"/>
          <p:cNvPicPr>
            <a:picLocks noGrp="1" noChangeAspect="1" noChangeArrowheads="1"/>
          </p:cNvPicPr>
          <p:nvPr>
            <p:ph sz="quarter" idx="4"/>
          </p:nvPr>
        </p:nvPicPr>
        <p:blipFill>
          <a:blip r:embed="rId4" cstate="print"/>
          <a:srcRect/>
          <a:stretch>
            <a:fillRect/>
          </a:stretch>
        </p:blipFill>
        <p:spPr bwMode="auto">
          <a:xfrm>
            <a:off x="4645025" y="1916832"/>
            <a:ext cx="4391471"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429000"/>
            <a:ext cx="7772400" cy="2339979"/>
          </a:xfrm>
        </p:spPr>
        <p:txBody>
          <a:bodyPr/>
          <a:lstStyle/>
          <a:p>
            <a:r>
              <a:rPr lang="fr-FR" sz="3200" dirty="0" smtClean="0"/>
              <a:t>2.2. </a:t>
            </a:r>
            <a:r>
              <a:rPr lang="fr-FR" sz="3200" dirty="0" err="1" smtClean="0"/>
              <a:t>Bretton</a:t>
            </a:r>
            <a:r>
              <a:rPr lang="fr-FR" sz="3200" dirty="0" smtClean="0"/>
              <a:t> </a:t>
            </a:r>
            <a:r>
              <a:rPr lang="fr-FR" sz="3200" dirty="0" err="1" smtClean="0"/>
              <a:t>Woods</a:t>
            </a:r>
            <a:r>
              <a:rPr lang="fr-FR" sz="3200" dirty="0" smtClean="0"/>
              <a:t> 2 et le renouveau du dilemme de </a:t>
            </a:r>
            <a:r>
              <a:rPr lang="fr-FR" sz="3200" dirty="0" err="1" smtClean="0"/>
              <a:t>Triffin</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smtClean="0"/>
          </a:p>
          <a:p>
            <a:endParaRPr lang="fr-F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836713"/>
            <a:ext cx="8229600" cy="5289452"/>
          </a:xfrm>
        </p:spPr>
        <p:txBody>
          <a:bodyPr/>
          <a:lstStyle/>
          <a:p>
            <a:pPr>
              <a:buFont typeface="Arial" pitchFamily="34" charset="0"/>
              <a:buChar char="•"/>
            </a:pPr>
            <a:r>
              <a:rPr lang="fr-FR" sz="2400" b="0" dirty="0" smtClean="0"/>
              <a:t>Mickael </a:t>
            </a:r>
            <a:r>
              <a:rPr lang="fr-FR" sz="2400" b="0" dirty="0" err="1" smtClean="0"/>
              <a:t>Dooley</a:t>
            </a:r>
            <a:endParaRPr lang="fr-FR" sz="2400" b="0" dirty="0" smtClean="0"/>
          </a:p>
          <a:p>
            <a:pPr>
              <a:buFont typeface="Arial" pitchFamily="34" charset="0"/>
              <a:buChar char="•"/>
            </a:pPr>
            <a:r>
              <a:rPr lang="fr-FR" sz="2400" b="0" dirty="0" smtClean="0"/>
              <a:t>David </a:t>
            </a:r>
            <a:r>
              <a:rPr lang="fr-FR" sz="2400" b="0" dirty="0" err="1" smtClean="0"/>
              <a:t>Folkert</a:t>
            </a:r>
            <a:endParaRPr lang="fr-FR" sz="2400" b="0" dirty="0" smtClean="0"/>
          </a:p>
          <a:p>
            <a:pPr>
              <a:buFont typeface="Arial" pitchFamily="34" charset="0"/>
              <a:buChar char="•"/>
            </a:pPr>
            <a:r>
              <a:rPr lang="fr-FR" sz="2400" b="0" dirty="0" smtClean="0"/>
              <a:t>Peter Garber</a:t>
            </a:r>
          </a:p>
          <a:p>
            <a:pPr>
              <a:buFont typeface="Arial" pitchFamily="34" charset="0"/>
              <a:buChar char="•"/>
            </a:pPr>
            <a:endParaRPr lang="fr-FR" sz="2400" b="0" dirty="0" smtClean="0"/>
          </a:p>
          <a:p>
            <a:pPr>
              <a:buFont typeface="Arial" pitchFamily="34" charset="0"/>
              <a:buChar char="•"/>
            </a:pPr>
            <a:r>
              <a:rPr lang="fr-FR" sz="2400" b="0" dirty="0" smtClean="0"/>
              <a:t>La demande de liquidité sûre va aller croissant:</a:t>
            </a:r>
          </a:p>
          <a:p>
            <a:pPr lvl="1">
              <a:buFont typeface="Arial" pitchFamily="34" charset="0"/>
              <a:buChar char="•"/>
            </a:pPr>
            <a:r>
              <a:rPr lang="fr-FR" sz="2400" b="0" dirty="0" smtClean="0"/>
              <a:t>Le développement de l’épargne des ménages des pays émergents</a:t>
            </a:r>
          </a:p>
          <a:p>
            <a:pPr lvl="1">
              <a:buFont typeface="Arial" pitchFamily="34" charset="0"/>
              <a:buChar char="•"/>
            </a:pPr>
            <a:r>
              <a:rPr lang="fr-FR" sz="2400" b="0" dirty="0" smtClean="0"/>
              <a:t>La nécessité de transformer des actifs non durables en actifs surs.</a:t>
            </a:r>
            <a:endParaRPr lang="fr-FR" sz="24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 calcmode="lin" valueType="num">
                                      <p:cBhvr>
                                        <p:cTn id="1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p:cTn id="2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t>2.3. Les perspectives de réforme du SMI</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Vers un système multipolaire?</a:t>
            </a:r>
            <a:endParaRPr lang="fr-FR" dirty="0"/>
          </a:p>
        </p:txBody>
      </p:sp>
      <p:sp>
        <p:nvSpPr>
          <p:cNvPr id="4" name="Espace réservé du contenu 3"/>
          <p:cNvSpPr>
            <a:spLocks noGrp="1"/>
          </p:cNvSpPr>
          <p:nvPr>
            <p:ph sz="half" idx="2"/>
          </p:nvPr>
        </p:nvSpPr>
        <p:spPr>
          <a:xfrm>
            <a:off x="4139952" y="1600204"/>
            <a:ext cx="4546848" cy="4525963"/>
          </a:xfrm>
        </p:spPr>
        <p:txBody>
          <a:bodyPr/>
          <a:lstStyle/>
          <a:p>
            <a:pPr>
              <a:buFont typeface="Arial" pitchFamily="34" charset="0"/>
              <a:buChar char="•"/>
            </a:pPr>
            <a:r>
              <a:rPr lang="fr-FR" sz="1800" dirty="0" smtClean="0"/>
              <a:t>Un critère d’efficacité économique</a:t>
            </a:r>
          </a:p>
          <a:p>
            <a:pPr>
              <a:buFont typeface="Arial" pitchFamily="34" charset="0"/>
              <a:buChar char="•"/>
            </a:pPr>
            <a:endParaRPr lang="fr-FR" sz="1800" dirty="0" smtClean="0"/>
          </a:p>
          <a:p>
            <a:pPr>
              <a:buFont typeface="Arial" pitchFamily="34" charset="0"/>
              <a:buChar char="•"/>
            </a:pPr>
            <a:r>
              <a:rPr lang="fr-FR" sz="1800" dirty="0" smtClean="0"/>
              <a:t>Un critère de stabilité économique et financière</a:t>
            </a:r>
          </a:p>
          <a:p>
            <a:pPr>
              <a:buFont typeface="Arial" pitchFamily="34" charset="0"/>
              <a:buChar char="•"/>
            </a:pPr>
            <a:endParaRPr lang="fr-FR" sz="1800" dirty="0" smtClean="0"/>
          </a:p>
          <a:p>
            <a:pPr>
              <a:buFont typeface="Arial" pitchFamily="34" charset="0"/>
              <a:buChar char="•"/>
            </a:pPr>
            <a:r>
              <a:rPr lang="fr-FR" sz="1800" dirty="0" smtClean="0"/>
              <a:t>Un critère </a:t>
            </a:r>
            <a:r>
              <a:rPr lang="fr-FR" sz="1800" dirty="0" smtClean="0"/>
              <a:t>d’équité</a:t>
            </a:r>
          </a:p>
          <a:p>
            <a:pPr>
              <a:buFont typeface="Arial" pitchFamily="34" charset="0"/>
              <a:buChar char="•"/>
            </a:pPr>
            <a:endParaRPr lang="fr-FR" sz="1800" dirty="0" smtClean="0"/>
          </a:p>
          <a:p>
            <a:pPr>
              <a:buFont typeface="Arial" pitchFamily="34" charset="0"/>
              <a:buChar char="•"/>
            </a:pPr>
            <a:r>
              <a:rPr lang="fr-FR" sz="1800" dirty="0" smtClean="0"/>
              <a:t>Un critère de faisabilité</a:t>
            </a:r>
            <a:endParaRPr lang="fr-FR" sz="1800" dirty="0"/>
          </a:p>
        </p:txBody>
      </p:sp>
      <p:pic>
        <p:nvPicPr>
          <p:cNvPr id="4098" name="Picture 2"/>
          <p:cNvPicPr>
            <a:picLocks noGrp="1" noChangeAspect="1" noChangeArrowheads="1"/>
          </p:cNvPicPr>
          <p:nvPr>
            <p:ph sz="half" idx="1"/>
          </p:nvPr>
        </p:nvPicPr>
        <p:blipFill>
          <a:blip r:embed="rId3" cstate="print"/>
          <a:srcRect/>
          <a:stretch>
            <a:fillRect/>
          </a:stretch>
        </p:blipFill>
        <p:spPr bwMode="auto">
          <a:xfrm>
            <a:off x="467544" y="1628800"/>
            <a:ext cx="3322320" cy="43924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dirty="0" smtClean="0"/>
              <a:t>Déséquilibres extérieurs courants en % du PIB mondial</a:t>
            </a:r>
            <a:br>
              <a:rPr lang="fr-FR" sz="2000" dirty="0" smtClean="0"/>
            </a:br>
            <a:endParaRPr lang="fr-FR" sz="2000" dirty="0"/>
          </a:p>
        </p:txBody>
      </p:sp>
      <p:pic>
        <p:nvPicPr>
          <p:cNvPr id="6" name="Espace réservé du contenu 5" descr="IMG_0001.jpg"/>
          <p:cNvPicPr>
            <a:picLocks noGrp="1" noChangeAspect="1"/>
          </p:cNvPicPr>
          <p:nvPr>
            <p:ph idx="1"/>
          </p:nvPr>
        </p:nvPicPr>
        <p:blipFill>
          <a:blip r:embed="rId3" cstate="print"/>
          <a:srcRect l="7921" t="46771" r="15572" b="8681"/>
          <a:stretch>
            <a:fillRect/>
          </a:stretch>
        </p:blipFill>
        <p:spPr>
          <a:xfrm>
            <a:off x="395536" y="1124744"/>
            <a:ext cx="8280920" cy="5904656"/>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228998"/>
          </a:xfrm>
        </p:spPr>
        <p:txBody>
          <a:bodyPr/>
          <a:lstStyle/>
          <a:p>
            <a:pPr algn="ctr"/>
            <a:r>
              <a:rPr lang="fr-FR" sz="2400" b="1" dirty="0" smtClean="0"/>
              <a:t/>
            </a:r>
            <a:br>
              <a:rPr lang="fr-FR" sz="2400" b="1" dirty="0" smtClean="0"/>
            </a:br>
            <a:r>
              <a:rPr lang="fr-FR" sz="2400" b="1" dirty="0" smtClean="0"/>
              <a:t>Le triangle de Dani </a:t>
            </a:r>
            <a:r>
              <a:rPr lang="fr-FR" sz="2400" b="1" dirty="0" err="1" smtClean="0"/>
              <a:t>Rodrik</a:t>
            </a:r>
            <a:r>
              <a:rPr lang="fr-FR" sz="2000" dirty="0" smtClean="0"/>
              <a:t/>
            </a:r>
            <a:br>
              <a:rPr lang="fr-FR" sz="2000" dirty="0" smtClean="0"/>
            </a:br>
            <a:endParaRPr lang="fr-FR" sz="2000" dirty="0"/>
          </a:p>
        </p:txBody>
      </p:sp>
      <p:sp>
        <p:nvSpPr>
          <p:cNvPr id="3" name="Espace réservé du contenu 2"/>
          <p:cNvSpPr>
            <a:spLocks noGrp="1"/>
          </p:cNvSpPr>
          <p:nvPr>
            <p:ph idx="1"/>
          </p:nvPr>
        </p:nvSpPr>
        <p:spPr>
          <a:xfrm>
            <a:off x="457200" y="1052736"/>
            <a:ext cx="8229600" cy="5184575"/>
          </a:xfrm>
        </p:spPr>
        <p:txBody>
          <a:bodyPr/>
          <a:lstStyle/>
          <a:p>
            <a:r>
              <a:rPr lang="fr-FR" sz="1800" dirty="0" smtClean="0"/>
              <a:t>                               </a:t>
            </a:r>
          </a:p>
          <a:p>
            <a:r>
              <a:rPr lang="fr-FR" sz="1800" dirty="0" smtClean="0"/>
              <a:t>                          Intégration économique (monétaire)</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sz="1800" dirty="0" smtClean="0"/>
              <a:t>Souveraineté des nations                               Démocratie                                          </a:t>
            </a:r>
            <a:endParaRPr lang="fr-FR" sz="1800" dirty="0"/>
          </a:p>
        </p:txBody>
      </p:sp>
      <p:sp>
        <p:nvSpPr>
          <p:cNvPr id="4" name="Triangle isocèle 3"/>
          <p:cNvSpPr/>
          <p:nvPr/>
        </p:nvSpPr>
        <p:spPr>
          <a:xfrm>
            <a:off x="2123728" y="1772816"/>
            <a:ext cx="4320480" cy="367240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idx="1"/>
          </p:nvPr>
        </p:nvSpPr>
        <p:spPr>
          <a:xfrm>
            <a:off x="457200" y="620688"/>
            <a:ext cx="8229600" cy="5505477"/>
          </a:xfrm>
        </p:spPr>
        <p:txBody>
          <a:bodyPr/>
          <a:lstStyle/>
          <a:p>
            <a:endParaRPr lang="fr-FR" sz="1800" dirty="0" smtClean="0"/>
          </a:p>
          <a:p>
            <a:r>
              <a:rPr lang="fr-FR" sz="1800" dirty="0" smtClean="0"/>
              <a:t>1. </a:t>
            </a:r>
            <a:r>
              <a:rPr lang="fr-FR" sz="2000" dirty="0" smtClean="0"/>
              <a:t>Renforcer la coordination internationale des politiques économiques:</a:t>
            </a:r>
          </a:p>
          <a:p>
            <a:endParaRPr lang="fr-FR" sz="1600" dirty="0" smtClean="0"/>
          </a:p>
          <a:p>
            <a:pPr fontAlgn="t">
              <a:buFont typeface="Wingdings" pitchFamily="2" charset="2"/>
              <a:buChar char="§"/>
            </a:pPr>
            <a:r>
              <a:rPr lang="fr-FR" sz="2000" b="0" dirty="0" smtClean="0"/>
              <a:t>   la guerre des monnaies: situation dans laquelle chaque pays ou zone monétaire cherche à affaiblir la valeur de sa monnaie pour renforcer sa compétitivité. </a:t>
            </a:r>
          </a:p>
          <a:p>
            <a:pPr fontAlgn="t">
              <a:buFont typeface="Wingdings" pitchFamily="2" charset="2"/>
              <a:buChar char="§"/>
            </a:pPr>
            <a:endParaRPr lang="fr-FR" sz="1600" dirty="0" smtClean="0"/>
          </a:p>
          <a:p>
            <a:pPr marL="342900" indent="-342900" fontAlgn="t"/>
            <a:endParaRPr lang="fr-F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idx="1"/>
          </p:nvPr>
        </p:nvSpPr>
        <p:spPr>
          <a:xfrm>
            <a:off x="457200" y="620688"/>
            <a:ext cx="8229600" cy="5505477"/>
          </a:xfrm>
        </p:spPr>
        <p:txBody>
          <a:bodyPr/>
          <a:lstStyle/>
          <a:p>
            <a:r>
              <a:rPr lang="fr-FR" sz="1800" smtClean="0"/>
              <a:t>Renforcer </a:t>
            </a:r>
            <a:r>
              <a:rPr lang="fr-FR" sz="1800" dirty="0" smtClean="0"/>
              <a:t>la coordination internationale des politiques économiques:</a:t>
            </a:r>
          </a:p>
          <a:p>
            <a:endParaRPr lang="fr-FR" dirty="0" smtClean="0"/>
          </a:p>
          <a:p>
            <a:pPr fontAlgn="t">
              <a:buFont typeface="Wingdings" pitchFamily="2" charset="2"/>
              <a:buChar char="§"/>
            </a:pPr>
            <a:r>
              <a:rPr lang="fr-FR" sz="1800" b="0" dirty="0" smtClean="0"/>
              <a:t>   la guerre des monnaies: situation dans laquelle chaque pays ou    zone monétaire cherche à affaiblir la valeur de sa monnaie pour renforcer sa compétitivité. </a:t>
            </a:r>
          </a:p>
          <a:p>
            <a:pPr fontAlgn="t">
              <a:buFont typeface="Wingdings" pitchFamily="2" charset="2"/>
              <a:buChar char="§"/>
            </a:pPr>
            <a:r>
              <a:rPr lang="fr-FR" sz="1800" b="0" dirty="0" smtClean="0"/>
              <a:t>   le G20 et le FMI.</a:t>
            </a:r>
          </a:p>
          <a:p>
            <a:pPr fontAlgn="t">
              <a:buFont typeface="Wingdings" pitchFamily="2" charset="2"/>
              <a:buChar char="§"/>
            </a:pPr>
            <a:r>
              <a:rPr lang="fr-FR" sz="1800" b="0" dirty="0" smtClean="0"/>
              <a:t>   la coordination régionale: l’UEM, le Fond monétaire asiatique.</a:t>
            </a:r>
          </a:p>
          <a:p>
            <a:pPr fontAlgn="t"/>
            <a:endParaRPr lang="fr-FR" sz="1600" dirty="0" smtClean="0"/>
          </a:p>
          <a:p>
            <a:pPr marL="342900" indent="-342900" fontAlgn="t"/>
            <a:endParaRPr lang="fr-FR" sz="1600" dirty="0" smtClean="0"/>
          </a:p>
          <a:p>
            <a:pPr marL="342900" indent="-342900" fontAlgn="t"/>
            <a:endParaRPr lang="fr-F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645024"/>
            <a:ext cx="7772400" cy="2123955"/>
          </a:xfrm>
        </p:spPr>
        <p:txBody>
          <a:bodyPr/>
          <a:lstStyle/>
          <a:p>
            <a:r>
              <a:rPr lang="fr-FR" dirty="0" smtClean="0"/>
              <a:t>II Finance, croissance et instabilité économique</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73016"/>
            <a:ext cx="7772400" cy="2195963"/>
          </a:xfrm>
        </p:spPr>
        <p:txBody>
          <a:bodyPr/>
          <a:lstStyle/>
          <a:p>
            <a:r>
              <a:rPr lang="fr-FR" dirty="0" smtClean="0"/>
              <a:t>1. Les liens entre la finance et la croissance</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sz="half" idx="2"/>
          </p:nvPr>
        </p:nvSpPr>
        <p:spPr/>
        <p:txBody>
          <a:bodyPr/>
          <a:lstStyle/>
          <a:p>
            <a:endParaRPr lang="fr-FR" dirty="0" smtClean="0"/>
          </a:p>
          <a:p>
            <a:pPr>
              <a:buFont typeface="Arial" pitchFamily="34" charset="0"/>
              <a:buChar char="•"/>
            </a:pPr>
            <a:r>
              <a:rPr lang="fr-FR" sz="2000" dirty="0" smtClean="0"/>
              <a:t>J. Hicks</a:t>
            </a:r>
            <a:endParaRPr lang="fr-FR" sz="2000" dirty="0" smtClean="0"/>
          </a:p>
          <a:p>
            <a:pPr>
              <a:buFont typeface="Arial" pitchFamily="34" charset="0"/>
              <a:buChar char="•"/>
            </a:pPr>
            <a:r>
              <a:rPr lang="fr-FR" sz="2000" dirty="0" smtClean="0"/>
              <a:t>R. M. </a:t>
            </a:r>
            <a:r>
              <a:rPr lang="fr-FR" sz="2000" dirty="0" err="1" smtClean="0"/>
              <a:t>Kinon</a:t>
            </a:r>
            <a:endParaRPr lang="fr-FR" sz="2000" dirty="0" smtClean="0"/>
          </a:p>
          <a:p>
            <a:pPr>
              <a:buFont typeface="Arial" pitchFamily="34" charset="0"/>
              <a:buChar char="•"/>
            </a:pPr>
            <a:r>
              <a:rPr lang="fr-FR" sz="2000" dirty="0" smtClean="0"/>
              <a:t>E. Shaw</a:t>
            </a:r>
          </a:p>
          <a:p>
            <a:pPr>
              <a:buFont typeface="Arial" pitchFamily="34" charset="0"/>
              <a:buChar char="•"/>
            </a:pPr>
            <a:endParaRPr lang="fr-FR" sz="2000" dirty="0" smtClean="0"/>
          </a:p>
          <a:p>
            <a:pPr>
              <a:buFont typeface="Arial" pitchFamily="34" charset="0"/>
              <a:buChar char="•"/>
            </a:pPr>
            <a:r>
              <a:rPr lang="fr-FR" sz="2000" dirty="0" smtClean="0"/>
              <a:t>R. Goldsmith</a:t>
            </a:r>
          </a:p>
          <a:p>
            <a:endParaRPr lang="fr-FR" sz="2000" dirty="0" smtClean="0"/>
          </a:p>
        </p:txBody>
      </p:sp>
      <p:sp>
        <p:nvSpPr>
          <p:cNvPr id="6" name="Espace réservé du contenu 5"/>
          <p:cNvSpPr>
            <a:spLocks noGrp="1"/>
          </p:cNvSpPr>
          <p:nvPr>
            <p:ph sz="half" idx="1"/>
          </p:nvPr>
        </p:nvSpPr>
        <p:spPr/>
        <p:txBody>
          <a:bodyPr/>
          <a:lstStyle/>
          <a:p>
            <a:endParaRPr lang="fr-F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140968"/>
            <a:ext cx="7772400" cy="2628011"/>
          </a:xfrm>
        </p:spPr>
        <p:txBody>
          <a:bodyPr/>
          <a:lstStyle/>
          <a:p>
            <a:r>
              <a:rPr lang="fr-FR" sz="3200" dirty="0" smtClean="0"/>
              <a:t>1.1. Finance, affectation des ressources et croissance</a:t>
            </a:r>
            <a:endParaRPr lang="fr-FR" sz="32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ross-levine.jpg"/>
          <p:cNvPicPr>
            <a:picLocks noGrp="1" noChangeAspect="1"/>
          </p:cNvPicPr>
          <p:nvPr>
            <p:ph sz="half" idx="1"/>
          </p:nvPr>
        </p:nvPicPr>
        <p:blipFill>
          <a:blip r:embed="rId3" cstate="print"/>
          <a:stretch>
            <a:fillRect/>
          </a:stretch>
        </p:blipFill>
        <p:spPr>
          <a:xfrm>
            <a:off x="755576" y="1484784"/>
            <a:ext cx="3240360" cy="4608512"/>
          </a:xfrm>
        </p:spPr>
      </p:pic>
      <p:sp>
        <p:nvSpPr>
          <p:cNvPr id="4" name="Espace réservé du contenu 3"/>
          <p:cNvSpPr>
            <a:spLocks noGrp="1"/>
          </p:cNvSpPr>
          <p:nvPr>
            <p:ph sz="half" idx="2"/>
          </p:nvPr>
        </p:nvSpPr>
        <p:spPr/>
        <p:txBody>
          <a:bodyPr/>
          <a:lstStyle/>
          <a:p>
            <a:endParaRPr lang="fr-FR" sz="2000" dirty="0" smtClean="0"/>
          </a:p>
          <a:p>
            <a:pPr>
              <a:buFont typeface="Arial" pitchFamily="34" charset="0"/>
              <a:buChar char="•"/>
            </a:pPr>
            <a:r>
              <a:rPr lang="fr-FR" sz="2000" dirty="0" smtClean="0"/>
              <a:t>Ross </a:t>
            </a:r>
            <a:r>
              <a:rPr lang="fr-FR" sz="2000" dirty="0" err="1" smtClean="0"/>
              <a:t>Levine</a:t>
            </a:r>
            <a:endParaRPr lang="fr-FR" sz="2000" dirty="0" smtClean="0"/>
          </a:p>
          <a:p>
            <a:pPr>
              <a:buFont typeface="Arial" pitchFamily="34" charset="0"/>
              <a:buChar char="•"/>
            </a:pPr>
            <a:endParaRPr lang="fr-FR" sz="2000" dirty="0" smtClean="0"/>
          </a:p>
          <a:p>
            <a:pPr>
              <a:buFont typeface="Arial" pitchFamily="34" charset="0"/>
              <a:buChar char="•"/>
            </a:pPr>
            <a:r>
              <a:rPr lang="fr-FR" sz="2000" dirty="0" smtClean="0"/>
              <a:t>P. Howitt et Ph. </a:t>
            </a:r>
            <a:r>
              <a:rPr lang="fr-FR" sz="2000" dirty="0" err="1" smtClean="0"/>
              <a:t>Aghion</a:t>
            </a:r>
            <a:endParaRPr lang="fr-FR" sz="2000" dirty="0" smtClean="0"/>
          </a:p>
          <a:p>
            <a:pPr>
              <a:buFont typeface="Arial" pitchFamily="34" charset="0"/>
              <a:buChar char="•"/>
            </a:pPr>
            <a:endParaRPr lang="fr-FR" sz="2000" dirty="0" smtClean="0"/>
          </a:p>
          <a:p>
            <a:pPr>
              <a:buFont typeface="Arial" pitchFamily="34" charset="0"/>
              <a:buChar char="•"/>
            </a:pPr>
            <a:r>
              <a:rPr lang="fr-FR" sz="2000" dirty="0" smtClean="0"/>
              <a:t>D. </a:t>
            </a:r>
            <a:r>
              <a:rPr lang="fr-FR" sz="2000" dirty="0" err="1" smtClean="0"/>
              <a:t>Acemoglu</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 calcmode="lin" valueType="num">
                                      <p:cBhvr>
                                        <p:cTn id="26"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356992"/>
            <a:ext cx="7772400" cy="2411987"/>
          </a:xfrm>
        </p:spPr>
        <p:txBody>
          <a:bodyPr/>
          <a:lstStyle/>
          <a:p>
            <a:r>
              <a:rPr lang="fr-FR" sz="3200" dirty="0" smtClean="0"/>
              <a:t>1.2. Finance, création de ressources et croissance</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olivier_hart.jpg"/>
          <p:cNvPicPr>
            <a:picLocks noGrp="1" noChangeAspect="1"/>
          </p:cNvPicPr>
          <p:nvPr>
            <p:ph sz="half" idx="1"/>
          </p:nvPr>
        </p:nvPicPr>
        <p:blipFill>
          <a:blip r:embed="rId3" cstate="print"/>
          <a:stretch>
            <a:fillRect/>
          </a:stretch>
        </p:blipFill>
        <p:spPr>
          <a:xfrm>
            <a:off x="755576" y="1700808"/>
            <a:ext cx="3456384" cy="4176464"/>
          </a:xfrm>
        </p:spPr>
      </p:pic>
      <p:sp>
        <p:nvSpPr>
          <p:cNvPr id="4" name="Espace réservé du contenu 3"/>
          <p:cNvSpPr>
            <a:spLocks noGrp="1"/>
          </p:cNvSpPr>
          <p:nvPr>
            <p:ph sz="half" idx="2"/>
          </p:nvPr>
        </p:nvSpPr>
        <p:spPr/>
        <p:txBody>
          <a:bodyPr>
            <a:normAutofit/>
          </a:bodyPr>
          <a:lstStyle/>
          <a:p>
            <a:endParaRPr lang="fr-FR" sz="2000" dirty="0" smtClean="0"/>
          </a:p>
          <a:p>
            <a:r>
              <a:rPr lang="fr-FR" sz="2000" dirty="0" smtClean="0"/>
              <a:t>Olivier Hart (prix Nobel 2016)</a:t>
            </a:r>
          </a:p>
          <a:p>
            <a:endParaRPr lang="fr-FR" sz="2000" dirty="0" smtClean="0"/>
          </a:p>
          <a:p>
            <a:r>
              <a:rPr lang="fr-FR" sz="2000" dirty="0" smtClean="0"/>
              <a:t>Le changement nécessite:</a:t>
            </a:r>
          </a:p>
          <a:p>
            <a:pPr>
              <a:buFont typeface="Arial" pitchFamily="34" charset="0"/>
              <a:buChar char="•"/>
            </a:pPr>
            <a:r>
              <a:rPr lang="fr-FR" sz="2000" dirty="0" smtClean="0"/>
              <a:t>La création d’une nouvelle entreprise</a:t>
            </a:r>
          </a:p>
          <a:p>
            <a:pPr>
              <a:buFont typeface="Arial" pitchFamily="34" charset="0"/>
              <a:buChar char="•"/>
            </a:pPr>
            <a:endParaRPr lang="fr-FR" sz="2000" dirty="0" smtClean="0"/>
          </a:p>
          <a:p>
            <a:pPr>
              <a:buFont typeface="Arial" pitchFamily="34" charset="0"/>
              <a:buChar char="•"/>
            </a:pPr>
            <a:r>
              <a:rPr lang="fr-FR" sz="2000" dirty="0" smtClean="0"/>
              <a:t>La pression des actionnaires pour une </a:t>
            </a:r>
            <a:r>
              <a:rPr lang="fr-FR" sz="2000" dirty="0" err="1" smtClean="0"/>
              <a:t>corporate</a:t>
            </a:r>
            <a:r>
              <a:rPr lang="fr-FR" sz="2000" dirty="0" smtClean="0"/>
              <a:t> gouvernance</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p:cTn id="21"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276872"/>
            <a:ext cx="7772400" cy="3492107"/>
          </a:xfrm>
        </p:spPr>
        <p:txBody>
          <a:bodyPr/>
          <a:lstStyle/>
          <a:p>
            <a:r>
              <a:rPr lang="fr-FR" sz="2800" u="sng" dirty="0" smtClean="0"/>
              <a:t>I Le système de l’étalon or : une configuration libérale indépassable?</a:t>
            </a:r>
            <a:r>
              <a:rPr lang="fr-FR" sz="3200" dirty="0" smtClean="0"/>
              <a:t/>
            </a:r>
            <a:br>
              <a:rPr lang="fr-FR" sz="3200" dirty="0" smtClean="0"/>
            </a:br>
            <a:endParaRPr lang="fr-FR" sz="3200" dirty="0"/>
          </a:p>
        </p:txBody>
      </p:sp>
      <p:sp>
        <p:nvSpPr>
          <p:cNvPr id="3" name="Espace réservé du texte 2"/>
          <p:cNvSpPr>
            <a:spLocks noGrp="1"/>
          </p:cNvSpPr>
          <p:nvPr>
            <p:ph type="body" idx="1"/>
          </p:nvPr>
        </p:nvSpPr>
        <p:spPr>
          <a:xfrm>
            <a:off x="722313" y="2906713"/>
            <a:ext cx="7772400" cy="2538511"/>
          </a:xfrm>
        </p:spPr>
        <p:txBody>
          <a:bodyPr/>
          <a:lstStyle/>
          <a:p>
            <a:endParaRPr lang="fr-FR" i="1" dirty="0" smtClean="0"/>
          </a:p>
          <a:p>
            <a:r>
              <a:rPr lang="fr-FR" i="1" dirty="0" smtClean="0"/>
              <a:t>« Un étalon-or « automatique » est partie intégrante d’une économie de laisser-faire et de libre-échange »</a:t>
            </a:r>
          </a:p>
          <a:p>
            <a:pPr algn="r"/>
            <a:r>
              <a:rPr lang="fr-FR" i="1" dirty="0" smtClean="0"/>
              <a:t>J.A. Schumpeter, 1954</a:t>
            </a:r>
            <a:endParaRPr lang="fr-FR"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r>
              <a:rPr lang="fr-FR" sz="2000" b="0" dirty="0" smtClean="0"/>
              <a:t>« Si Netscape, eBay ou Amazon avaient été créés à l’intérieur d’une grande entreprise, leur valeur potentielle aurait probablement été négligée. Même si une certaine valeur avait été perçue, il aurait été difficile, sinon impossible pour le management d’avoir une forte incitation à maximiser la valeur inhérente à ces idées »</a:t>
            </a:r>
          </a:p>
          <a:p>
            <a:pPr algn="r"/>
            <a:r>
              <a:rPr lang="fr-FR" sz="1800" b="0" dirty="0" err="1" smtClean="0"/>
              <a:t>Holmstrom</a:t>
            </a:r>
            <a:r>
              <a:rPr lang="fr-FR" sz="1800" b="0" dirty="0" smtClean="0"/>
              <a:t> et Kaplan, </a:t>
            </a:r>
          </a:p>
          <a:p>
            <a:pPr algn="r"/>
            <a:r>
              <a:rPr lang="fr-FR" sz="1800" b="0" dirty="0" smtClean="0"/>
              <a:t>cité par J.L. </a:t>
            </a:r>
            <a:r>
              <a:rPr lang="fr-FR" sz="1800" b="0" dirty="0" err="1" smtClean="0"/>
              <a:t>Gaffard</a:t>
            </a:r>
            <a:r>
              <a:rPr lang="fr-FR" sz="1800" b="0" dirty="0" smtClean="0"/>
              <a:t>, La croissance </a:t>
            </a:r>
            <a:r>
              <a:rPr lang="fr-FR" sz="1800" b="0" dirty="0" smtClean="0"/>
              <a:t>économique, A. Colin</a:t>
            </a:r>
            <a:endParaRPr lang="fr-FR" sz="1800" b="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2</a:t>
            </a:r>
            <a:r>
              <a:rPr lang="fr-FR" sz="2800" dirty="0" smtClean="0"/>
              <a:t>. </a:t>
            </a:r>
            <a:r>
              <a:rPr lang="fr-FR" sz="3200" dirty="0" smtClean="0"/>
              <a:t>La finance, la volatilité et la croissance</a:t>
            </a: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4704"/>
            <a:ext cx="8229600" cy="1008112"/>
          </a:xfrm>
        </p:spPr>
        <p:txBody>
          <a:bodyPr/>
          <a:lstStyle/>
          <a:p>
            <a:pPr algn="ctr"/>
            <a:r>
              <a:rPr lang="fr-FR" sz="2400" b="1" dirty="0" smtClean="0"/>
              <a:t>J.L. Arcand, </a:t>
            </a:r>
            <a:r>
              <a:rPr lang="fr-FR" sz="2400" b="1" dirty="0" smtClean="0"/>
              <a:t>E. </a:t>
            </a:r>
            <a:r>
              <a:rPr lang="fr-FR" sz="2400" b="1" dirty="0" err="1" smtClean="0"/>
              <a:t>Berkes</a:t>
            </a:r>
            <a:r>
              <a:rPr lang="fr-FR" sz="2400" b="1" dirty="0" smtClean="0"/>
              <a:t>, U. </a:t>
            </a:r>
            <a:r>
              <a:rPr lang="fr-FR" sz="2400" b="1" dirty="0" err="1" smtClean="0"/>
              <a:t>Panizza</a:t>
            </a:r>
            <a:r>
              <a:rPr lang="fr-FR" sz="2400" b="1" dirty="0" smtClean="0"/>
              <a:t/>
            </a:r>
            <a:br>
              <a:rPr lang="fr-FR" sz="2400" b="1" dirty="0" smtClean="0"/>
            </a:br>
            <a:r>
              <a:rPr lang="fr-FR" sz="2400" b="1" dirty="0" smtClean="0"/>
              <a:t/>
            </a:r>
            <a:br>
              <a:rPr lang="fr-FR" sz="2400" b="1" dirty="0" smtClean="0"/>
            </a:br>
            <a:r>
              <a:rPr lang="fr-FR" sz="2400" b="1" dirty="0" smtClean="0"/>
              <a:t>Crédit </a:t>
            </a:r>
            <a:r>
              <a:rPr lang="fr-FR" sz="2400" b="1" dirty="0" smtClean="0"/>
              <a:t>au secteur privé dans les principales économies avancées</a:t>
            </a:r>
            <a:endParaRPr lang="fr-FR" sz="24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395536" y="2060848"/>
            <a:ext cx="8424936" cy="3412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924944"/>
            <a:ext cx="7772400" cy="2844035"/>
          </a:xfrm>
        </p:spPr>
        <p:txBody>
          <a:bodyPr/>
          <a:lstStyle/>
          <a:p>
            <a:r>
              <a:rPr lang="fr-FR" sz="3200" dirty="0" smtClean="0"/>
              <a:t>2.1</a:t>
            </a:r>
            <a:r>
              <a:rPr lang="fr-FR" sz="3200" dirty="0" smtClean="0"/>
              <a:t>. Finance et instabilité économique</a:t>
            </a:r>
            <a:endParaRPr lang="fr-FR" sz="32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Kindleberger.png"/>
          <p:cNvPicPr>
            <a:picLocks noGrp="1" noChangeAspect="1"/>
          </p:cNvPicPr>
          <p:nvPr>
            <p:ph sz="half" idx="1"/>
          </p:nvPr>
        </p:nvPicPr>
        <p:blipFill>
          <a:blip r:embed="rId3" cstate="print"/>
          <a:stretch>
            <a:fillRect/>
          </a:stretch>
        </p:blipFill>
        <p:spPr>
          <a:xfrm>
            <a:off x="683568" y="1844824"/>
            <a:ext cx="3024336" cy="4248472"/>
          </a:xfrm>
        </p:spPr>
      </p:pic>
      <p:sp>
        <p:nvSpPr>
          <p:cNvPr id="4" name="Espace réservé du contenu 3"/>
          <p:cNvSpPr>
            <a:spLocks noGrp="1"/>
          </p:cNvSpPr>
          <p:nvPr>
            <p:ph sz="half" idx="2"/>
          </p:nvPr>
        </p:nvSpPr>
        <p:spPr/>
        <p:txBody>
          <a:bodyPr>
            <a:normAutofit/>
          </a:bodyPr>
          <a:lstStyle/>
          <a:p>
            <a:pPr>
              <a:buFont typeface="Arial" pitchFamily="34" charset="0"/>
              <a:buChar char="•"/>
            </a:pPr>
            <a:r>
              <a:rPr lang="fr-FR" sz="2400" dirty="0" smtClean="0"/>
              <a:t>Ch. </a:t>
            </a:r>
            <a:r>
              <a:rPr lang="fr-FR" sz="2400" dirty="0" err="1" smtClean="0"/>
              <a:t>Kindleberger</a:t>
            </a:r>
            <a:endParaRPr lang="fr-FR" sz="2400" dirty="0" smtClean="0"/>
          </a:p>
          <a:p>
            <a:pPr>
              <a:buFont typeface="Arial" pitchFamily="34" charset="0"/>
              <a:buChar char="•"/>
            </a:pPr>
            <a:endParaRPr lang="fr-FR" sz="2400" dirty="0" smtClean="0"/>
          </a:p>
          <a:p>
            <a:pPr>
              <a:buFont typeface="Arial" pitchFamily="34" charset="0"/>
              <a:buChar char="•"/>
            </a:pPr>
            <a:r>
              <a:rPr lang="fr-FR" sz="2400" dirty="0" smtClean="0"/>
              <a:t>G. </a:t>
            </a:r>
            <a:r>
              <a:rPr lang="fr-FR" sz="2400" dirty="0" err="1" smtClean="0"/>
              <a:t>Kaminsky</a:t>
            </a:r>
            <a:endParaRPr lang="fr-FR" sz="2400" dirty="0" smtClean="0"/>
          </a:p>
          <a:p>
            <a:pPr>
              <a:buFont typeface="Arial" pitchFamily="34" charset="0"/>
              <a:buChar char="•"/>
            </a:pPr>
            <a:r>
              <a:rPr lang="fr-FR" sz="2400" dirty="0" smtClean="0"/>
              <a:t>C. </a:t>
            </a:r>
            <a:r>
              <a:rPr lang="fr-FR" sz="2400" dirty="0" err="1" smtClean="0"/>
              <a:t>Reinhart</a:t>
            </a:r>
            <a:endParaRPr lang="fr-FR" sz="2400" dirty="0" smtClean="0"/>
          </a:p>
          <a:p>
            <a:pPr>
              <a:buFont typeface="Arial" pitchFamily="34" charset="0"/>
              <a:buChar char="•"/>
            </a:pPr>
            <a:r>
              <a:rPr lang="fr-FR" sz="2400" dirty="0" smtClean="0"/>
              <a:t>K. </a:t>
            </a:r>
            <a:r>
              <a:rPr lang="fr-FR" sz="2400" dirty="0" err="1" smtClean="0"/>
              <a:t>Rogoff</a:t>
            </a:r>
            <a:endParaRPr lang="fr-FR" sz="24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2.2. Les analyses de l’instabilité de la Finance</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représentation de l’étalon or</a:t>
            </a:r>
            <a:endParaRPr lang="fr-FR" dirty="0"/>
          </a:p>
        </p:txBody>
      </p:sp>
      <p:sp>
        <p:nvSpPr>
          <p:cNvPr id="3" name="Espace réservé du contenu 2"/>
          <p:cNvSpPr>
            <a:spLocks noGrp="1"/>
          </p:cNvSpPr>
          <p:nvPr>
            <p:ph sz="half" idx="1"/>
          </p:nvPr>
        </p:nvSpPr>
        <p:spPr>
          <a:xfrm>
            <a:off x="457200" y="1600204"/>
            <a:ext cx="4546848" cy="4525963"/>
          </a:xfrm>
        </p:spPr>
        <p:txBody>
          <a:bodyPr/>
          <a:lstStyle/>
          <a:p>
            <a:pPr>
              <a:buFont typeface="Wingdings" pitchFamily="2" charset="2"/>
              <a:buChar char="q"/>
            </a:pPr>
            <a:endParaRPr lang="fr-FR" sz="2000" dirty="0" smtClean="0"/>
          </a:p>
          <a:p>
            <a:pPr>
              <a:buFont typeface="Wingdings" pitchFamily="2" charset="2"/>
              <a:buChar char="q"/>
            </a:pPr>
            <a:r>
              <a:rPr lang="fr-FR" sz="2000" dirty="0" smtClean="0"/>
              <a:t>La période 1848 et 1873</a:t>
            </a:r>
          </a:p>
          <a:p>
            <a:pPr>
              <a:buFont typeface="Wingdings" pitchFamily="2" charset="2"/>
              <a:buChar char="q"/>
            </a:pPr>
            <a:endParaRPr lang="fr-FR" sz="2000" dirty="0" smtClean="0"/>
          </a:p>
          <a:p>
            <a:pPr>
              <a:buFont typeface="Wingdings" pitchFamily="2" charset="2"/>
              <a:buChar char="q"/>
            </a:pPr>
            <a:r>
              <a:rPr lang="fr-FR" sz="2000" dirty="0" smtClean="0"/>
              <a:t>La longévité de l’étalon or</a:t>
            </a:r>
          </a:p>
          <a:p>
            <a:pPr>
              <a:buFont typeface="Wingdings" pitchFamily="2" charset="2"/>
              <a:buChar char="q"/>
            </a:pPr>
            <a:endParaRPr lang="fr-FR" sz="2000" dirty="0" smtClean="0"/>
          </a:p>
          <a:p>
            <a:pPr>
              <a:buFont typeface="Arial" pitchFamily="34" charset="0"/>
              <a:buChar char="•"/>
            </a:pPr>
            <a:r>
              <a:rPr lang="fr-FR" sz="2000" dirty="0" smtClean="0"/>
              <a:t>Union monétaire latine en 1865 (France, Suisse, Italie, Belgique) qui disparait en 1874</a:t>
            </a:r>
          </a:p>
          <a:p>
            <a:pPr>
              <a:buFont typeface="Arial" pitchFamily="34" charset="0"/>
              <a:buChar char="•"/>
            </a:pPr>
            <a:endParaRPr lang="fr-FR" sz="2000" dirty="0" smtClean="0"/>
          </a:p>
          <a:p>
            <a:pPr>
              <a:buFont typeface="Arial" pitchFamily="34" charset="0"/>
              <a:buChar char="•"/>
            </a:pPr>
            <a:r>
              <a:rPr lang="fr-FR" sz="2000" dirty="0" smtClean="0"/>
              <a:t>Ch. </a:t>
            </a:r>
            <a:r>
              <a:rPr lang="fr-FR" sz="2000" dirty="0" err="1" smtClean="0"/>
              <a:t>Kindleberger</a:t>
            </a:r>
            <a:r>
              <a:rPr lang="fr-FR" sz="2000" dirty="0" smtClean="0"/>
              <a:t>: 1870-1914</a:t>
            </a:r>
            <a:endParaRPr lang="fr-FR" sz="2000" dirty="0"/>
          </a:p>
        </p:txBody>
      </p:sp>
      <p:pic>
        <p:nvPicPr>
          <p:cNvPr id="5" name="Espace réservé du contenu 4" descr="L'or du monde.gif"/>
          <p:cNvPicPr>
            <a:picLocks noGrp="1" noChangeAspect="1"/>
          </p:cNvPicPr>
          <p:nvPr>
            <p:ph sz="half" idx="2"/>
          </p:nvPr>
        </p:nvPicPr>
        <p:blipFill>
          <a:blip r:embed="rId3" cstate="print"/>
          <a:stretch>
            <a:fillRect/>
          </a:stretch>
        </p:blipFill>
        <p:spPr>
          <a:xfrm>
            <a:off x="5292080" y="1772816"/>
            <a:ext cx="2736304" cy="41044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645024"/>
            <a:ext cx="7772400" cy="2123955"/>
          </a:xfrm>
        </p:spPr>
        <p:txBody>
          <a:bodyPr/>
          <a:lstStyle/>
          <a:p>
            <a:r>
              <a:rPr lang="fr-FR" sz="2800" u="sng" dirty="0" smtClean="0"/>
              <a:t>1. Le système </a:t>
            </a:r>
            <a:r>
              <a:rPr lang="fr-FR" sz="2800" u="sng" dirty="0" err="1" smtClean="0"/>
              <a:t>auto-régulateur</a:t>
            </a:r>
            <a:r>
              <a:rPr lang="fr-FR" sz="2800" u="sng" dirty="0" smtClean="0"/>
              <a:t> de l’étalon or : le modèle théorique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conditions de l’étalon or</a:t>
            </a:r>
            <a:endParaRPr lang="fr-FR" dirty="0"/>
          </a:p>
        </p:txBody>
      </p:sp>
      <p:sp>
        <p:nvSpPr>
          <p:cNvPr id="3" name="Espace réservé du contenu 2"/>
          <p:cNvSpPr>
            <a:spLocks noGrp="1"/>
          </p:cNvSpPr>
          <p:nvPr>
            <p:ph idx="1"/>
          </p:nvPr>
        </p:nvSpPr>
        <p:spPr/>
        <p:txBody>
          <a:bodyPr/>
          <a:lstStyle/>
          <a:p>
            <a:r>
              <a:rPr lang="fr-FR" sz="1800" dirty="0" smtClean="0"/>
              <a:t>1. De nombreux pays adoptent un étalon or interne, c'est-à-dire qu’ils établissent la convertibilité (plus ou moins étendue) de leur monnaie en or.</a:t>
            </a:r>
          </a:p>
          <a:p>
            <a:endParaRPr lang="fr-FR" sz="1800" dirty="0" smtClean="0"/>
          </a:p>
          <a:p>
            <a:pPr algn="just"/>
            <a:r>
              <a:rPr lang="fr-FR" sz="1800" b="0" i="1" dirty="0" smtClean="0"/>
              <a:t>« Le temps viendra où il sera considéré pour n’importe quel pays comme aussi déraisonnable d’avoir sa monnaie isolée sans référence aux autres pays, qu’il serait considéré aujourd’hui comme déraisonnable d’avoir un système de phares et balises en mer, qui serait différent pour chaque pays »</a:t>
            </a:r>
          </a:p>
          <a:p>
            <a:pPr algn="r"/>
            <a:r>
              <a:rPr lang="fr-FR" sz="1800" b="0" i="1" dirty="0" smtClean="0"/>
              <a:t>A. Marshall </a:t>
            </a:r>
            <a:endParaRPr lang="fr-FR" sz="1800" b="0" dirty="0" smtClean="0"/>
          </a:p>
          <a:p>
            <a:endParaRPr lang="fr-FR" sz="1800" dirty="0" smtClean="0"/>
          </a:p>
          <a:p>
            <a:r>
              <a:rPr lang="fr-FR" sz="1800" dirty="0" smtClean="0"/>
              <a:t>2. Les Etats doivent accepter la libre circulation internationale de l’or et la liberté des changes</a:t>
            </a:r>
          </a:p>
          <a:p>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1.1. Le mécanisme des points d’or</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mécanisme des points d’or</a:t>
            </a:r>
            <a:br>
              <a:rPr lang="fr-FR" dirty="0" smtClean="0"/>
            </a:br>
            <a:endParaRPr lang="fr-FR" dirty="0"/>
          </a:p>
        </p:txBody>
      </p:sp>
      <p:pic>
        <p:nvPicPr>
          <p:cNvPr id="4" name="Espace réservé du contenu 3" descr="IMG.jpg"/>
          <p:cNvPicPr>
            <a:picLocks noGrp="1" noChangeAspect="1"/>
          </p:cNvPicPr>
          <p:nvPr>
            <p:ph idx="1"/>
          </p:nvPr>
        </p:nvPicPr>
        <p:blipFill>
          <a:blip r:embed="rId3" cstate="print"/>
          <a:srcRect l="18517" t="10225" r="54683" b="48409"/>
          <a:stretch>
            <a:fillRect/>
          </a:stretch>
        </p:blipFill>
        <p:spPr>
          <a:xfrm rot="5400000">
            <a:off x="2195733" y="-99391"/>
            <a:ext cx="4680521" cy="7128791"/>
          </a:xfrm>
        </p:spPr>
      </p:pic>
      <p:sp>
        <p:nvSpPr>
          <p:cNvPr id="5" name="ZoneTexte 4"/>
          <p:cNvSpPr txBox="1"/>
          <p:nvPr/>
        </p:nvSpPr>
        <p:spPr>
          <a:xfrm>
            <a:off x="1115616" y="5805264"/>
            <a:ext cx="7272808" cy="646331"/>
          </a:xfrm>
          <a:prstGeom prst="rect">
            <a:avLst/>
          </a:prstGeom>
          <a:noFill/>
        </p:spPr>
        <p:txBody>
          <a:bodyPr wrap="square" rtlCol="0">
            <a:spAutoFit/>
          </a:bodyPr>
          <a:lstStyle/>
          <a:p>
            <a:pPr algn="r"/>
            <a:r>
              <a:rPr lang="fr-FR" dirty="0" smtClean="0"/>
              <a:t>A. </a:t>
            </a:r>
            <a:r>
              <a:rPr lang="fr-FR" dirty="0" err="1" smtClean="0"/>
              <a:t>Beitone</a:t>
            </a:r>
            <a:r>
              <a:rPr lang="fr-FR" dirty="0" smtClean="0"/>
              <a:t>, M. </a:t>
            </a:r>
            <a:r>
              <a:rPr lang="fr-FR" dirty="0" err="1" smtClean="0"/>
              <a:t>Bassoni</a:t>
            </a:r>
            <a:r>
              <a:rPr lang="fr-FR" dirty="0" smtClean="0"/>
              <a:t>, </a:t>
            </a:r>
            <a:r>
              <a:rPr lang="fr-FR" i="1" dirty="0" smtClean="0"/>
              <a:t>Problèmes monétaires internationaux</a:t>
            </a:r>
            <a:r>
              <a:rPr lang="fr-FR" dirty="0" smtClean="0"/>
              <a:t>, Armand Colin, coll. Cursus</a:t>
            </a: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73016"/>
            <a:ext cx="7772400" cy="2195963"/>
          </a:xfrm>
        </p:spPr>
        <p:txBody>
          <a:bodyPr/>
          <a:lstStyle/>
          <a:p>
            <a:r>
              <a:rPr lang="fr-FR" sz="2800" dirty="0" smtClean="0"/>
              <a:t>1.2. Le rééquilibrage de la balance des paiements</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dirty="0" smtClean="0"/>
              <a:t/>
            </a:r>
            <a:br>
              <a:rPr lang="fr-FR" sz="2000" dirty="0" smtClean="0"/>
            </a:br>
            <a:r>
              <a:rPr lang="fr-FR" sz="2000" dirty="0" smtClean="0"/>
              <a:t>Le rééquilibrage automatique des balances des paiements</a:t>
            </a:r>
            <a:br>
              <a:rPr lang="fr-FR" sz="2000" dirty="0" smtClean="0"/>
            </a:br>
            <a:endParaRPr lang="fr-FR" dirty="0"/>
          </a:p>
        </p:txBody>
      </p:sp>
      <p:sp>
        <p:nvSpPr>
          <p:cNvPr id="3" name="Espace réservé du contenu 2"/>
          <p:cNvSpPr>
            <a:spLocks noGrp="1"/>
          </p:cNvSpPr>
          <p:nvPr>
            <p:ph idx="1"/>
          </p:nvPr>
        </p:nvSpPr>
        <p:spPr/>
        <p:txBody>
          <a:bodyPr/>
          <a:lstStyle/>
          <a:p>
            <a:endParaRPr lang="fr-FR" sz="1800" b="0" dirty="0" smtClean="0"/>
          </a:p>
          <a:p>
            <a:pPr>
              <a:buFont typeface="Arial" pitchFamily="34" charset="0"/>
              <a:buChar char="•"/>
            </a:pPr>
            <a:endParaRPr lang="fr-FR" sz="1800" b="0" dirty="0" smtClean="0"/>
          </a:p>
          <a:p>
            <a:pPr lvl="1">
              <a:buFont typeface="Arial" pitchFamily="34" charset="0"/>
              <a:buChar char="•"/>
            </a:pPr>
            <a:r>
              <a:rPr lang="fr-FR" sz="1800" dirty="0" smtClean="0"/>
              <a:t>D. Hume, </a:t>
            </a:r>
            <a:r>
              <a:rPr lang="fr-FR" sz="1800" i="1" dirty="0" smtClean="0"/>
              <a:t>On the balance of Trade</a:t>
            </a:r>
            <a:r>
              <a:rPr lang="fr-FR" sz="1800" dirty="0" smtClean="0"/>
              <a:t>, 1752</a:t>
            </a:r>
          </a:p>
          <a:p>
            <a:pPr lvl="1">
              <a:buFont typeface="Arial" pitchFamily="34" charset="0"/>
              <a:buChar char="•"/>
            </a:pPr>
            <a:endParaRPr lang="fr-FR" sz="1800" b="0" dirty="0" smtClean="0"/>
          </a:p>
          <a:p>
            <a:pPr lvl="1">
              <a:buFont typeface="Arial" pitchFamily="34" charset="0"/>
              <a:buChar char="•"/>
            </a:pPr>
            <a:r>
              <a:rPr lang="fr-FR" sz="1800" b="0" dirty="0" smtClean="0"/>
              <a:t>L’effet de la quantité de monnaie sur le prix</a:t>
            </a:r>
          </a:p>
          <a:p>
            <a:pPr lvl="2">
              <a:buFont typeface="Arial" pitchFamily="34" charset="0"/>
              <a:buChar char="•"/>
            </a:pPr>
            <a:r>
              <a:rPr lang="fr-FR" sz="1800" b="0" dirty="0" smtClean="0"/>
              <a:t>MV = PT</a:t>
            </a:r>
          </a:p>
          <a:p>
            <a:pPr lvl="2">
              <a:buFont typeface="Arial" pitchFamily="34" charset="0"/>
              <a:buChar char="•"/>
            </a:pPr>
            <a:endParaRPr lang="fr-FR" sz="1800" b="0" dirty="0" smtClean="0"/>
          </a:p>
          <a:p>
            <a:pPr lvl="1">
              <a:buFont typeface="Arial" pitchFamily="34" charset="0"/>
              <a:buChar char="•"/>
            </a:pPr>
            <a:r>
              <a:rPr lang="fr-FR" sz="1800" b="0" dirty="0" smtClean="0"/>
              <a:t>L’effet de la quantité de monnaie sur le taux d’intérêt</a:t>
            </a:r>
          </a:p>
          <a:p>
            <a:pPr>
              <a:buFont typeface="Arial" pitchFamily="34" charset="0"/>
              <a:buChar char="•"/>
            </a:pPr>
            <a:endParaRPr lang="fr-FR" sz="18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p:cTn id="2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finances internationales</a:t>
            </a:r>
            <a:br>
              <a:rPr lang="fr-FR" dirty="0" smtClean="0"/>
            </a:br>
            <a:endParaRPr lang="fr-FR" dirty="0"/>
          </a:p>
        </p:txBody>
      </p:sp>
      <p:sp>
        <p:nvSpPr>
          <p:cNvPr id="3" name="Espace réservé du contenu 2"/>
          <p:cNvSpPr>
            <a:spLocks noGrp="1"/>
          </p:cNvSpPr>
          <p:nvPr>
            <p:ph sz="half" idx="1"/>
          </p:nvPr>
        </p:nvSpPr>
        <p:spPr/>
        <p:txBody>
          <a:bodyPr/>
          <a:lstStyle/>
          <a:p>
            <a:endParaRPr lang="fr-FR" dirty="0"/>
          </a:p>
        </p:txBody>
      </p:sp>
      <p:sp>
        <p:nvSpPr>
          <p:cNvPr id="4" name="Espace réservé du contenu 3"/>
          <p:cNvSpPr>
            <a:spLocks noGrp="1"/>
          </p:cNvSpPr>
          <p:nvPr>
            <p:ph sz="half" idx="2"/>
          </p:nvPr>
        </p:nvSpPr>
        <p:spPr/>
        <p:txBody>
          <a:bodyPr/>
          <a:lstStyle/>
          <a:p>
            <a:endParaRPr lang="fr-FR" dirty="0"/>
          </a:p>
        </p:txBody>
      </p:sp>
      <p:sp>
        <p:nvSpPr>
          <p:cNvPr id="5" name="Ellipse 4"/>
          <p:cNvSpPr/>
          <p:nvPr/>
        </p:nvSpPr>
        <p:spPr>
          <a:xfrm>
            <a:off x="755576" y="2204864"/>
            <a:ext cx="3600400" cy="27363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t>Les relations monétaires internationales</a:t>
            </a:r>
            <a:endParaRPr lang="fr-FR" sz="2400" dirty="0"/>
          </a:p>
        </p:txBody>
      </p:sp>
      <p:sp>
        <p:nvSpPr>
          <p:cNvPr id="6" name="Ellipse 5"/>
          <p:cNvSpPr/>
          <p:nvPr/>
        </p:nvSpPr>
        <p:spPr>
          <a:xfrm>
            <a:off x="5004048" y="2204864"/>
            <a:ext cx="3528392" cy="273630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smtClean="0"/>
              <a:t>Le financement de l’économie mondiale</a:t>
            </a:r>
            <a:endParaRPr lang="fr-FR" sz="2400" dirty="0"/>
          </a:p>
        </p:txBody>
      </p:sp>
      <p:sp>
        <p:nvSpPr>
          <p:cNvPr id="7" name="Flèche courbée vers le haut 6"/>
          <p:cNvSpPr/>
          <p:nvPr/>
        </p:nvSpPr>
        <p:spPr>
          <a:xfrm rot="10800000" flipV="1">
            <a:off x="2237249" y="4927280"/>
            <a:ext cx="4609260" cy="930944"/>
          </a:xfrm>
          <a:prstGeom prst="curved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chemeClr val="tx1"/>
              </a:solidFill>
            </a:endParaRPr>
          </a:p>
        </p:txBody>
      </p:sp>
      <p:sp>
        <p:nvSpPr>
          <p:cNvPr id="10" name="Flèche courbée vers le bas 9"/>
          <p:cNvSpPr/>
          <p:nvPr/>
        </p:nvSpPr>
        <p:spPr>
          <a:xfrm>
            <a:off x="2411760" y="1268760"/>
            <a:ext cx="4608512" cy="93610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smtClean="0"/>
              <a:t>Le rôle de la spéculation dans le système de l’étalon or</a:t>
            </a:r>
            <a:endParaRPr lang="fr-FR" sz="2800" dirty="0"/>
          </a:p>
        </p:txBody>
      </p:sp>
      <p:sp>
        <p:nvSpPr>
          <p:cNvPr id="3" name="Espace réservé du contenu 2"/>
          <p:cNvSpPr>
            <a:spLocks noGrp="1"/>
          </p:cNvSpPr>
          <p:nvPr>
            <p:ph sz="half" idx="1"/>
          </p:nvPr>
        </p:nvSpPr>
        <p:spPr>
          <a:xfrm>
            <a:off x="179512" y="1600204"/>
            <a:ext cx="5112568" cy="4525963"/>
          </a:xfrm>
        </p:spPr>
        <p:txBody>
          <a:bodyPr/>
          <a:lstStyle/>
          <a:p>
            <a:r>
              <a:rPr lang="fr-FR" sz="1800" i="1" dirty="0" smtClean="0"/>
              <a:t>« Si la livre baissait, des fonds affluaient en Angleterre, anticipant les gains dus à la hausse des taux d’intérêt par la Banque centrale. Parce que l’attachement de la Bank of </a:t>
            </a:r>
            <a:r>
              <a:rPr lang="fr-FR" sz="1800" i="1" dirty="0" err="1" smtClean="0"/>
              <a:t>England</a:t>
            </a:r>
            <a:r>
              <a:rPr lang="fr-FR" sz="1800" i="1" dirty="0" smtClean="0"/>
              <a:t> à la parité existante était à l’abri de tout soupçon (</a:t>
            </a:r>
            <a:r>
              <a:rPr lang="fr-FR" sz="1800" i="1" dirty="0" err="1" smtClean="0"/>
              <a:t>beyond</a:t>
            </a:r>
            <a:r>
              <a:rPr lang="fr-FR" sz="1800" i="1" dirty="0" smtClean="0"/>
              <a:t> question), les flux de capitaux répondaient rapidement et en grande quantité. La livre se renforçait en général toute seule, sans le besoin d’une intervention gouvernementale. La spéculation avait la même influence stabilisante en France, en Allemagne et dans les autres pays européens au centre du système de l’étalon-or »</a:t>
            </a:r>
          </a:p>
          <a:p>
            <a:pPr algn="r"/>
            <a:r>
              <a:rPr lang="fr-FR" sz="1800" i="1" dirty="0" smtClean="0"/>
              <a:t>B. </a:t>
            </a:r>
            <a:r>
              <a:rPr lang="fr-FR" sz="1800" i="1" dirty="0" err="1" smtClean="0"/>
              <a:t>Eichengreen</a:t>
            </a:r>
            <a:r>
              <a:rPr lang="fr-FR" sz="1800" i="1" dirty="0" smtClean="0"/>
              <a:t>, 1992</a:t>
            </a:r>
            <a:endParaRPr lang="fr-FR" sz="1800" dirty="0" smtClean="0"/>
          </a:p>
          <a:p>
            <a:endParaRPr lang="fr-FR" sz="1600" dirty="0"/>
          </a:p>
        </p:txBody>
      </p:sp>
      <p:pic>
        <p:nvPicPr>
          <p:cNvPr id="5" name="Espace réservé du contenu 4" descr="Eichengreen.jpg"/>
          <p:cNvPicPr>
            <a:picLocks noGrp="1" noChangeAspect="1"/>
          </p:cNvPicPr>
          <p:nvPr>
            <p:ph sz="half" idx="2"/>
          </p:nvPr>
        </p:nvPicPr>
        <p:blipFill>
          <a:blip r:embed="rId3" cstate="print"/>
          <a:stretch>
            <a:fillRect/>
          </a:stretch>
        </p:blipFill>
        <p:spPr>
          <a:xfrm>
            <a:off x="5580112" y="1556792"/>
            <a:ext cx="2952328" cy="4536504"/>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924944"/>
            <a:ext cx="7772400" cy="2844035"/>
          </a:xfrm>
        </p:spPr>
        <p:txBody>
          <a:bodyPr/>
          <a:lstStyle/>
          <a:p>
            <a:r>
              <a:rPr lang="fr-FR" sz="3600" dirty="0" smtClean="0"/>
              <a:t>2. Le fonctionnement réel de l’étalon-or : un étalon –sterling</a:t>
            </a:r>
            <a:br>
              <a:rPr lang="fr-FR" sz="3600" dirty="0" smtClean="0"/>
            </a:br>
            <a:endParaRPr lang="fr-FR" sz="36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2.1. Le système de l’étalon sterling</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r>
              <a:rPr lang="fr-FR" sz="1800" dirty="0" smtClean="0"/>
              <a:t>Les points d’or dépendent des conditions de transport et d’assurance.</a:t>
            </a:r>
          </a:p>
          <a:p>
            <a:endParaRPr lang="fr-FR" sz="1800" dirty="0" smtClean="0"/>
          </a:p>
          <a:p>
            <a:pPr>
              <a:buFont typeface="Wingdings" pitchFamily="2" charset="2"/>
              <a:buChar char="Ø"/>
            </a:pPr>
            <a:r>
              <a:rPr lang="fr-FR" sz="1800" dirty="0" smtClean="0"/>
              <a:t>L’étalon or est donc un système à géométrie variable : plus la situation économique et politique est stable et plus les points d’or sont rapprochés ; plus les conditions de transport et d’assurance se dégradent et plus les monnaies sont flottantes</a:t>
            </a:r>
            <a:endParaRPr lang="fr-FR" dirty="0"/>
          </a:p>
        </p:txBody>
      </p:sp>
      <p:pic>
        <p:nvPicPr>
          <p:cNvPr id="5" name="Espace réservé du contenu 3" descr="IMG.jpg"/>
          <p:cNvPicPr>
            <a:picLocks noGrp="1" noChangeAspect="1"/>
          </p:cNvPicPr>
          <p:nvPr>
            <p:ph sz="half" idx="2"/>
          </p:nvPr>
        </p:nvPicPr>
        <p:blipFill>
          <a:blip r:embed="rId3" cstate="print"/>
          <a:srcRect l="18517" t="10225" r="54683" b="48409"/>
          <a:stretch>
            <a:fillRect/>
          </a:stretch>
        </p:blipFill>
        <p:spPr>
          <a:xfrm rot="5400000">
            <a:off x="4533391" y="1523394"/>
            <a:ext cx="4181673" cy="45365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764705"/>
            <a:ext cx="8229600" cy="5361460"/>
          </a:xfrm>
        </p:spPr>
        <p:txBody>
          <a:bodyPr/>
          <a:lstStyle/>
          <a:p>
            <a:r>
              <a:rPr lang="fr-FR" sz="1800" dirty="0" smtClean="0"/>
              <a:t>Les points d’or dépendent des conditions de transport et d’assurance.</a:t>
            </a:r>
          </a:p>
          <a:p>
            <a:endParaRPr lang="fr-FR" sz="1800" dirty="0" smtClean="0"/>
          </a:p>
          <a:p>
            <a:r>
              <a:rPr lang="fr-FR" sz="1800" dirty="0" smtClean="0"/>
              <a:t>Les demandes de conversion en or sont rares: le rôle des balances sterling</a:t>
            </a:r>
          </a:p>
          <a:p>
            <a:pPr lvl="1">
              <a:buFont typeface="Wingdings" pitchFamily="2" charset="2"/>
              <a:buChar char="Ø"/>
            </a:pPr>
            <a:r>
              <a:rPr lang="fr-FR" sz="1800" dirty="0" smtClean="0"/>
              <a:t>Cette situation s’explique par l’importance de la place financière de Londres, elle-même due  à la prééminence industrielle et commerciale de l’économie britannique.</a:t>
            </a:r>
          </a:p>
          <a:p>
            <a:pPr lvl="1">
              <a:buFont typeface="Wingdings" pitchFamily="2" charset="2"/>
              <a:buChar char="Ø"/>
            </a:pPr>
            <a:endParaRPr lang="fr-FR" sz="1800" dirty="0" smtClean="0"/>
          </a:p>
          <a:p>
            <a:r>
              <a:rPr lang="fr-FR" sz="1800" dirty="0" smtClean="0"/>
              <a:t>Les banques centrales interviennent de façon discrétionnaire</a:t>
            </a:r>
          </a:p>
          <a:p>
            <a:pPr lvl="1">
              <a:buFont typeface="Wingdings" pitchFamily="2" charset="2"/>
              <a:buChar char="Ø"/>
            </a:pPr>
            <a:r>
              <a:rPr lang="fr-FR" sz="1800" b="0" dirty="0" smtClean="0"/>
              <a:t>Entrée et sortie d’or</a:t>
            </a:r>
          </a:p>
          <a:p>
            <a:pPr lvl="1">
              <a:buFont typeface="Wingdings" pitchFamily="2" charset="2"/>
              <a:buChar char="Ø"/>
            </a:pPr>
            <a:r>
              <a:rPr lang="fr-FR" sz="1800" b="0" dirty="0" smtClean="0"/>
              <a:t>L’outil du taux de change</a:t>
            </a:r>
          </a:p>
          <a:p>
            <a:pPr lvl="1">
              <a:buFont typeface="Wingdings" pitchFamily="2" charset="2"/>
              <a:buChar char="Ø"/>
            </a:pPr>
            <a:r>
              <a:rPr lang="fr-FR" sz="1800" b="0" dirty="0" smtClean="0"/>
              <a:t>Les opérations de stérilisation</a:t>
            </a:r>
            <a:endParaRPr lang="fr-FR" sz="1600" b="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3">
                                            <p:txEl>
                                              <p:pRg st="7" end="7"/>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p:cTn id="3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sz="2400" i="1" dirty="0" smtClean="0"/>
          </a:p>
          <a:p>
            <a:r>
              <a:rPr lang="fr-FR" sz="2400" i="1" dirty="0" smtClean="0"/>
              <a:t>« Il vaut mieux que le chien agite la queue plutôt que la queue agite le chien  »</a:t>
            </a:r>
            <a:endParaRPr lang="fr-FR" sz="2400" dirty="0"/>
          </a:p>
        </p:txBody>
      </p:sp>
      <p:pic>
        <p:nvPicPr>
          <p:cNvPr id="5" name="Espace réservé du contenu 4" descr="milton-friedman1.jpg"/>
          <p:cNvPicPr>
            <a:picLocks noGrp="1" noChangeAspect="1"/>
          </p:cNvPicPr>
          <p:nvPr>
            <p:ph sz="half" idx="2"/>
          </p:nvPr>
        </p:nvPicPr>
        <p:blipFill>
          <a:blip r:embed="rId3" cstate="print"/>
          <a:stretch>
            <a:fillRect/>
          </a:stretch>
        </p:blipFill>
        <p:spPr>
          <a:xfrm>
            <a:off x="5109636" y="1600200"/>
            <a:ext cx="3115727"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2.2. L’étalon or et la première mondialisation</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Notre première mondialisation: 1870-1914</a:t>
            </a:r>
            <a:br>
              <a:rPr lang="fr-FR" dirty="0" smtClean="0"/>
            </a:br>
            <a:endParaRPr lang="fr-FR" dirty="0"/>
          </a:p>
        </p:txBody>
      </p:sp>
      <p:sp>
        <p:nvSpPr>
          <p:cNvPr id="3" name="Espace réservé du contenu 2"/>
          <p:cNvSpPr>
            <a:spLocks noGrp="1"/>
          </p:cNvSpPr>
          <p:nvPr>
            <p:ph sz="half" idx="1"/>
          </p:nvPr>
        </p:nvSpPr>
        <p:spPr>
          <a:xfrm>
            <a:off x="457200" y="1124744"/>
            <a:ext cx="5122912" cy="5328592"/>
          </a:xfrm>
        </p:spPr>
        <p:txBody>
          <a:bodyPr/>
          <a:lstStyle/>
          <a:p>
            <a:r>
              <a:rPr lang="fr-FR" sz="1800" dirty="0" smtClean="0"/>
              <a:t>Le stock d’IDE des pays d’Europe centrale représente en 1913 20 à 22% du PIB</a:t>
            </a:r>
          </a:p>
          <a:p>
            <a:endParaRPr lang="fr-FR" sz="1800" dirty="0" smtClean="0"/>
          </a:p>
          <a:p>
            <a:r>
              <a:rPr lang="fr-FR" sz="1800" i="1" dirty="0" smtClean="0"/>
              <a:t>Le grand progrès de notre siècle est d’avoir si bien combiné la propriété et le titre que le titre est devenu identique à la propriété elle-même. On envoie aujourd’hui dans une lettre de France en Angleterre, au Canada, de Hollande aux Indes, et réciproquement, les usines, les fabriques, les chemins de fer, tout ce qui se possède en un mot. La chose reste immobile, mais son image est sans cesse transportée d’un lieu dans un autre ; c’est comme un jeu de miroir qui enverrait en reflet plus haut, plus bas, à droite à gauche. La chose est dans un lieu, mais on en jouit partout. Qui a le reflet la possède.. »</a:t>
            </a:r>
            <a:endParaRPr lang="fr-FR" sz="2000" dirty="0" smtClean="0"/>
          </a:p>
          <a:p>
            <a:endParaRPr lang="fr-FR" sz="1800" dirty="0"/>
          </a:p>
        </p:txBody>
      </p:sp>
      <p:pic>
        <p:nvPicPr>
          <p:cNvPr id="5" name="Espace réservé du contenu 4" descr="suzanne berger.jpg"/>
          <p:cNvPicPr>
            <a:picLocks noGrp="1" noChangeAspect="1"/>
          </p:cNvPicPr>
          <p:nvPr>
            <p:ph sz="half" idx="2"/>
          </p:nvPr>
        </p:nvPicPr>
        <p:blipFill>
          <a:blip r:embed="rId3" cstate="print"/>
          <a:stretch>
            <a:fillRect/>
          </a:stretch>
        </p:blipFill>
        <p:spPr>
          <a:xfrm>
            <a:off x="5940152" y="1700808"/>
            <a:ext cx="2664296" cy="41044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276872"/>
            <a:ext cx="7772400" cy="3492107"/>
          </a:xfrm>
        </p:spPr>
        <p:txBody>
          <a:bodyPr/>
          <a:lstStyle/>
          <a:p>
            <a:r>
              <a:rPr lang="fr-FR" sz="3200" u="sng" dirty="0" smtClean="0"/>
              <a:t>3. L’entre-deux-guerres</a:t>
            </a:r>
            <a:br>
              <a:rPr lang="fr-FR" sz="3200" u="sng" dirty="0" smtClean="0"/>
            </a:br>
            <a:r>
              <a:rPr lang="fr-FR" sz="3200" u="sng" dirty="0" smtClean="0"/>
              <a:t/>
            </a:r>
            <a:br>
              <a:rPr lang="fr-FR" sz="3200" u="sng" dirty="0" smtClean="0"/>
            </a:br>
            <a:r>
              <a:rPr lang="fr-FR" sz="3200" u="sng" dirty="0" smtClean="0"/>
              <a:t>3.1. Le retour impossible de l’étalon or</a:t>
            </a:r>
            <a:endParaRPr lang="fr-FR" dirty="0"/>
          </a:p>
        </p:txBody>
      </p:sp>
      <p:sp>
        <p:nvSpPr>
          <p:cNvPr id="3" name="Espace réservé du texte 2"/>
          <p:cNvSpPr>
            <a:spLocks noGrp="1"/>
          </p:cNvSpPr>
          <p:nvPr>
            <p:ph type="body" idx="1"/>
          </p:nvPr>
        </p:nvSpPr>
        <p:spPr/>
        <p:txBody>
          <a:bodyPr/>
          <a:lstStyle/>
          <a:p>
            <a:pPr lvl="1"/>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volonté de renouer avec l’étalon or</a:t>
            </a:r>
            <a:endParaRPr lang="fr-FR" dirty="0"/>
          </a:p>
        </p:txBody>
      </p:sp>
      <p:sp>
        <p:nvSpPr>
          <p:cNvPr id="3" name="Espace réservé du contenu 2"/>
          <p:cNvSpPr>
            <a:spLocks noGrp="1"/>
          </p:cNvSpPr>
          <p:nvPr>
            <p:ph sz="half" idx="1"/>
          </p:nvPr>
        </p:nvSpPr>
        <p:spPr/>
        <p:txBody>
          <a:bodyPr/>
          <a:lstStyle/>
          <a:p>
            <a:r>
              <a:rPr lang="fr-FR" sz="1800" dirty="0" smtClean="0"/>
              <a:t>La conférence de Gênes (avril-mai 1922)</a:t>
            </a:r>
          </a:p>
          <a:p>
            <a:endParaRPr lang="fr-FR" sz="1800" dirty="0" smtClean="0"/>
          </a:p>
          <a:p>
            <a:r>
              <a:rPr lang="fr-FR" sz="1800" dirty="0" smtClean="0"/>
              <a:t>Le Gold exchange standard</a:t>
            </a:r>
          </a:p>
          <a:p>
            <a:r>
              <a:rPr lang="fr-FR" sz="1800" dirty="0" smtClean="0"/>
              <a:t>L’or et deux devises clés: le dollar et la livre sterling</a:t>
            </a:r>
            <a:endParaRPr lang="fr-FR" sz="1800" dirty="0"/>
          </a:p>
        </p:txBody>
      </p:sp>
      <p:pic>
        <p:nvPicPr>
          <p:cNvPr id="5" name="Espace réservé du contenu 4" descr="220px-Genoa_conference_1922.jpg"/>
          <p:cNvPicPr>
            <a:picLocks noGrp="1" noChangeAspect="1"/>
          </p:cNvPicPr>
          <p:nvPr>
            <p:ph sz="half" idx="2"/>
          </p:nvPr>
        </p:nvPicPr>
        <p:blipFill>
          <a:blip r:embed="rId3" cstate="print"/>
          <a:stretch>
            <a:fillRect/>
          </a:stretch>
        </p:blipFill>
        <p:spPr>
          <a:xfrm>
            <a:off x="4427984" y="1628800"/>
            <a:ext cx="4104456" cy="374441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problématique</a:t>
            </a:r>
            <a:endParaRPr lang="fr-FR" dirty="0"/>
          </a:p>
        </p:txBody>
      </p:sp>
      <p:sp>
        <p:nvSpPr>
          <p:cNvPr id="3" name="Espace réservé du contenu 2"/>
          <p:cNvSpPr>
            <a:spLocks noGrp="1"/>
          </p:cNvSpPr>
          <p:nvPr>
            <p:ph idx="1"/>
          </p:nvPr>
        </p:nvSpPr>
        <p:spPr/>
        <p:txBody>
          <a:bodyPr/>
          <a:lstStyle/>
          <a:p>
            <a:pPr algn="ctr"/>
            <a:r>
              <a:rPr lang="fr-FR" sz="2000" b="0" dirty="0" smtClean="0"/>
              <a:t>Quelle est l’architecture monétaire et financière capable d’assurer le financement de l’activité économique, la croissance économique sans accroître l’instabilité financière?</a:t>
            </a:r>
            <a:endParaRPr lang="fr-FR" sz="2000" b="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Font typeface="Wingdings" pitchFamily="2" charset="2"/>
              <a:buChar char="Ø"/>
            </a:pPr>
            <a:r>
              <a:rPr lang="fr-FR" sz="2000" dirty="0" smtClean="0"/>
              <a:t> Le mythe de la stabilité de l’or</a:t>
            </a:r>
          </a:p>
          <a:p>
            <a:endParaRPr lang="fr-FR" sz="2000" dirty="0" smtClean="0"/>
          </a:p>
          <a:p>
            <a:pPr algn="just"/>
            <a:r>
              <a:rPr lang="fr-FR" sz="2000" b="0" i="1" dirty="0" smtClean="0"/>
              <a:t>« La guerre n’avait probablement pas laissé de conviction plus forte auprès de la masse des peuples européens qu’ils ne voulaient plus souffrir des maux d’une telle inflation de papier-monnaie. Partout il y avait le besoin populaire de revenir à un étalon monétaire solide, à quelque chose en quoi le peuple pouvait avoir confiance, et dans le monde troublé de cette époque, il n’y avait pas d’autre marchandise qui jouissait d’une pareille confiance que l’or »</a:t>
            </a:r>
          </a:p>
          <a:p>
            <a:pPr algn="r"/>
            <a:r>
              <a:rPr lang="fr-FR" sz="2000" b="0" i="1" dirty="0" smtClean="0"/>
              <a:t>Edwin </a:t>
            </a:r>
            <a:r>
              <a:rPr lang="fr-FR" sz="2000" b="0" i="1" dirty="0" err="1" smtClean="0"/>
              <a:t>Kermmerer</a:t>
            </a:r>
            <a:endParaRPr lang="fr-FR" sz="2000" b="0" dirty="0" smtClean="0"/>
          </a:p>
          <a:p>
            <a:pPr algn="just"/>
            <a:endParaRPr lang="fr-FR" sz="2000" b="0" dirty="0" smtClean="0"/>
          </a:p>
          <a:p>
            <a:pPr>
              <a:buFont typeface="Wingdings" pitchFamily="2" charset="2"/>
              <a:buChar char="Ø"/>
            </a:pPr>
            <a:r>
              <a:rPr lang="fr-FR" sz="2000" dirty="0" smtClean="0"/>
              <a:t> La rivalité entre la livre sterling et le dollar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L’échec des tentatives de restauration</a:t>
            </a:r>
            <a:br>
              <a:rPr lang="fr-FR" dirty="0" smtClean="0"/>
            </a:br>
            <a:endParaRPr lang="fr-FR" dirty="0"/>
          </a:p>
        </p:txBody>
      </p:sp>
      <p:sp>
        <p:nvSpPr>
          <p:cNvPr id="3" name="Espace réservé du contenu 2"/>
          <p:cNvSpPr>
            <a:spLocks noGrp="1"/>
          </p:cNvSpPr>
          <p:nvPr>
            <p:ph idx="1"/>
          </p:nvPr>
        </p:nvSpPr>
        <p:spPr>
          <a:xfrm>
            <a:off x="457200" y="1196752"/>
            <a:ext cx="8219256" cy="5256583"/>
          </a:xfrm>
        </p:spPr>
        <p:txBody>
          <a:bodyPr/>
          <a:lstStyle/>
          <a:p>
            <a:r>
              <a:rPr lang="fr-FR" sz="1800" dirty="0" smtClean="0"/>
              <a:t>1. La mauvaise répartition de l’or</a:t>
            </a:r>
          </a:p>
          <a:p>
            <a:endParaRPr lang="fr-FR" sz="1800" dirty="0" smtClean="0"/>
          </a:p>
          <a:p>
            <a:r>
              <a:rPr lang="fr-FR" sz="1800" dirty="0" smtClean="0"/>
              <a:t>2. La rigidité des prix à la baisse</a:t>
            </a:r>
          </a:p>
          <a:p>
            <a:endParaRPr lang="fr-FR" sz="1800" dirty="0" smtClean="0"/>
          </a:p>
          <a:p>
            <a:r>
              <a:rPr lang="fr-FR" sz="1800" b="0" i="1" dirty="0" smtClean="0"/>
              <a:t>Ce n’était pas la première fois que la probité financière faisait souffrir l’économie réelle sous le despotisme de l’étalon-or. La différence était cette fois-ci que la Grande-Bretagne était devenue une société plus démocratique : la classe ouvrière s’était syndiquée, le nombre de personnes ayant le droit de vote avait quadruplé depuis la Première guerre mondiale, les médias rendaient compte des difficultés économiques des citoyens ordinaires et un mouvement socialiste était sur le point de voir le jour. Malgré leurs inclinations, les banquiers centraux et leurs maîtres politiques comprirent qu’ils ne pouvaient plus se distancer des conséquences de la récession et du taux de chômage élevé.</a:t>
            </a:r>
            <a:r>
              <a:rPr lang="fr-FR" sz="1800" b="0" dirty="0" smtClean="0"/>
              <a:t> </a:t>
            </a:r>
          </a:p>
          <a:p>
            <a:pPr algn="r"/>
            <a:r>
              <a:rPr lang="fr-FR" sz="1800" b="0" dirty="0" smtClean="0"/>
              <a:t>D. </a:t>
            </a:r>
            <a:r>
              <a:rPr lang="fr-FR" sz="1800" b="0" dirty="0" err="1" smtClean="0"/>
              <a:t>Rodrik</a:t>
            </a:r>
            <a:r>
              <a:rPr lang="fr-FR" sz="1800" b="0" dirty="0" smtClean="0"/>
              <a:t>, </a:t>
            </a:r>
            <a:r>
              <a:rPr lang="fr-FR" sz="1800" b="0" i="1" dirty="0" smtClean="0"/>
              <a:t>La Grèce s’en sortira-t-elle ?</a:t>
            </a:r>
            <a:r>
              <a:rPr lang="fr-FR" sz="1800" b="0" dirty="0" smtClean="0"/>
              <a:t>, Project </a:t>
            </a:r>
            <a:r>
              <a:rPr lang="fr-FR" sz="1800" b="0" dirty="0" err="1" smtClean="0"/>
              <a:t>Syndicate</a:t>
            </a:r>
            <a:r>
              <a:rPr lang="fr-FR" sz="1800" b="0" dirty="0" smtClean="0"/>
              <a:t>, 10 juin 2011 </a:t>
            </a:r>
          </a:p>
          <a:p>
            <a:endParaRPr lang="fr-FR" sz="1800" b="0"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1800" dirty="0" smtClean="0"/>
              <a:t>3. La non adaptation de l’étalon or à l’évolution du capitalisme</a:t>
            </a:r>
            <a:endParaRPr lang="fr-FR"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3.2. Le « grand revirement » du XXème siècle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repli des systèmes financiers</a:t>
            </a:r>
            <a:endParaRPr lang="fr-FR" dirty="0"/>
          </a:p>
        </p:txBody>
      </p:sp>
      <p:sp>
        <p:nvSpPr>
          <p:cNvPr id="3" name="Espace réservé du contenu 2"/>
          <p:cNvSpPr>
            <a:spLocks noGrp="1"/>
          </p:cNvSpPr>
          <p:nvPr>
            <p:ph sz="half" idx="1"/>
          </p:nvPr>
        </p:nvSpPr>
        <p:spPr/>
        <p:txBody>
          <a:bodyPr/>
          <a:lstStyle/>
          <a:p>
            <a:pPr algn="just">
              <a:buFont typeface="Arial" pitchFamily="34" charset="0"/>
              <a:buChar char="•"/>
            </a:pPr>
            <a:r>
              <a:rPr lang="fr-FR" sz="1800" dirty="0" smtClean="0"/>
              <a:t>La réduction du volume de l’épargne</a:t>
            </a:r>
          </a:p>
          <a:p>
            <a:pPr algn="just">
              <a:buFont typeface="Arial" pitchFamily="34" charset="0"/>
              <a:buChar char="•"/>
            </a:pPr>
            <a:endParaRPr lang="fr-FR" sz="1800" dirty="0" smtClean="0"/>
          </a:p>
          <a:p>
            <a:pPr algn="just">
              <a:buFont typeface="Arial" pitchFamily="34" charset="0"/>
              <a:buChar char="•"/>
            </a:pPr>
            <a:r>
              <a:rPr lang="fr-FR" sz="1800" dirty="0" smtClean="0"/>
              <a:t>La perte de confiance dans les marchés financiers et les banques (emprunt russe et Glass </a:t>
            </a:r>
            <a:r>
              <a:rPr lang="fr-FR" sz="1800" dirty="0" err="1" smtClean="0"/>
              <a:t>steagall</a:t>
            </a:r>
            <a:r>
              <a:rPr lang="fr-FR" sz="1800" dirty="0" smtClean="0"/>
              <a:t> </a:t>
            </a:r>
            <a:r>
              <a:rPr lang="fr-FR" sz="1800" dirty="0" err="1" smtClean="0"/>
              <a:t>Act</a:t>
            </a:r>
            <a:r>
              <a:rPr lang="fr-FR" sz="1800" dirty="0" smtClean="0"/>
              <a:t>)</a:t>
            </a:r>
          </a:p>
          <a:p>
            <a:pPr algn="just">
              <a:buFont typeface="Arial" pitchFamily="34" charset="0"/>
              <a:buChar char="•"/>
            </a:pPr>
            <a:endParaRPr lang="fr-FR" sz="1800" dirty="0" smtClean="0"/>
          </a:p>
          <a:p>
            <a:pPr algn="just">
              <a:buFont typeface="Arial" pitchFamily="34" charset="0"/>
              <a:buChar char="•"/>
            </a:pPr>
            <a:r>
              <a:rPr lang="fr-FR" sz="1800" dirty="0" smtClean="0"/>
              <a:t>Le ralentissement des échanges internationaux et le fractionnement monétaire</a:t>
            </a:r>
            <a:endParaRPr lang="fr-FR" sz="1800" dirty="0"/>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5076056" y="1556792"/>
            <a:ext cx="3610744"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01008"/>
            <a:ext cx="7772400" cy="2267971"/>
          </a:xfrm>
        </p:spPr>
        <p:txBody>
          <a:bodyPr/>
          <a:lstStyle/>
          <a:p>
            <a:r>
              <a:rPr lang="fr-FR" sz="3200" u="sng" dirty="0" smtClean="0"/>
              <a:t>II. Le système monétaire et financier de </a:t>
            </a:r>
            <a:r>
              <a:rPr lang="fr-FR" sz="3200" u="sng" dirty="0" err="1" smtClean="0"/>
              <a:t>Bretton</a:t>
            </a:r>
            <a:r>
              <a:rPr lang="fr-FR" sz="3200" u="sng" dirty="0" smtClean="0"/>
              <a:t> </a:t>
            </a:r>
            <a:r>
              <a:rPr lang="fr-FR" sz="3200" u="sng" dirty="0" err="1" smtClean="0"/>
              <a:t>Woods</a:t>
            </a:r>
            <a:r>
              <a:rPr lang="fr-FR" sz="3200" u="sng" dirty="0" smtClean="0"/>
              <a:t> (1944-1973)</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u="sng" dirty="0" smtClean="0"/>
              <a:t>1. Les accords de </a:t>
            </a:r>
            <a:r>
              <a:rPr lang="fr-FR" sz="3200" u="sng" dirty="0" err="1" smtClean="0"/>
              <a:t>Bretton</a:t>
            </a:r>
            <a:r>
              <a:rPr lang="fr-FR" sz="3200" u="sng" dirty="0" smtClean="0"/>
              <a:t> </a:t>
            </a:r>
            <a:r>
              <a:rPr lang="fr-FR" sz="3200" u="sng" dirty="0" err="1" smtClean="0"/>
              <a:t>Woods</a:t>
            </a:r>
            <a:r>
              <a:rPr lang="fr-FR" sz="3200" dirty="0" smtClean="0"/>
              <a:t/>
            </a:r>
            <a:br>
              <a:rPr lang="fr-FR" sz="3200" dirty="0" smtClean="0"/>
            </a:b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1.1. Les plans Keynes et White</a:t>
            </a:r>
            <a:endParaRPr lang="fr-FR" b="1" dirty="0"/>
          </a:p>
        </p:txBody>
      </p:sp>
      <p:pic>
        <p:nvPicPr>
          <p:cNvPr id="4" name="Espace réservé du contenu 3" descr="John-Maynard-KeynesHarry--010.jpg"/>
          <p:cNvPicPr>
            <a:picLocks noGrp="1" noChangeAspect="1"/>
          </p:cNvPicPr>
          <p:nvPr>
            <p:ph idx="1"/>
          </p:nvPr>
        </p:nvPicPr>
        <p:blipFill>
          <a:blip r:embed="rId3" cstate="print"/>
          <a:stretch>
            <a:fillRect/>
          </a:stretch>
        </p:blipFill>
        <p:spPr>
          <a:xfrm>
            <a:off x="800364" y="1600200"/>
            <a:ext cx="7543272"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plan Keynes</a:t>
            </a:r>
            <a:endParaRPr lang="fr-FR" dirty="0"/>
          </a:p>
        </p:txBody>
      </p:sp>
      <p:sp>
        <p:nvSpPr>
          <p:cNvPr id="6" name="Espace réservé du contenu 5"/>
          <p:cNvSpPr>
            <a:spLocks noGrp="1"/>
          </p:cNvSpPr>
          <p:nvPr>
            <p:ph sz="half" idx="2"/>
          </p:nvPr>
        </p:nvSpPr>
        <p:spPr>
          <a:xfrm>
            <a:off x="4067944" y="1412776"/>
            <a:ext cx="4752528" cy="5112568"/>
          </a:xfrm>
        </p:spPr>
        <p:txBody>
          <a:bodyPr/>
          <a:lstStyle/>
          <a:p>
            <a:r>
              <a:rPr lang="fr-FR" dirty="0" smtClean="0"/>
              <a:t>1. </a:t>
            </a:r>
            <a:r>
              <a:rPr lang="fr-FR" sz="1600" dirty="0" smtClean="0"/>
              <a:t>Création d’une monnaie internationale (</a:t>
            </a:r>
            <a:r>
              <a:rPr lang="fr-FR" sz="1600" dirty="0" err="1" smtClean="0"/>
              <a:t>bancor</a:t>
            </a:r>
            <a:r>
              <a:rPr lang="fr-FR" sz="1600" dirty="0" smtClean="0"/>
              <a:t>)</a:t>
            </a:r>
          </a:p>
          <a:p>
            <a:endParaRPr lang="fr-FR" sz="1600" dirty="0" smtClean="0"/>
          </a:p>
          <a:p>
            <a:r>
              <a:rPr lang="fr-FR" sz="1600" dirty="0" smtClean="0"/>
              <a:t>2. Création d’une banque centrale mondiale dont la chambre de compensation assure:</a:t>
            </a:r>
          </a:p>
          <a:p>
            <a:endParaRPr lang="fr-FR" sz="1600" dirty="0" smtClean="0"/>
          </a:p>
          <a:p>
            <a:pPr lvl="1"/>
            <a:r>
              <a:rPr lang="fr-FR" sz="1600" dirty="0" smtClean="0"/>
              <a:t>l’accès à la liquidité internationale</a:t>
            </a:r>
          </a:p>
          <a:p>
            <a:pPr lvl="1"/>
            <a:r>
              <a:rPr lang="fr-FR" sz="1600" dirty="0" smtClean="0"/>
              <a:t>la symétrie des ajustements</a:t>
            </a:r>
          </a:p>
          <a:p>
            <a:endParaRPr lang="fr-FR" sz="1600" dirty="0" smtClean="0"/>
          </a:p>
          <a:p>
            <a:r>
              <a:rPr lang="fr-FR" sz="1600" dirty="0" smtClean="0"/>
              <a:t>3. Grande liberté des pays en matière de politique de change et de politique monétaire</a:t>
            </a:r>
          </a:p>
          <a:p>
            <a:endParaRPr lang="fr-FR" dirty="0" smtClean="0"/>
          </a:p>
          <a:p>
            <a:endParaRPr lang="fr-FR" dirty="0"/>
          </a:p>
        </p:txBody>
      </p:sp>
      <p:pic>
        <p:nvPicPr>
          <p:cNvPr id="7" name="Espace réservé du contenu 4" descr="Keynes.jpg"/>
          <p:cNvPicPr>
            <a:picLocks noGrp="1" noChangeAspect="1"/>
          </p:cNvPicPr>
          <p:nvPr>
            <p:ph sz="half" idx="1"/>
          </p:nvPr>
        </p:nvPicPr>
        <p:blipFill>
          <a:blip r:embed="rId3" cstate="print"/>
          <a:stretch>
            <a:fillRect/>
          </a:stretch>
        </p:blipFill>
        <p:spPr>
          <a:xfrm>
            <a:off x="539552" y="1556792"/>
            <a:ext cx="3384376" cy="432048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 calcmode="lin" valueType="num">
                                      <p:cBhvr>
                                        <p:cTn id="28"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p:cTn id="35"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plan H. White</a:t>
            </a:r>
            <a:endParaRPr lang="fr-FR" dirty="0"/>
          </a:p>
        </p:txBody>
      </p:sp>
      <p:sp>
        <p:nvSpPr>
          <p:cNvPr id="3" name="Espace réservé du contenu 2"/>
          <p:cNvSpPr>
            <a:spLocks noGrp="1"/>
          </p:cNvSpPr>
          <p:nvPr>
            <p:ph sz="half" idx="1"/>
          </p:nvPr>
        </p:nvSpPr>
        <p:spPr>
          <a:xfrm>
            <a:off x="457200" y="1600204"/>
            <a:ext cx="4114800" cy="4525963"/>
          </a:xfrm>
        </p:spPr>
        <p:txBody>
          <a:bodyPr/>
          <a:lstStyle/>
          <a:p>
            <a:r>
              <a:rPr lang="fr-FR" sz="1800" dirty="0" smtClean="0"/>
              <a:t>Refus d’une monnaie mondiale au profit des monnaies nationales et de l’or</a:t>
            </a:r>
          </a:p>
          <a:p>
            <a:endParaRPr lang="fr-FR" sz="1800" dirty="0" smtClean="0"/>
          </a:p>
          <a:p>
            <a:r>
              <a:rPr lang="fr-FR" sz="1800" dirty="0" smtClean="0"/>
              <a:t>Refus de la création d’une banque mondiale au profit d’un simple fond de soutien (FMI)</a:t>
            </a:r>
          </a:p>
          <a:p>
            <a:endParaRPr lang="fr-FR" sz="1800" dirty="0" smtClean="0"/>
          </a:p>
          <a:p>
            <a:r>
              <a:rPr lang="fr-FR" sz="1800" dirty="0" smtClean="0"/>
              <a:t>Liberté plus restreinte des politiques de change</a:t>
            </a:r>
          </a:p>
          <a:p>
            <a:endParaRPr lang="fr-FR" dirty="0" smtClean="0"/>
          </a:p>
          <a:p>
            <a:endParaRPr lang="fr-FR" dirty="0" smtClean="0"/>
          </a:p>
          <a:p>
            <a:endParaRPr lang="fr-FR" dirty="0" smtClean="0"/>
          </a:p>
          <a:p>
            <a:endParaRPr lang="fr-FR" dirty="0" smtClean="0"/>
          </a:p>
          <a:p>
            <a:endParaRPr lang="fr-FR" dirty="0"/>
          </a:p>
        </p:txBody>
      </p:sp>
      <p:pic>
        <p:nvPicPr>
          <p:cNvPr id="5" name="Espace réservé du contenu 4" descr="Harry-Dexter-White-Iluminati.jpg"/>
          <p:cNvPicPr>
            <a:picLocks noGrp="1" noChangeAspect="1"/>
          </p:cNvPicPr>
          <p:nvPr>
            <p:ph sz="half" idx="2"/>
          </p:nvPr>
        </p:nvPicPr>
        <p:blipFill>
          <a:blip r:embed="rId3" cstate="print"/>
          <a:stretch>
            <a:fillRect/>
          </a:stretch>
        </p:blipFill>
        <p:spPr>
          <a:xfrm>
            <a:off x="4644008" y="1628800"/>
            <a:ext cx="4032448" cy="38164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terme de système monétaire international</a:t>
            </a:r>
            <a:endParaRPr lang="fr-FR" dirty="0"/>
          </a:p>
        </p:txBody>
      </p:sp>
      <p:sp>
        <p:nvSpPr>
          <p:cNvPr id="3" name="Espace réservé du contenu 2"/>
          <p:cNvSpPr>
            <a:spLocks noGrp="1"/>
          </p:cNvSpPr>
          <p:nvPr>
            <p:ph idx="1"/>
          </p:nvPr>
        </p:nvSpPr>
        <p:spPr>
          <a:xfrm>
            <a:off x="457200" y="1600201"/>
            <a:ext cx="7715200" cy="4525963"/>
          </a:xfrm>
        </p:spPr>
        <p:txBody>
          <a:bodyPr/>
          <a:lstStyle/>
          <a:p>
            <a:endParaRPr lang="fr-FR" dirty="0" smtClean="0"/>
          </a:p>
          <a:p>
            <a:pPr algn="just"/>
            <a:endParaRPr lang="fr-FR" sz="2000" dirty="0" smtClean="0"/>
          </a:p>
          <a:p>
            <a:pPr algn="just"/>
            <a:r>
              <a:rPr lang="fr-FR" sz="2800" b="0" dirty="0" smtClean="0"/>
              <a:t>Ensemble de règles, d’institutions et de pratiques qui organisent  les modalités de règlement des opérations internationales portant sur les marchandises, les services ou les capitaux.</a:t>
            </a:r>
            <a:endParaRPr lang="fr-FR" sz="28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4" name="Espace réservé du contenu 3"/>
          <p:cNvGraphicFramePr>
            <a:graphicFrameLocks noGrp="1"/>
          </p:cNvGraphicFramePr>
          <p:nvPr>
            <p:ph idx="1"/>
          </p:nvPr>
        </p:nvGraphicFramePr>
        <p:xfrm>
          <a:off x="827584" y="620688"/>
          <a:ext cx="7776864" cy="5616625"/>
        </p:xfrm>
        <a:graphic>
          <a:graphicData uri="http://schemas.openxmlformats.org/drawingml/2006/table">
            <a:tbl>
              <a:tblPr firstRow="1" bandRow="1">
                <a:tableStyleId>{5C22544A-7EE6-4342-B048-85BDC9FD1C3A}</a:tableStyleId>
              </a:tblPr>
              <a:tblGrid>
                <a:gridCol w="3960440"/>
                <a:gridCol w="3816424"/>
              </a:tblGrid>
              <a:tr h="782215">
                <a:tc>
                  <a:txBody>
                    <a:bodyPr/>
                    <a:lstStyle/>
                    <a:p>
                      <a:pPr algn="ctr"/>
                      <a:r>
                        <a:rPr lang="fr-FR" dirty="0" smtClean="0"/>
                        <a:t>Plan Keynes</a:t>
                      </a:r>
                      <a:endParaRPr lang="fr-FR" dirty="0"/>
                    </a:p>
                  </a:txBody>
                  <a:tcPr/>
                </a:tc>
                <a:tc>
                  <a:txBody>
                    <a:bodyPr/>
                    <a:lstStyle/>
                    <a:p>
                      <a:pPr algn="ctr"/>
                      <a:r>
                        <a:rPr lang="fr-FR" dirty="0" smtClean="0"/>
                        <a:t>Plan White</a:t>
                      </a:r>
                      <a:endParaRPr lang="fr-FR" dirty="0"/>
                    </a:p>
                  </a:txBody>
                  <a:tcPr/>
                </a:tc>
              </a:tr>
              <a:tr h="424173">
                <a:tc>
                  <a:txBody>
                    <a:bodyPr/>
                    <a:lstStyle/>
                    <a:p>
                      <a:r>
                        <a:rPr lang="fr-FR" dirty="0" smtClean="0"/>
                        <a:t>Abandon de l’or</a:t>
                      </a:r>
                      <a:endParaRPr lang="fr-FR" dirty="0"/>
                    </a:p>
                  </a:txBody>
                  <a:tcPr/>
                </a:tc>
                <a:tc>
                  <a:txBody>
                    <a:bodyPr/>
                    <a:lstStyle/>
                    <a:p>
                      <a:r>
                        <a:rPr lang="fr-FR" dirty="0" smtClean="0"/>
                        <a:t>Etalon</a:t>
                      </a:r>
                      <a:r>
                        <a:rPr lang="fr-FR" baseline="0" dirty="0" smtClean="0"/>
                        <a:t> de change or</a:t>
                      </a:r>
                      <a:endParaRPr lang="fr-FR" dirty="0"/>
                    </a:p>
                  </a:txBody>
                  <a:tcPr/>
                </a:tc>
              </a:tr>
              <a:tr h="424173">
                <a:tc>
                  <a:txBody>
                    <a:bodyPr/>
                    <a:lstStyle/>
                    <a:p>
                      <a:r>
                        <a:rPr lang="fr-FR" dirty="0" smtClean="0"/>
                        <a:t>Monnaie internationale créée</a:t>
                      </a:r>
                      <a:r>
                        <a:rPr lang="fr-FR" baseline="0" dirty="0" smtClean="0"/>
                        <a:t> ex nihilo</a:t>
                      </a:r>
                      <a:endParaRPr lang="fr-FR" dirty="0"/>
                    </a:p>
                  </a:txBody>
                  <a:tcPr/>
                </a:tc>
                <a:tc>
                  <a:txBody>
                    <a:bodyPr/>
                    <a:lstStyle/>
                    <a:p>
                      <a:endParaRPr lang="fr-FR" dirty="0"/>
                    </a:p>
                  </a:txBody>
                  <a:tcPr/>
                </a:tc>
              </a:tr>
              <a:tr h="424173">
                <a:tc>
                  <a:txBody>
                    <a:bodyPr/>
                    <a:lstStyle/>
                    <a:p>
                      <a:r>
                        <a:rPr lang="fr-FR" dirty="0" smtClean="0"/>
                        <a:t>Banque centrale mondiale</a:t>
                      </a:r>
                      <a:endParaRPr lang="fr-FR" dirty="0"/>
                    </a:p>
                  </a:txBody>
                  <a:tcPr/>
                </a:tc>
                <a:tc>
                  <a:txBody>
                    <a:bodyPr/>
                    <a:lstStyle/>
                    <a:p>
                      <a:r>
                        <a:rPr lang="fr-FR" dirty="0" smtClean="0"/>
                        <a:t>Fonds de stabilisation de change</a:t>
                      </a:r>
                      <a:endParaRPr lang="fr-FR" dirty="0"/>
                    </a:p>
                  </a:txBody>
                  <a:tcPr/>
                </a:tc>
              </a:tr>
              <a:tr h="1045906">
                <a:tc>
                  <a:txBody>
                    <a:bodyPr/>
                    <a:lstStyle/>
                    <a:p>
                      <a:r>
                        <a:rPr lang="fr-FR" dirty="0" smtClean="0"/>
                        <a:t>Système de compensation des balances</a:t>
                      </a:r>
                      <a:r>
                        <a:rPr lang="fr-FR" baseline="0" dirty="0" smtClean="0"/>
                        <a:t> des paiements: les excédents des uns financent les déficits des autres </a:t>
                      </a:r>
                      <a:endParaRPr lang="fr-FR" dirty="0"/>
                    </a:p>
                  </a:txBody>
                  <a:tcPr/>
                </a:tc>
                <a:tc>
                  <a:txBody>
                    <a:bodyPr/>
                    <a:lstStyle/>
                    <a:p>
                      <a:r>
                        <a:rPr lang="fr-FR" dirty="0" smtClean="0"/>
                        <a:t>Simple</a:t>
                      </a:r>
                      <a:r>
                        <a:rPr lang="fr-FR" baseline="0" dirty="0" smtClean="0"/>
                        <a:t> fonds de crédit destiné aux pays en déficit extérieur (FMI)</a:t>
                      </a:r>
                      <a:endParaRPr lang="fr-FR" dirty="0"/>
                    </a:p>
                  </a:txBody>
                  <a:tcPr/>
                </a:tc>
              </a:tr>
              <a:tr h="1045906">
                <a:tc>
                  <a:txBody>
                    <a:bodyPr/>
                    <a:lstStyle/>
                    <a:p>
                      <a:r>
                        <a:rPr lang="fr-FR" dirty="0" smtClean="0"/>
                        <a:t>Ajustement libre des parités</a:t>
                      </a:r>
                      <a:endParaRPr lang="fr-FR" dirty="0"/>
                    </a:p>
                  </a:txBody>
                  <a:tcPr/>
                </a:tc>
                <a:tc>
                  <a:txBody>
                    <a:bodyPr/>
                    <a:lstStyle/>
                    <a:p>
                      <a:r>
                        <a:rPr lang="fr-FR" dirty="0" smtClean="0"/>
                        <a:t>Droit de véto d’une institution internationale sur les ajustements</a:t>
                      </a:r>
                      <a:r>
                        <a:rPr lang="fr-FR" baseline="0" dirty="0" smtClean="0"/>
                        <a:t> des parités </a:t>
                      </a:r>
                      <a:endParaRPr lang="fr-FR" dirty="0"/>
                    </a:p>
                  </a:txBody>
                  <a:tcPr/>
                </a:tc>
              </a:tr>
              <a:tr h="424173">
                <a:tc>
                  <a:txBody>
                    <a:bodyPr/>
                    <a:lstStyle/>
                    <a:p>
                      <a:r>
                        <a:rPr lang="fr-FR" dirty="0" smtClean="0"/>
                        <a:t>Contrôle des mouvements de capitaux</a:t>
                      </a:r>
                      <a:endParaRPr lang="fr-FR" dirty="0"/>
                    </a:p>
                  </a:txBody>
                  <a:tcPr/>
                </a:tc>
                <a:tc>
                  <a:txBody>
                    <a:bodyPr/>
                    <a:lstStyle/>
                    <a:p>
                      <a:r>
                        <a:rPr lang="fr-FR" dirty="0" smtClean="0"/>
                        <a:t>Contrôle des mouvements de capitaux</a:t>
                      </a:r>
                      <a:endParaRPr lang="fr-FR" dirty="0"/>
                    </a:p>
                  </a:txBody>
                  <a:tcPr/>
                </a:tc>
              </a:tr>
              <a:tr h="1045906">
                <a:tc>
                  <a:txBody>
                    <a:bodyPr/>
                    <a:lstStyle/>
                    <a:p>
                      <a:r>
                        <a:rPr lang="fr-FR" dirty="0" smtClean="0"/>
                        <a:t>Finalité du SMI: lutter contre la dépression économique</a:t>
                      </a:r>
                      <a:endParaRPr lang="fr-FR" dirty="0"/>
                    </a:p>
                  </a:txBody>
                  <a:tcPr/>
                </a:tc>
                <a:tc>
                  <a:txBody>
                    <a:bodyPr/>
                    <a:lstStyle/>
                    <a:p>
                      <a:r>
                        <a:rPr lang="fr-FR" dirty="0" smtClean="0"/>
                        <a:t>Finalité du SMI: favoriser le commerce extérieur</a:t>
                      </a:r>
                      <a:r>
                        <a:rPr lang="fr-FR" baseline="0" dirty="0" smtClean="0"/>
                        <a:t> et r</a:t>
                      </a:r>
                      <a:r>
                        <a:rPr lang="fr-FR" dirty="0" smtClean="0"/>
                        <a:t>especter</a:t>
                      </a:r>
                      <a:r>
                        <a:rPr lang="fr-FR" baseline="0" dirty="0" smtClean="0"/>
                        <a:t> les équilibres macroéconomiques</a:t>
                      </a:r>
                      <a:endParaRPr lang="fr-FR"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140968"/>
            <a:ext cx="7772400" cy="2628011"/>
          </a:xfrm>
        </p:spPr>
        <p:txBody>
          <a:bodyPr/>
          <a:lstStyle/>
          <a:p>
            <a:pPr algn="r"/>
            <a:r>
              <a:rPr lang="fr-FR" sz="3200" dirty="0" smtClean="0"/>
              <a:t>1.2. La configuration de </a:t>
            </a:r>
            <a:r>
              <a:rPr lang="fr-FR" sz="3200" dirty="0" err="1" smtClean="0"/>
              <a:t>bretton</a:t>
            </a:r>
            <a:r>
              <a:rPr lang="fr-FR" sz="3200" dirty="0" smtClean="0"/>
              <a:t> </a:t>
            </a:r>
            <a:r>
              <a:rPr lang="fr-FR" sz="3200" dirty="0" err="1" smtClean="0"/>
              <a:t>woods</a:t>
            </a:r>
            <a:r>
              <a:rPr lang="fr-FR" sz="3200" dirty="0" smtClean="0"/>
              <a:t> et la « </a:t>
            </a:r>
            <a:r>
              <a:rPr lang="fr-FR" sz="3200" dirty="0" err="1" smtClean="0"/>
              <a:t>repression</a:t>
            </a:r>
            <a:r>
              <a:rPr lang="fr-FR" sz="3200" dirty="0" smtClean="0"/>
              <a:t> financière »</a:t>
            </a:r>
            <a:endParaRPr lang="fr-FR" sz="32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accords de </a:t>
            </a:r>
            <a:r>
              <a:rPr lang="fr-FR" dirty="0" err="1" smtClean="0"/>
              <a:t>Bretton</a:t>
            </a:r>
            <a:r>
              <a:rPr lang="fr-FR" dirty="0" smtClean="0"/>
              <a:t>-</a:t>
            </a:r>
            <a:r>
              <a:rPr lang="fr-FR" dirty="0" err="1" smtClean="0"/>
              <a:t>Woods</a:t>
            </a:r>
            <a:endParaRPr lang="fr-FR" dirty="0"/>
          </a:p>
        </p:txBody>
      </p:sp>
      <p:pic>
        <p:nvPicPr>
          <p:cNvPr id="5" name="Espace réservé du contenu 4" descr="WhiteandKeynes.jpg"/>
          <p:cNvPicPr>
            <a:picLocks noGrp="1" noChangeAspect="1"/>
          </p:cNvPicPr>
          <p:nvPr>
            <p:ph sz="half" idx="1"/>
          </p:nvPr>
        </p:nvPicPr>
        <p:blipFill>
          <a:blip r:embed="rId3" cstate="print"/>
          <a:stretch>
            <a:fillRect/>
          </a:stretch>
        </p:blipFill>
        <p:spPr>
          <a:xfrm>
            <a:off x="680483" y="1600200"/>
            <a:ext cx="3592034" cy="4525963"/>
          </a:xfrm>
        </p:spPr>
      </p:pic>
      <p:sp>
        <p:nvSpPr>
          <p:cNvPr id="4" name="Espace réservé du contenu 3"/>
          <p:cNvSpPr>
            <a:spLocks noGrp="1"/>
          </p:cNvSpPr>
          <p:nvPr>
            <p:ph sz="half" idx="2"/>
          </p:nvPr>
        </p:nvSpPr>
        <p:spPr/>
        <p:txBody>
          <a:bodyPr>
            <a:normAutofit/>
          </a:bodyPr>
          <a:lstStyle/>
          <a:p>
            <a:pPr>
              <a:buFont typeface="Arial" pitchFamily="34" charset="0"/>
              <a:buChar char="•"/>
            </a:pPr>
            <a:r>
              <a:rPr lang="fr-FR" sz="2000" dirty="0" smtClean="0"/>
              <a:t>Un système de change fixes mais ajustables</a:t>
            </a:r>
          </a:p>
          <a:p>
            <a:pPr>
              <a:buFont typeface="Arial" pitchFamily="34" charset="0"/>
              <a:buChar char="•"/>
            </a:pPr>
            <a:endParaRPr lang="fr-FR" sz="2000" dirty="0" smtClean="0"/>
          </a:p>
          <a:p>
            <a:pPr>
              <a:buFont typeface="Arial" pitchFamily="34" charset="0"/>
              <a:buChar char="•"/>
            </a:pPr>
            <a:r>
              <a:rPr lang="fr-FR" sz="2000" dirty="0" smtClean="0"/>
              <a:t>Libre convertibilité des monnaies et répression financière</a:t>
            </a:r>
          </a:p>
          <a:p>
            <a:pPr>
              <a:buFont typeface="Arial" pitchFamily="34" charset="0"/>
              <a:buChar char="•"/>
            </a:pPr>
            <a:endParaRPr lang="fr-FR" sz="2000" dirty="0" smtClean="0"/>
          </a:p>
          <a:p>
            <a:pPr>
              <a:buFont typeface="Arial" pitchFamily="34" charset="0"/>
              <a:buChar char="•"/>
            </a:pPr>
            <a:r>
              <a:rPr lang="fr-FR" sz="2000" dirty="0" smtClean="0"/>
              <a:t>Coopération internationale dans le cadre du FMI</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060849"/>
            <a:ext cx="7772400" cy="1224136"/>
          </a:xfrm>
        </p:spPr>
        <p:txBody>
          <a:bodyPr/>
          <a:lstStyle/>
          <a:p>
            <a:r>
              <a:rPr lang="fr-FR" dirty="0" smtClean="0"/>
              <a:t>2. La crise de </a:t>
            </a:r>
            <a:r>
              <a:rPr lang="fr-FR" dirty="0" err="1" smtClean="0"/>
              <a:t>Bretton</a:t>
            </a:r>
            <a:r>
              <a:rPr lang="fr-FR" dirty="0" smtClean="0"/>
              <a:t> </a:t>
            </a:r>
            <a:r>
              <a:rPr lang="fr-FR" dirty="0" err="1" smtClean="0"/>
              <a:t>Woods</a:t>
            </a:r>
            <a:r>
              <a:rPr lang="fr-FR" dirty="0" smtClean="0"/>
              <a:t/>
            </a:r>
            <a:br>
              <a:rPr lang="fr-FR" dirty="0" smtClean="0"/>
            </a:br>
            <a:endParaRPr lang="fr-FR" dirty="0"/>
          </a:p>
        </p:txBody>
      </p:sp>
      <p:sp>
        <p:nvSpPr>
          <p:cNvPr id="3" name="Espace réservé du texte 2"/>
          <p:cNvSpPr>
            <a:spLocks noGrp="1"/>
          </p:cNvSpPr>
          <p:nvPr>
            <p:ph type="body" idx="1"/>
          </p:nvPr>
        </p:nvSpPr>
        <p:spPr>
          <a:xfrm>
            <a:off x="722313" y="3645024"/>
            <a:ext cx="7772400" cy="1944216"/>
          </a:xfrm>
        </p:spPr>
        <p:txBody>
          <a:bodyPr/>
          <a:lstStyle/>
          <a:p>
            <a:endParaRPr lang="fr-FR" b="1" dirty="0" smtClean="0"/>
          </a:p>
          <a:p>
            <a:endParaRPr lang="fr-FR" b="1" dirty="0" smtClean="0"/>
          </a:p>
          <a:p>
            <a:endParaRPr lang="fr-FR" b="1" dirty="0" smtClean="0"/>
          </a:p>
          <a:p>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
            <a:ext cx="8229600" cy="1201316"/>
          </a:xfrm>
        </p:spPr>
        <p:txBody>
          <a:bodyPr/>
          <a:lstStyle/>
          <a:p>
            <a:r>
              <a:rPr lang="fr-FR" sz="2000" b="1" dirty="0" smtClean="0"/>
              <a:t>2.1. L’analyse théorique de la stabilité hégémonique et son application à la crise de </a:t>
            </a:r>
            <a:r>
              <a:rPr lang="fr-FR" sz="2000" b="1" dirty="0" err="1" smtClean="0"/>
              <a:t>Bretton</a:t>
            </a:r>
            <a:r>
              <a:rPr lang="fr-FR" sz="2000" b="1" dirty="0" smtClean="0"/>
              <a:t> </a:t>
            </a:r>
            <a:r>
              <a:rPr lang="fr-FR" sz="2000" b="1" dirty="0" err="1" smtClean="0"/>
              <a:t>Woods</a:t>
            </a:r>
            <a:r>
              <a:rPr lang="fr-FR" sz="2400" dirty="0" smtClean="0"/>
              <a:t/>
            </a:r>
            <a:br>
              <a:rPr lang="fr-FR" sz="2400" dirty="0" smtClean="0"/>
            </a:br>
            <a:endParaRPr lang="fr-FR" sz="2400" dirty="0"/>
          </a:p>
        </p:txBody>
      </p:sp>
      <p:pic>
        <p:nvPicPr>
          <p:cNvPr id="5" name="Espace réservé du contenu 4" descr="La grande crise mondiale.jpg"/>
          <p:cNvPicPr>
            <a:picLocks noGrp="1" noChangeAspect="1"/>
          </p:cNvPicPr>
          <p:nvPr>
            <p:ph sz="half" idx="1"/>
          </p:nvPr>
        </p:nvPicPr>
        <p:blipFill>
          <a:blip r:embed="rId3" cstate="print"/>
          <a:stretch>
            <a:fillRect/>
          </a:stretch>
        </p:blipFill>
        <p:spPr>
          <a:xfrm>
            <a:off x="683568" y="1844824"/>
            <a:ext cx="2438400" cy="3802380"/>
          </a:xfrm>
          <a:prstGeom prst="rect">
            <a:avLst/>
          </a:prstGeom>
          <a:ln>
            <a:noFill/>
          </a:ln>
          <a:effectLst>
            <a:outerShdw blurRad="292100" dist="139700" dir="2700000" algn="tl" rotWithShape="0">
              <a:srgbClr val="333333">
                <a:alpha val="65000"/>
              </a:srgbClr>
            </a:outerShdw>
          </a:effectLst>
        </p:spPr>
      </p:pic>
      <p:sp>
        <p:nvSpPr>
          <p:cNvPr id="4" name="Espace réservé du contenu 3"/>
          <p:cNvSpPr>
            <a:spLocks noGrp="1"/>
          </p:cNvSpPr>
          <p:nvPr>
            <p:ph sz="half" idx="2"/>
          </p:nvPr>
        </p:nvSpPr>
        <p:spPr>
          <a:xfrm>
            <a:off x="3347864" y="1600204"/>
            <a:ext cx="5338936" cy="4525963"/>
          </a:xfrm>
        </p:spPr>
        <p:txBody>
          <a:bodyPr/>
          <a:lstStyle/>
          <a:p>
            <a:endParaRPr lang="fr-FR" dirty="0" smtClean="0"/>
          </a:p>
          <a:p>
            <a:pPr>
              <a:buFont typeface="Arial" pitchFamily="34" charset="0"/>
              <a:buChar char="•"/>
            </a:pPr>
            <a:r>
              <a:rPr lang="fr-FR" sz="2000" dirty="0" smtClean="0"/>
              <a:t>Seule une puissance hégémonique peut assumer les coûts de la mise en œuvre d’un bien collectif.</a:t>
            </a:r>
          </a:p>
          <a:p>
            <a:pPr>
              <a:buFont typeface="Arial" pitchFamily="34" charset="0"/>
              <a:buChar char="•"/>
            </a:pPr>
            <a:endParaRPr lang="fr-FR" sz="2000" dirty="0" smtClean="0"/>
          </a:p>
          <a:p>
            <a:pPr>
              <a:buFont typeface="Arial" pitchFamily="34" charset="0"/>
              <a:buChar char="•"/>
            </a:pPr>
            <a:r>
              <a:rPr lang="fr-FR" sz="2000" dirty="0" smtClean="0"/>
              <a:t>Une puissance hégémonique supprime les difficultés et les coûts de la négociation.</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717032"/>
            <a:ext cx="7772400" cy="2051947"/>
          </a:xfrm>
        </p:spPr>
        <p:txBody>
          <a:bodyPr/>
          <a:lstStyle/>
          <a:p>
            <a:r>
              <a:rPr lang="fr-FR" sz="2800" dirty="0" smtClean="0"/>
              <a:t>2.2. Le dilemme de </a:t>
            </a:r>
            <a:r>
              <a:rPr lang="fr-FR" sz="2800" dirty="0" err="1" smtClean="0"/>
              <a:t>Triffin</a:t>
            </a:r>
            <a:r>
              <a:rPr lang="fr-FR" sz="2800" dirty="0" smtClean="0"/>
              <a:t> : le problème de la liquidité internationale</a:t>
            </a:r>
            <a:r>
              <a:rPr lang="fr-FR" sz="3200" dirty="0" smtClean="0"/>
              <a:t/>
            </a:r>
            <a:br>
              <a:rPr lang="fr-FR" sz="3200"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dilemme de </a:t>
            </a:r>
            <a:r>
              <a:rPr lang="fr-FR" dirty="0" err="1" smtClean="0"/>
              <a:t>Triffin</a:t>
            </a:r>
            <a:r>
              <a:rPr lang="fr-FR" dirty="0" smtClean="0"/>
              <a:t>, 1961</a:t>
            </a:r>
            <a:endParaRPr lang="fr-FR" dirty="0"/>
          </a:p>
        </p:txBody>
      </p:sp>
      <p:pic>
        <p:nvPicPr>
          <p:cNvPr id="5" name="Espace réservé du contenu 4" descr="triffin.gif"/>
          <p:cNvPicPr>
            <a:picLocks noGrp="1" noChangeAspect="1"/>
          </p:cNvPicPr>
          <p:nvPr>
            <p:ph sz="half" idx="1"/>
          </p:nvPr>
        </p:nvPicPr>
        <p:blipFill>
          <a:blip r:embed="rId3" cstate="print"/>
          <a:srcRect l="2632" t="1973" b="1358"/>
          <a:stretch>
            <a:fillRect/>
          </a:stretch>
        </p:blipFill>
        <p:spPr>
          <a:xfrm>
            <a:off x="611560" y="1772816"/>
            <a:ext cx="2664296" cy="3816424"/>
          </a:xfrm>
          <a:prstGeom prst="rect">
            <a:avLst/>
          </a:prstGeom>
          <a:ln>
            <a:noFill/>
          </a:ln>
          <a:effectLst>
            <a:outerShdw blurRad="292100" dist="139700" dir="2700000" algn="tl" rotWithShape="0">
              <a:srgbClr val="333333">
                <a:alpha val="65000"/>
              </a:srgbClr>
            </a:outerShdw>
          </a:effectLst>
        </p:spPr>
      </p:pic>
      <p:sp>
        <p:nvSpPr>
          <p:cNvPr id="4" name="Espace réservé du contenu 3"/>
          <p:cNvSpPr>
            <a:spLocks noGrp="1"/>
          </p:cNvSpPr>
          <p:nvPr>
            <p:ph sz="half" idx="2"/>
          </p:nvPr>
        </p:nvSpPr>
        <p:spPr>
          <a:xfrm>
            <a:off x="3563888" y="1556792"/>
            <a:ext cx="5040560" cy="4525963"/>
          </a:xfrm>
        </p:spPr>
        <p:txBody>
          <a:bodyPr/>
          <a:lstStyle/>
          <a:p>
            <a:r>
              <a:rPr lang="fr-FR" sz="2000" dirty="0" smtClean="0"/>
              <a:t>Le pays émetteur de la monnaie internationale doit avoir à la fois:</a:t>
            </a:r>
          </a:p>
          <a:p>
            <a:r>
              <a:rPr lang="fr-FR" sz="2000" dirty="0" smtClean="0"/>
              <a:t> une balance des paiements en équilibre (pour inspirer confiance) et une balance des paiements en déficit (pour accompagner la croissance mondiale par la création de liquidité). </a:t>
            </a:r>
          </a:p>
          <a:p>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Avoirs en dollar extérieurs et stock d’or américain, millions de dollars, 1964-1976</a:t>
            </a:r>
            <a:endParaRPr lang="fr-FR" sz="2400" dirty="0"/>
          </a:p>
        </p:txBody>
      </p:sp>
      <p:pic>
        <p:nvPicPr>
          <p:cNvPr id="4" name="Espace réservé du contenu 3" descr="IMG.jpg"/>
          <p:cNvPicPr>
            <a:picLocks noGrp="1" noChangeAspect="1"/>
          </p:cNvPicPr>
          <p:nvPr>
            <p:ph idx="1"/>
          </p:nvPr>
        </p:nvPicPr>
        <p:blipFill>
          <a:blip r:embed="rId3" cstate="print"/>
          <a:srcRect l="23875" t="43092" r="26250" b="23547"/>
          <a:stretch>
            <a:fillRect/>
          </a:stretch>
        </p:blipFill>
        <p:spPr>
          <a:xfrm>
            <a:off x="611560" y="1484784"/>
            <a:ext cx="7416824" cy="511256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861048"/>
            <a:ext cx="7772400" cy="1907931"/>
          </a:xfrm>
        </p:spPr>
        <p:txBody>
          <a:bodyPr/>
          <a:lstStyle/>
          <a:p>
            <a:r>
              <a:rPr lang="fr-FR" sz="3200" dirty="0" smtClean="0"/>
              <a:t>2.3. L’instabilité des changes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Colmater les brèches face à la spéculation</a:t>
            </a:r>
            <a:endParaRPr lang="fr-FR" dirty="0"/>
          </a:p>
        </p:txBody>
      </p:sp>
      <p:sp>
        <p:nvSpPr>
          <p:cNvPr id="3" name="Espace réservé du contenu 2"/>
          <p:cNvSpPr>
            <a:spLocks noGrp="1"/>
          </p:cNvSpPr>
          <p:nvPr>
            <p:ph idx="1"/>
          </p:nvPr>
        </p:nvSpPr>
        <p:spPr>
          <a:xfrm>
            <a:off x="457200" y="1600201"/>
            <a:ext cx="8003232" cy="4525963"/>
          </a:xfrm>
        </p:spPr>
        <p:txBody>
          <a:bodyPr/>
          <a:lstStyle/>
          <a:p>
            <a:pPr>
              <a:buFont typeface="Wingdings" pitchFamily="2" charset="2"/>
              <a:buChar char="v"/>
            </a:pPr>
            <a:endParaRPr lang="fr-FR" sz="2400" b="0" dirty="0" smtClean="0"/>
          </a:p>
          <a:p>
            <a:pPr>
              <a:buFont typeface="Wingdings" pitchFamily="2" charset="2"/>
              <a:buChar char="v"/>
            </a:pPr>
            <a:r>
              <a:rPr lang="fr-FR" sz="2400" b="0" dirty="0" smtClean="0"/>
              <a:t> La Grande –Bretagne en 1967</a:t>
            </a:r>
          </a:p>
          <a:p>
            <a:pPr>
              <a:buFont typeface="Wingdings" pitchFamily="2" charset="2"/>
              <a:buChar char="v"/>
            </a:pPr>
            <a:endParaRPr lang="fr-FR" sz="2400" b="0" dirty="0" smtClean="0"/>
          </a:p>
          <a:p>
            <a:pPr>
              <a:buFont typeface="Wingdings" pitchFamily="2" charset="2"/>
              <a:buChar char="v"/>
            </a:pPr>
            <a:r>
              <a:rPr lang="fr-FR" sz="2400" b="0" dirty="0" smtClean="0"/>
              <a:t> La France en 1969</a:t>
            </a:r>
          </a:p>
          <a:p>
            <a:pPr>
              <a:buFont typeface="Wingdings" pitchFamily="2" charset="2"/>
              <a:buChar char="v"/>
            </a:pPr>
            <a:endParaRPr lang="fr-FR" sz="2400" b="0" dirty="0" smtClean="0"/>
          </a:p>
          <a:p>
            <a:pPr algn="just">
              <a:buFont typeface="Wingdings" pitchFamily="2" charset="2"/>
              <a:buChar char="v"/>
            </a:pPr>
            <a:r>
              <a:rPr lang="fr-FR" sz="2400" b="0" dirty="0" smtClean="0"/>
              <a:t> Les Etats-Unis en 1971: l’accord de l’Institut </a:t>
            </a:r>
            <a:r>
              <a:rPr lang="fr-FR" sz="2400" b="0" dirty="0" err="1" smtClean="0"/>
              <a:t>Smithsonian</a:t>
            </a:r>
            <a:endParaRPr lang="fr-FR" sz="2400" b="0" dirty="0" smtClean="0"/>
          </a:p>
          <a:p>
            <a:pPr>
              <a:buFont typeface="Wingdings" pitchFamily="2" charset="2"/>
              <a:buChar char="v"/>
            </a:pPr>
            <a:endParaRPr lang="fr-FR" sz="2400" b="0" dirty="0" smtClean="0"/>
          </a:p>
          <a:p>
            <a:pPr>
              <a:buFont typeface="Wingdings" pitchFamily="2" charset="2"/>
              <a:buChar char="v"/>
            </a:pPr>
            <a:r>
              <a:rPr lang="fr-FR" sz="2400" b="0" dirty="0" smtClean="0"/>
              <a:t> Les Etats-Unis en 1973</a:t>
            </a:r>
            <a:endParaRPr lang="fr-FR" sz="2400" b="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Comment caractériser un SMI?</a:t>
            </a:r>
            <a:endParaRPr lang="fr-FR" dirty="0"/>
          </a:p>
        </p:txBody>
      </p:sp>
      <p:sp>
        <p:nvSpPr>
          <p:cNvPr id="3" name="Espace réservé du contenu 2"/>
          <p:cNvSpPr>
            <a:spLocks noGrp="1"/>
          </p:cNvSpPr>
          <p:nvPr>
            <p:ph sz="half" idx="1"/>
          </p:nvPr>
        </p:nvSpPr>
        <p:spPr>
          <a:xfrm>
            <a:off x="457200" y="1600204"/>
            <a:ext cx="7931224" cy="4525963"/>
          </a:xfrm>
        </p:spPr>
        <p:txBody>
          <a:bodyPr/>
          <a:lstStyle/>
          <a:p>
            <a:endParaRPr lang="fr-FR" dirty="0" smtClean="0"/>
          </a:p>
          <a:p>
            <a:pPr>
              <a:buFont typeface="Wingdings" pitchFamily="2" charset="2"/>
              <a:buChar char="q"/>
            </a:pPr>
            <a:r>
              <a:rPr lang="fr-FR" sz="1800" dirty="0" smtClean="0"/>
              <a:t>L</a:t>
            </a:r>
            <a:r>
              <a:rPr lang="fr-FR" sz="2000" dirty="0" smtClean="0"/>
              <a:t>a convertibilité des monnaies et, de façon plus générale, la gestion des flux de capitaux;</a:t>
            </a:r>
          </a:p>
          <a:p>
            <a:pPr>
              <a:buFont typeface="Wingdings" pitchFamily="2" charset="2"/>
              <a:buChar char="q"/>
            </a:pPr>
            <a:endParaRPr lang="fr-FR" sz="2000" dirty="0" smtClean="0"/>
          </a:p>
          <a:p>
            <a:pPr>
              <a:buFont typeface="Wingdings" pitchFamily="2" charset="2"/>
              <a:buChar char="q"/>
            </a:pPr>
            <a:r>
              <a:rPr lang="fr-FR" sz="2000" dirty="0" smtClean="0"/>
              <a:t>Les régimes de change</a:t>
            </a:r>
          </a:p>
          <a:p>
            <a:pPr>
              <a:buFont typeface="Wingdings" pitchFamily="2" charset="2"/>
              <a:buChar char="q"/>
            </a:pPr>
            <a:endParaRPr lang="fr-FR" sz="2000" dirty="0" smtClean="0"/>
          </a:p>
          <a:p>
            <a:pPr>
              <a:buFont typeface="Wingdings" pitchFamily="2" charset="2"/>
              <a:buChar char="q"/>
            </a:pPr>
            <a:r>
              <a:rPr lang="fr-FR" sz="2000" dirty="0" smtClean="0"/>
              <a:t>Les règles et les mécanismes assurant la fourniture de liquidités en cas de besoin;</a:t>
            </a:r>
          </a:p>
          <a:p>
            <a:pPr>
              <a:buFont typeface="Wingdings" pitchFamily="2" charset="2"/>
              <a:buChar char="q"/>
            </a:pPr>
            <a:endParaRPr lang="fr-FR" sz="2000" dirty="0" smtClean="0"/>
          </a:p>
          <a:p>
            <a:pPr>
              <a:buFont typeface="Wingdings" pitchFamily="2" charset="2"/>
              <a:buChar char="q"/>
            </a:pPr>
            <a:r>
              <a:rPr lang="fr-FR" sz="2000" dirty="0" smtClean="0"/>
              <a:t>La surveillance et la coopération monétaire</a:t>
            </a:r>
            <a:r>
              <a:rPr lang="fr-FR" sz="1600" dirty="0" smtClean="0"/>
              <a:t>.</a:t>
            </a:r>
          </a:p>
          <a:p>
            <a:r>
              <a:rPr lang="fr-FR" dirty="0" smtClean="0"/>
              <a:t> </a:t>
            </a:r>
          </a:p>
          <a:p>
            <a:endParaRPr lang="fr-FR" dirty="0"/>
          </a:p>
        </p:txBody>
      </p:sp>
      <p:sp>
        <p:nvSpPr>
          <p:cNvPr id="6" name="Espace réservé du contenu 5"/>
          <p:cNvSpPr>
            <a:spLocks noGrp="1"/>
          </p:cNvSpPr>
          <p:nvPr>
            <p:ph sz="half" idx="2"/>
          </p:nvPr>
        </p:nvSpPr>
        <p:spPr/>
        <p:txBody>
          <a:bodyPr/>
          <a:lstStyle/>
          <a:p>
            <a:endParaRPr lang="fr-F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492896"/>
            <a:ext cx="7772400" cy="3276083"/>
          </a:xfrm>
        </p:spPr>
        <p:txBody>
          <a:bodyPr/>
          <a:lstStyle/>
          <a:p>
            <a:r>
              <a:rPr lang="fr-FR" sz="3200" dirty="0" smtClean="0"/>
              <a:t>III Le Système monétaire et financier international depuis 1973 : le flottement des monnaies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u="sng" dirty="0" smtClean="0"/>
              <a:t>1. Le choix contraint du flottement des monnaies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068960"/>
            <a:ext cx="7772400" cy="2700019"/>
          </a:xfrm>
        </p:spPr>
        <p:txBody>
          <a:bodyPr/>
          <a:lstStyle/>
          <a:p>
            <a:r>
              <a:rPr lang="fr-FR" sz="2400" dirty="0" smtClean="0"/>
              <a:t>1.1. L’échec des tentatives de réforme du SMI</a:t>
            </a:r>
            <a:br>
              <a:rPr lang="fr-FR" sz="2400" dirty="0" smtClean="0"/>
            </a:br>
            <a:r>
              <a:rPr lang="fr-FR" sz="2400" dirty="0" smtClean="0"/>
              <a:t/>
            </a:r>
            <a:br>
              <a:rPr lang="fr-FR" sz="2400"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1.2.  Le plaidoyer </a:t>
            </a:r>
            <a:r>
              <a:rPr lang="fr-FR" sz="2800" dirty="0" err="1" smtClean="0"/>
              <a:t>flexibiliste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Font typeface="Wingdings" pitchFamily="2" charset="2"/>
              <a:buChar char="q"/>
            </a:pPr>
            <a:r>
              <a:rPr lang="fr-FR" sz="1800" dirty="0" smtClean="0"/>
              <a:t>  M. Friedman </a:t>
            </a:r>
            <a:r>
              <a:rPr lang="fr-FR" sz="1800" b="0" dirty="0" smtClean="0"/>
              <a:t>en  1953, </a:t>
            </a:r>
            <a:r>
              <a:rPr lang="fr-FR" sz="1800" b="0" dirty="0" err="1" smtClean="0"/>
              <a:t>Essays</a:t>
            </a:r>
            <a:r>
              <a:rPr lang="fr-FR" sz="1800" b="0" dirty="0" smtClean="0"/>
              <a:t> on Positive </a:t>
            </a:r>
            <a:r>
              <a:rPr lang="fr-FR" sz="1800" b="0" dirty="0" err="1" smtClean="0"/>
              <a:t>Economics</a:t>
            </a:r>
            <a:r>
              <a:rPr lang="fr-FR" sz="1800" b="0" dirty="0" smtClean="0"/>
              <a:t>. The Case for Flexible Exchange Rates</a:t>
            </a:r>
          </a:p>
          <a:p>
            <a:pPr>
              <a:buFont typeface="Wingdings" pitchFamily="2" charset="2"/>
              <a:buChar char="q"/>
            </a:pPr>
            <a:endParaRPr lang="fr-FR" sz="1800" dirty="0" smtClean="0"/>
          </a:p>
          <a:p>
            <a:pPr>
              <a:buFont typeface="Wingdings" pitchFamily="2" charset="2"/>
              <a:buChar char="q"/>
            </a:pPr>
            <a:endParaRPr lang="fr-FR" sz="1800" dirty="0" smtClean="0"/>
          </a:p>
          <a:p>
            <a:pPr>
              <a:buFont typeface="Wingdings" pitchFamily="2" charset="2"/>
              <a:buChar char="q"/>
            </a:pPr>
            <a:r>
              <a:rPr lang="fr-FR" sz="1800" dirty="0" smtClean="0"/>
              <a:t>  Egon </a:t>
            </a:r>
            <a:r>
              <a:rPr lang="fr-FR" sz="1800" dirty="0" err="1" smtClean="0"/>
              <a:t>Sohmen</a:t>
            </a:r>
            <a:r>
              <a:rPr lang="fr-FR" sz="1800" dirty="0" smtClean="0"/>
              <a:t> </a:t>
            </a:r>
            <a:r>
              <a:rPr lang="fr-FR" sz="1800" b="0" dirty="0" smtClean="0"/>
              <a:t>en 1969</a:t>
            </a:r>
            <a:r>
              <a:rPr lang="fr-FR" sz="1800" dirty="0" smtClean="0"/>
              <a:t>, </a:t>
            </a:r>
            <a:r>
              <a:rPr lang="fr-FR" sz="1800" b="0" dirty="0" smtClean="0"/>
              <a:t>Flexible exchange rates : </a:t>
            </a:r>
            <a:r>
              <a:rPr lang="fr-FR" sz="1800" b="0" dirty="0" err="1" smtClean="0"/>
              <a:t>theory</a:t>
            </a:r>
            <a:r>
              <a:rPr lang="fr-FR" sz="1800" b="0" dirty="0" smtClean="0"/>
              <a:t> ans </a:t>
            </a:r>
            <a:r>
              <a:rPr lang="fr-FR" sz="1800" b="0" dirty="0" err="1" smtClean="0"/>
              <a:t>controversy</a:t>
            </a:r>
            <a:r>
              <a:rPr lang="fr-FR" sz="1800" b="0" dirty="0" smtClean="0"/>
              <a:t>.</a:t>
            </a:r>
            <a:endParaRPr lang="fr-FR" sz="1800" b="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réhabilitation des changes flexibles</a:t>
            </a:r>
            <a:endParaRPr lang="fr-FR" dirty="0"/>
          </a:p>
        </p:txBody>
      </p:sp>
      <p:sp>
        <p:nvSpPr>
          <p:cNvPr id="3" name="Espace réservé du contenu 2"/>
          <p:cNvSpPr>
            <a:spLocks noGrp="1"/>
          </p:cNvSpPr>
          <p:nvPr>
            <p:ph sz="half" idx="1"/>
          </p:nvPr>
        </p:nvSpPr>
        <p:spPr/>
        <p:txBody>
          <a:bodyPr/>
          <a:lstStyle/>
          <a:p>
            <a:pPr>
              <a:buFont typeface="Arial" pitchFamily="34" charset="0"/>
              <a:buChar char="•"/>
            </a:pPr>
            <a:r>
              <a:rPr lang="fr-FR" sz="1800" dirty="0" smtClean="0"/>
              <a:t>Seul le marché sait fixer les (prix) taux de change d’équilibre.</a:t>
            </a:r>
          </a:p>
          <a:p>
            <a:endParaRPr lang="fr-FR" sz="1800" dirty="0" smtClean="0"/>
          </a:p>
          <a:p>
            <a:pPr>
              <a:buFont typeface="Arial" pitchFamily="34" charset="0"/>
              <a:buChar char="•"/>
            </a:pPr>
            <a:r>
              <a:rPr lang="fr-FR" sz="1800" dirty="0" smtClean="0"/>
              <a:t>La spéculation est stabilisatrice</a:t>
            </a:r>
          </a:p>
          <a:p>
            <a:pPr>
              <a:buFont typeface="Arial" pitchFamily="34" charset="0"/>
              <a:buChar char="•"/>
            </a:pPr>
            <a:endParaRPr lang="fr-FR" sz="1800" dirty="0" smtClean="0"/>
          </a:p>
          <a:p>
            <a:pPr>
              <a:buFont typeface="Arial" pitchFamily="34" charset="0"/>
              <a:buChar char="•"/>
            </a:pPr>
            <a:r>
              <a:rPr lang="fr-FR" sz="1800" dirty="0" smtClean="0"/>
              <a:t>L’équilibre des balances des paiements est automatiquement assuré</a:t>
            </a:r>
          </a:p>
          <a:p>
            <a:pPr>
              <a:buFont typeface="Arial" pitchFamily="34" charset="0"/>
              <a:buChar char="•"/>
            </a:pPr>
            <a:endParaRPr lang="fr-FR" sz="1800" dirty="0" smtClean="0"/>
          </a:p>
          <a:p>
            <a:pPr>
              <a:buFont typeface="Arial" pitchFamily="34" charset="0"/>
              <a:buChar char="•"/>
            </a:pPr>
            <a:r>
              <a:rPr lang="fr-FR" sz="1800" dirty="0" smtClean="0"/>
              <a:t>Les politiques économiques sont indépendantes les unes des autres</a:t>
            </a:r>
            <a:endParaRPr lang="fr-FR" sz="1800" dirty="0"/>
          </a:p>
        </p:txBody>
      </p:sp>
      <p:pic>
        <p:nvPicPr>
          <p:cNvPr id="6" name="Espace réservé du contenu 5" descr="milton-friedman1.jpg"/>
          <p:cNvPicPr>
            <a:picLocks noGrp="1" noChangeAspect="1"/>
          </p:cNvPicPr>
          <p:nvPr>
            <p:ph sz="half" idx="2"/>
          </p:nvPr>
        </p:nvPicPr>
        <p:blipFill>
          <a:blip r:embed="rId3" cstate="print"/>
          <a:stretch>
            <a:fillRect/>
          </a:stretch>
        </p:blipFill>
        <p:spPr>
          <a:xfrm>
            <a:off x="4572000" y="1600200"/>
            <a:ext cx="3653363"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1.3. La réalité des changes flottants : un bilan contrasté</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92696"/>
            <a:ext cx="8229600" cy="936104"/>
          </a:xfrm>
        </p:spPr>
        <p:txBody>
          <a:bodyPr/>
          <a:lstStyle/>
          <a:p>
            <a:pPr algn="ctr"/>
            <a:r>
              <a:rPr lang="fr-FR" sz="2400" b="1" dirty="0" smtClean="0"/>
              <a:t>Taux de change dollar/ECU et dollar/euro, 1979-2010</a:t>
            </a:r>
            <a:r>
              <a:rPr lang="fr-FR" b="1" dirty="0" smtClean="0"/>
              <a:t/>
            </a:r>
            <a:br>
              <a:rPr lang="fr-FR" b="1" dirty="0" smtClean="0"/>
            </a:br>
            <a:endParaRPr lang="fr-FR"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27584" y="1484784"/>
            <a:ext cx="7416824" cy="4443417"/>
          </a:xfrm>
          <a:prstGeom prst="rect">
            <a:avLst/>
          </a:prstGeom>
          <a:noFill/>
          <a:ln w="9525">
            <a:noFill/>
            <a:miter lim="800000"/>
            <a:headEnd/>
            <a:tailEnd/>
          </a:ln>
        </p:spPr>
      </p:pic>
      <p:sp>
        <p:nvSpPr>
          <p:cNvPr id="5" name="ZoneTexte 4"/>
          <p:cNvSpPr txBox="1"/>
          <p:nvPr/>
        </p:nvSpPr>
        <p:spPr>
          <a:xfrm>
            <a:off x="3203848" y="6165304"/>
            <a:ext cx="5616624" cy="369332"/>
          </a:xfrm>
          <a:prstGeom prst="rect">
            <a:avLst/>
          </a:prstGeom>
          <a:noFill/>
        </p:spPr>
        <p:txBody>
          <a:bodyPr wrap="square" rtlCol="0">
            <a:spAutoFit/>
          </a:bodyPr>
          <a:lstStyle/>
          <a:p>
            <a:r>
              <a:rPr lang="fr-FR" i="1" dirty="0" smtClean="0"/>
              <a:t>Sources : FMI (avant 1999) et BCE (à partir de 1999).</a:t>
            </a: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3" cstate="print"/>
          <a:srcRect/>
          <a:stretch>
            <a:fillRect/>
          </a:stretch>
        </p:blipFill>
        <p:spPr bwMode="auto">
          <a:xfrm>
            <a:off x="827584" y="764704"/>
            <a:ext cx="7632848" cy="5338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b="1" dirty="0" smtClean="0"/>
              <a:t>Les accords de swap bilatéraux activés en réponse  à la crise de 2008-2009</a:t>
            </a:r>
            <a:endParaRPr lang="fr-FR" sz="2400" b="1"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57200" y="1484784"/>
            <a:ext cx="8229600"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système financier international</a:t>
            </a:r>
            <a:br>
              <a:rPr lang="fr-FR" dirty="0" smtClean="0"/>
            </a:br>
            <a:endParaRPr lang="fr-FR" dirty="0"/>
          </a:p>
        </p:txBody>
      </p:sp>
      <p:sp>
        <p:nvSpPr>
          <p:cNvPr id="3" name="Espace réservé du contenu 2"/>
          <p:cNvSpPr>
            <a:spLocks noGrp="1"/>
          </p:cNvSpPr>
          <p:nvPr>
            <p:ph idx="1"/>
          </p:nvPr>
        </p:nvSpPr>
        <p:spPr>
          <a:xfrm>
            <a:off x="457200" y="1268761"/>
            <a:ext cx="8229600" cy="4857404"/>
          </a:xfrm>
        </p:spPr>
        <p:txBody>
          <a:bodyPr/>
          <a:lstStyle/>
          <a:p>
            <a:pPr algn="just"/>
            <a:r>
              <a:rPr lang="fr-FR" sz="2000" b="0" dirty="0" smtClean="0"/>
              <a:t>Ensemble des règles, des pratiques et des institutions qui permettent de mettre en relation des agents à capacité de financement et des agents à besoin de financement de nationalité différente.</a:t>
            </a:r>
          </a:p>
          <a:p>
            <a:endParaRPr lang="fr-FR" sz="2400" b="0" dirty="0" smtClean="0"/>
          </a:p>
          <a:p>
            <a:r>
              <a:rPr lang="fr-FR" sz="2000" b="0" dirty="0" smtClean="0"/>
              <a:t>Les 4 composantes du système financier aujourd’hui:</a:t>
            </a:r>
          </a:p>
          <a:p>
            <a:pPr lvl="1">
              <a:buFont typeface="Arial" pitchFamily="34" charset="0"/>
              <a:buChar char="•"/>
            </a:pPr>
            <a:r>
              <a:rPr lang="fr-FR" sz="2000" b="0" dirty="0" smtClean="0"/>
              <a:t>Les établissements bancaires</a:t>
            </a:r>
          </a:p>
          <a:p>
            <a:pPr lvl="1">
              <a:buFont typeface="Arial" pitchFamily="34" charset="0"/>
              <a:buChar char="•"/>
            </a:pPr>
            <a:r>
              <a:rPr lang="fr-FR" sz="2000" b="0" dirty="0" smtClean="0"/>
              <a:t>Les investisseurs institutionnels</a:t>
            </a:r>
          </a:p>
          <a:p>
            <a:pPr lvl="1">
              <a:buFont typeface="Arial" pitchFamily="34" charset="0"/>
              <a:buChar char="•"/>
            </a:pPr>
            <a:r>
              <a:rPr lang="fr-FR" sz="2000" b="0" dirty="0" smtClean="0"/>
              <a:t>Les entreprises de marchés financiers</a:t>
            </a:r>
          </a:p>
          <a:p>
            <a:pPr lvl="1">
              <a:buFont typeface="Arial" pitchFamily="34" charset="0"/>
              <a:buChar char="•"/>
            </a:pPr>
            <a:r>
              <a:rPr lang="fr-FR" sz="2000" b="0" dirty="0" smtClean="0"/>
              <a:t>Les institutions de supervision et de contrôle prudentiel </a:t>
            </a:r>
            <a:endParaRPr lang="fr-FR" sz="20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3">
                                            <p:txEl>
                                              <p:pRg st="5" end="5"/>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1800" b="1" dirty="0" smtClean="0"/>
              <a:t>Les déséquilibres extérieurs courants en % du PIB mondial</a:t>
            </a:r>
            <a:br>
              <a:rPr lang="fr-FR" sz="1800" b="1" dirty="0" smtClean="0"/>
            </a:br>
            <a:endParaRPr lang="fr-FR" sz="1800" b="1" dirty="0"/>
          </a:p>
        </p:txBody>
      </p:sp>
      <p:pic>
        <p:nvPicPr>
          <p:cNvPr id="4" name="Espace réservé du contenu 3" descr="IMG_0004.jpg"/>
          <p:cNvPicPr>
            <a:picLocks noGrp="1" noChangeAspect="1"/>
          </p:cNvPicPr>
          <p:nvPr>
            <p:ph idx="1"/>
          </p:nvPr>
        </p:nvPicPr>
        <p:blipFill>
          <a:blip r:embed="rId3" cstate="print"/>
          <a:srcRect l="14369" t="45180" r="14369" b="18227"/>
          <a:stretch>
            <a:fillRect/>
          </a:stretch>
        </p:blipFill>
        <p:spPr>
          <a:xfrm>
            <a:off x="683568" y="1052736"/>
            <a:ext cx="7632848" cy="5328592"/>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 La globalisation financière</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2.1. Les ressorts de la globalisation financière</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ressorts de la libéralisation financière</a:t>
            </a:r>
            <a:endParaRPr lang="fr-FR" dirty="0"/>
          </a:p>
        </p:txBody>
      </p:sp>
      <p:sp>
        <p:nvSpPr>
          <p:cNvPr id="3" name="Espace réservé du contenu 2"/>
          <p:cNvSpPr>
            <a:spLocks noGrp="1"/>
          </p:cNvSpPr>
          <p:nvPr>
            <p:ph idx="1"/>
          </p:nvPr>
        </p:nvSpPr>
        <p:spPr/>
        <p:txBody>
          <a:bodyPr/>
          <a:lstStyle/>
          <a:p>
            <a:pPr>
              <a:buFont typeface="Arial" pitchFamily="34" charset="0"/>
              <a:buChar char="•"/>
            </a:pPr>
            <a:r>
              <a:rPr lang="fr-FR" sz="1800" b="0" dirty="0" smtClean="0"/>
              <a:t>L’accroissement du risque de change à partir de 1973</a:t>
            </a:r>
          </a:p>
          <a:p>
            <a:pPr>
              <a:buFont typeface="Arial" pitchFamily="34" charset="0"/>
              <a:buChar char="•"/>
            </a:pPr>
            <a:endParaRPr lang="fr-FR" sz="1800" b="0" dirty="0" smtClean="0"/>
          </a:p>
          <a:p>
            <a:pPr>
              <a:buFont typeface="Arial" pitchFamily="34" charset="0"/>
              <a:buChar char="•"/>
            </a:pPr>
            <a:r>
              <a:rPr lang="fr-FR" sz="1800" b="0" dirty="0" smtClean="0"/>
              <a:t>Le besoin de financement accru des Etats dans les années 1980</a:t>
            </a:r>
          </a:p>
          <a:p>
            <a:pPr>
              <a:buFont typeface="Arial" pitchFamily="34" charset="0"/>
              <a:buChar char="•"/>
            </a:pPr>
            <a:endParaRPr lang="fr-FR" sz="1800" b="0" dirty="0" smtClean="0"/>
          </a:p>
          <a:p>
            <a:pPr>
              <a:buFont typeface="Arial" pitchFamily="34" charset="0"/>
              <a:buChar char="•"/>
            </a:pPr>
            <a:r>
              <a:rPr lang="fr-FR" sz="1800" b="0" dirty="0" smtClean="0"/>
              <a:t>Les déséquilibres démographiques</a:t>
            </a:r>
          </a:p>
          <a:p>
            <a:pPr>
              <a:buFont typeface="Arial" pitchFamily="34" charset="0"/>
              <a:buChar char="•"/>
            </a:pPr>
            <a:endParaRPr lang="fr-FR" sz="1800" b="0" dirty="0" smtClean="0"/>
          </a:p>
          <a:p>
            <a:pPr>
              <a:buFont typeface="Arial" pitchFamily="34" charset="0"/>
              <a:buChar char="•"/>
            </a:pPr>
            <a:r>
              <a:rPr lang="fr-FR" sz="1800" b="0" dirty="0" smtClean="0"/>
              <a:t>La hausse de l’épargne des pays émergents</a:t>
            </a:r>
          </a:p>
          <a:p>
            <a:pPr>
              <a:buFont typeface="Arial" pitchFamily="34" charset="0"/>
              <a:buChar char="•"/>
            </a:pPr>
            <a:endParaRPr lang="fr-FR" sz="1800" b="0" dirty="0" smtClean="0"/>
          </a:p>
          <a:p>
            <a:pPr>
              <a:buFont typeface="Arial" pitchFamily="34" charset="0"/>
              <a:buChar char="•"/>
            </a:pPr>
            <a:r>
              <a:rPr lang="fr-FR" sz="1800" b="0" dirty="0" smtClean="0"/>
              <a:t>L’influence de conceptions économiques libérales</a:t>
            </a:r>
            <a:endParaRPr lang="fr-FR" sz="18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a:buFont typeface="Arial" pitchFamily="34" charset="0"/>
              <a:buChar char="•"/>
            </a:pPr>
            <a:r>
              <a:rPr lang="fr-FR" sz="2000" b="0" dirty="0" smtClean="0"/>
              <a:t>Le revirement de la politique monétaire américaine en 1979 et les politiques de désinflation compétitive.</a:t>
            </a:r>
          </a:p>
          <a:p>
            <a:pPr>
              <a:buFont typeface="Arial" pitchFamily="34" charset="0"/>
              <a:buChar char="•"/>
            </a:pPr>
            <a:endParaRPr lang="fr-FR" sz="2000" b="0" dirty="0" smtClean="0"/>
          </a:p>
          <a:p>
            <a:pPr>
              <a:buFont typeface="Arial" pitchFamily="34" charset="0"/>
              <a:buChar char="•"/>
            </a:pPr>
            <a:r>
              <a:rPr lang="fr-FR" sz="2000" b="0" dirty="0" smtClean="0"/>
              <a:t>Les chocs pétroliers</a:t>
            </a:r>
          </a:p>
          <a:p>
            <a:pPr>
              <a:buFont typeface="Arial" pitchFamily="34" charset="0"/>
              <a:buChar char="•"/>
            </a:pPr>
            <a:endParaRPr lang="fr-FR" sz="2000" b="0" dirty="0" smtClean="0"/>
          </a:p>
          <a:p>
            <a:pPr>
              <a:buFont typeface="Arial" pitchFamily="34" charset="0"/>
              <a:buChar char="•"/>
            </a:pPr>
            <a:r>
              <a:rPr lang="fr-FR" sz="2000" b="0" dirty="0" smtClean="0"/>
              <a:t>L’essor des NTIC</a:t>
            </a:r>
            <a:endParaRPr lang="fr-FR" sz="20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2.2. Ouverture financière et expansion des activités financières en 2000</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L’intégration financière</a:t>
            </a:r>
            <a:endParaRPr lang="fr-FR" dirty="0"/>
          </a:p>
        </p:txBody>
      </p:sp>
      <p:sp>
        <p:nvSpPr>
          <p:cNvPr id="3" name="Espace réservé du contenu 2"/>
          <p:cNvSpPr>
            <a:spLocks noGrp="1"/>
          </p:cNvSpPr>
          <p:nvPr>
            <p:ph idx="1"/>
          </p:nvPr>
        </p:nvSpPr>
        <p:spPr/>
        <p:txBody>
          <a:bodyPr/>
          <a:lstStyle/>
          <a:p>
            <a:pPr algn="just"/>
            <a:r>
              <a:rPr lang="fr-FR" sz="2000" b="0" dirty="0" smtClean="0"/>
              <a:t>Le processus de mise en communication des marchés qui conduit à donner un prix unique à des actifs financiers strictement équivalents, quelles que soient la monnaie qui les libelle et leur localisation.</a:t>
            </a:r>
          </a:p>
          <a:p>
            <a:pPr algn="r"/>
            <a:r>
              <a:rPr lang="fr-FR" sz="2000" b="0" dirty="0" smtClean="0"/>
              <a:t>H. </a:t>
            </a:r>
            <a:r>
              <a:rPr lang="fr-FR" sz="2000" b="0" dirty="0" err="1" smtClean="0"/>
              <a:t>Bourguinat</a:t>
            </a:r>
            <a:r>
              <a:rPr lang="fr-FR" sz="2000" b="0" dirty="0" smtClean="0"/>
              <a:t>, Finances internationales, Dalloz, 2007</a:t>
            </a:r>
          </a:p>
          <a:p>
            <a:pPr algn="r"/>
            <a:endParaRPr lang="fr-FR" sz="2000" b="0" dirty="0" smtClean="0"/>
          </a:p>
          <a:p>
            <a:pPr algn="just"/>
            <a:r>
              <a:rPr lang="fr-FR" sz="2000" dirty="0" smtClean="0"/>
              <a:t>Ouverture financière</a:t>
            </a:r>
          </a:p>
          <a:p>
            <a:pPr algn="just"/>
            <a:endParaRPr lang="fr-FR" sz="2000" dirty="0" smtClean="0"/>
          </a:p>
          <a:p>
            <a:pPr lvl="1" algn="just"/>
            <a:r>
              <a:rPr lang="fr-FR" sz="2000" b="0" dirty="0" smtClean="0"/>
              <a:t>Ouverture financière </a:t>
            </a:r>
            <a:r>
              <a:rPr lang="fr-FR" sz="2000" b="0" i="1" dirty="0" smtClean="0"/>
              <a:t>de jure</a:t>
            </a:r>
          </a:p>
          <a:p>
            <a:pPr lvl="1" algn="just"/>
            <a:endParaRPr lang="fr-FR" sz="2000" b="0" dirty="0" smtClean="0"/>
          </a:p>
          <a:p>
            <a:pPr lvl="1" algn="just"/>
            <a:r>
              <a:rPr lang="fr-FR" sz="2000" b="0" dirty="0" smtClean="0"/>
              <a:t>Ouverture financière </a:t>
            </a:r>
            <a:r>
              <a:rPr lang="fr-FR" sz="2000" b="0" i="1" dirty="0" smtClean="0"/>
              <a:t>de facto</a:t>
            </a:r>
          </a:p>
          <a:p>
            <a:pPr algn="r"/>
            <a:endParaRPr lang="fr-FR" sz="2000" b="0" dirty="0" smtClean="0"/>
          </a:p>
          <a:p>
            <a:pPr algn="r"/>
            <a:r>
              <a:rPr lang="fr-FR" sz="2000" b="0" dirty="0" smtClean="0"/>
              <a:t> </a:t>
            </a:r>
            <a:endParaRPr lang="fr-FR" sz="20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p:cTn id="2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Ouverture financière </a:t>
            </a:r>
            <a:r>
              <a:rPr lang="fr-FR" i="1" dirty="0" smtClean="0"/>
              <a:t>de jure</a:t>
            </a:r>
            <a:br>
              <a:rPr lang="fr-FR" i="1" dirty="0" smtClean="0"/>
            </a:br>
            <a:endParaRPr lang="fr-FR" i="1" dirty="0"/>
          </a:p>
        </p:txBody>
      </p:sp>
      <p:pic>
        <p:nvPicPr>
          <p:cNvPr id="4" name="Espace réservé du contenu 3" descr="IMG.jpg"/>
          <p:cNvPicPr>
            <a:picLocks noGrp="1" noChangeAspect="1"/>
          </p:cNvPicPr>
          <p:nvPr>
            <p:ph idx="1"/>
          </p:nvPr>
        </p:nvPicPr>
        <p:blipFill>
          <a:blip r:embed="rId3" cstate="print"/>
          <a:srcRect l="23851" t="13285" r="29463" b="37272"/>
          <a:stretch>
            <a:fillRect/>
          </a:stretch>
        </p:blipFill>
        <p:spPr>
          <a:xfrm rot="5400000" flipH="1" flipV="1">
            <a:off x="1871700" y="-135396"/>
            <a:ext cx="5256584" cy="8064896"/>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L’expansion des activités financières dans les années 2000</a:t>
            </a:r>
            <a:endParaRPr lang="fr-FR" dirty="0"/>
          </a:p>
        </p:txBody>
      </p:sp>
      <p:sp>
        <p:nvSpPr>
          <p:cNvPr id="3" name="Espace réservé du contenu 2"/>
          <p:cNvSpPr>
            <a:spLocks noGrp="1"/>
          </p:cNvSpPr>
          <p:nvPr>
            <p:ph idx="1"/>
          </p:nvPr>
        </p:nvSpPr>
        <p:spPr/>
        <p:txBody>
          <a:bodyPr/>
          <a:lstStyle/>
          <a:p>
            <a:pPr>
              <a:buFont typeface="Arial" pitchFamily="34" charset="0"/>
              <a:buChar char="•"/>
            </a:pPr>
            <a:endParaRPr lang="fr-FR" sz="2000" b="0" dirty="0" smtClean="0"/>
          </a:p>
          <a:p>
            <a:pPr>
              <a:buFont typeface="Arial" pitchFamily="34" charset="0"/>
              <a:buChar char="•"/>
            </a:pPr>
            <a:r>
              <a:rPr lang="fr-FR" sz="2000" b="0" dirty="0" smtClean="0"/>
              <a:t>Apparition de nouvelles techniques financières</a:t>
            </a:r>
          </a:p>
          <a:p>
            <a:pPr>
              <a:buFont typeface="Arial" pitchFamily="34" charset="0"/>
              <a:buChar char="•"/>
            </a:pPr>
            <a:endParaRPr lang="fr-FR" sz="2000" b="0" dirty="0" smtClean="0"/>
          </a:p>
          <a:p>
            <a:pPr>
              <a:lnSpc>
                <a:spcPct val="150000"/>
              </a:lnSpc>
              <a:buFont typeface="Arial" pitchFamily="34" charset="0"/>
              <a:buChar char="•"/>
            </a:pPr>
            <a:r>
              <a:rPr lang="fr-FR" sz="2000" b="0" dirty="0" smtClean="0"/>
              <a:t>Réglementation peu contraignante:</a:t>
            </a:r>
          </a:p>
          <a:p>
            <a:pPr lvl="1">
              <a:lnSpc>
                <a:spcPct val="150000"/>
              </a:lnSpc>
              <a:buFont typeface="Arial" pitchFamily="34" charset="0"/>
              <a:buChar char="•"/>
            </a:pPr>
            <a:r>
              <a:rPr lang="fr-FR" sz="2000" dirty="0" smtClean="0"/>
              <a:t>Pas de ratio de liquidité</a:t>
            </a:r>
          </a:p>
          <a:p>
            <a:pPr lvl="1">
              <a:lnSpc>
                <a:spcPct val="150000"/>
              </a:lnSpc>
              <a:buFont typeface="Arial" pitchFamily="34" charset="0"/>
              <a:buChar char="•"/>
            </a:pPr>
            <a:r>
              <a:rPr lang="fr-FR" sz="2000" b="0" dirty="0" smtClean="0"/>
              <a:t>Des ratios de solvabilité pondérés par les risques</a:t>
            </a:r>
            <a:endParaRPr lang="fr-FR" sz="2000" dirty="0" smtClean="0"/>
          </a:p>
          <a:p>
            <a:pPr lvl="1">
              <a:lnSpc>
                <a:spcPct val="150000"/>
              </a:lnSpc>
              <a:buFont typeface="Arial" pitchFamily="34" charset="0"/>
              <a:buChar char="•"/>
            </a:pPr>
            <a:r>
              <a:rPr lang="fr-FR" sz="2000" dirty="0" smtClean="0"/>
              <a:t>Facile à contourner: le </a:t>
            </a:r>
            <a:r>
              <a:rPr lang="fr-FR" sz="2000" dirty="0" err="1" smtClean="0"/>
              <a:t>shadows</a:t>
            </a:r>
            <a:r>
              <a:rPr lang="fr-FR" sz="2000" dirty="0" smtClean="0"/>
              <a:t> </a:t>
            </a:r>
            <a:r>
              <a:rPr lang="fr-FR" sz="2000" dirty="0" err="1" smtClean="0"/>
              <a:t>banking</a:t>
            </a:r>
            <a:r>
              <a:rPr lang="fr-FR" sz="2000" dirty="0" smtClean="0"/>
              <a:t>, les </a:t>
            </a:r>
            <a:r>
              <a:rPr lang="fr-FR" sz="2000" dirty="0" err="1" smtClean="0"/>
              <a:t>hedges</a:t>
            </a:r>
            <a:r>
              <a:rPr lang="fr-FR" sz="2000" dirty="0" smtClean="0"/>
              <a:t> </a:t>
            </a:r>
            <a:r>
              <a:rPr lang="fr-FR" sz="2000" dirty="0" err="1" smtClean="0"/>
              <a:t>funds</a:t>
            </a:r>
            <a:endParaRPr lang="fr-F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429000"/>
            <a:ext cx="7772400" cy="2339979"/>
          </a:xfrm>
        </p:spPr>
        <p:txBody>
          <a:bodyPr/>
          <a:lstStyle/>
          <a:p>
            <a:r>
              <a:rPr lang="fr-FR" sz="2800" u="sng" dirty="0" smtClean="0"/>
              <a:t>3. La coopération monétaire : la réponse au flottement des monnaies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0002" y="1800000"/>
            <a:ext cx="6515101" cy="2769989"/>
          </a:xfrm>
        </p:spPr>
        <p:txBody>
          <a:bodyPr/>
          <a:lstStyle/>
          <a:p>
            <a:r>
              <a:rPr lang="fr-FR" sz="3200" dirty="0" smtClean="0"/>
              <a:t>Première partie : </a:t>
            </a:r>
            <a:br>
              <a:rPr lang="fr-FR" sz="3200" dirty="0" smtClean="0"/>
            </a:br>
            <a:r>
              <a:rPr lang="fr-FR" sz="3200" dirty="0" smtClean="0"/>
              <a:t/>
            </a:r>
            <a:br>
              <a:rPr lang="fr-FR" sz="3200" dirty="0" smtClean="0"/>
            </a:br>
            <a:r>
              <a:rPr lang="fr-FR" sz="2800" dirty="0" smtClean="0"/>
              <a:t>Finance et évolution des systèmes monétaires internationaux</a:t>
            </a:r>
            <a:r>
              <a:rPr lang="fr-FR" sz="3200" dirty="0" smtClean="0"/>
              <a:t/>
            </a:r>
            <a:br>
              <a:rPr lang="fr-FR" sz="3200" dirty="0" smtClean="0"/>
            </a:br>
            <a:endParaRPr lang="fr-FR"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933056"/>
            <a:ext cx="7772400" cy="1835923"/>
          </a:xfrm>
        </p:spPr>
        <p:txBody>
          <a:bodyPr/>
          <a:lstStyle/>
          <a:p>
            <a:r>
              <a:rPr lang="fr-FR" sz="2800" dirty="0" smtClean="0"/>
              <a:t>3.1. Le renouveau de la réflexion théorique sur le SMI</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smtClean="0"/>
          </a:p>
          <a:p>
            <a:r>
              <a:rPr lang="fr-FR" sz="2000" dirty="0" smtClean="0"/>
              <a:t>Les zones cibles: </a:t>
            </a:r>
            <a:r>
              <a:rPr lang="fr-FR" sz="2000" b="0" dirty="0" smtClean="0"/>
              <a:t>John Williamson complété par </a:t>
            </a:r>
            <a:r>
              <a:rPr lang="fr-FR" sz="2000" b="0" dirty="0" err="1" smtClean="0"/>
              <a:t>Krugman</a:t>
            </a:r>
            <a:r>
              <a:rPr lang="fr-FR" sz="2000" b="0" dirty="0" smtClean="0"/>
              <a:t> </a:t>
            </a:r>
          </a:p>
          <a:p>
            <a:endParaRPr lang="fr-FR" sz="2000" dirty="0" smtClean="0"/>
          </a:p>
          <a:p>
            <a:r>
              <a:rPr lang="fr-FR" sz="2000" dirty="0" smtClean="0"/>
              <a:t>L’incompatibilité des objectifs d’un SMI: </a:t>
            </a:r>
            <a:r>
              <a:rPr lang="fr-FR" sz="2000" b="0" dirty="0" smtClean="0"/>
              <a:t>R. </a:t>
            </a:r>
            <a:r>
              <a:rPr lang="fr-FR" sz="2000" b="0" dirty="0" err="1" smtClean="0"/>
              <a:t>Mundell</a:t>
            </a:r>
            <a:r>
              <a:rPr lang="fr-FR" sz="2000" b="0" dirty="0" smtClean="0"/>
              <a:t> en 1952 réactualisé par </a:t>
            </a:r>
            <a:r>
              <a:rPr lang="fr-FR" sz="2000" b="0" dirty="0" err="1" smtClean="0"/>
              <a:t>Padoa</a:t>
            </a:r>
            <a:r>
              <a:rPr lang="fr-FR" sz="2000" b="0" dirty="0" smtClean="0"/>
              <a:t> </a:t>
            </a:r>
            <a:r>
              <a:rPr lang="fr-FR" sz="2000" b="0" dirty="0" err="1" smtClean="0"/>
              <a:t>Schioppa</a:t>
            </a:r>
            <a:r>
              <a:rPr lang="fr-FR" sz="2000" b="0" dirty="0" smtClean="0"/>
              <a:t> en 1987 </a:t>
            </a:r>
          </a:p>
          <a:p>
            <a:endParaRPr lang="fr-FR" sz="2000" dirty="0" smtClean="0"/>
          </a:p>
          <a:p>
            <a:r>
              <a:rPr lang="fr-FR" sz="2000" dirty="0" smtClean="0"/>
              <a:t>Les zones monétaires optimales: </a:t>
            </a:r>
            <a:r>
              <a:rPr lang="fr-FR" sz="2000" b="0" dirty="0" smtClean="0"/>
              <a:t>R. </a:t>
            </a:r>
            <a:r>
              <a:rPr lang="fr-FR" sz="2000" b="0" dirty="0" err="1" smtClean="0"/>
              <a:t>Mundell</a:t>
            </a:r>
            <a:r>
              <a:rPr lang="fr-FR" sz="2000" b="0" dirty="0" smtClean="0"/>
              <a:t>, 1961</a:t>
            </a:r>
            <a:endParaRPr lang="fr-FR" b="0" dirty="0" smtClean="0"/>
          </a:p>
          <a:p>
            <a:endParaRPr lang="fr-F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triangle de </a:t>
            </a:r>
            <a:r>
              <a:rPr lang="fr-FR" dirty="0" err="1" smtClean="0"/>
              <a:t>Mundell</a:t>
            </a:r>
            <a:endParaRPr lang="fr-FR" dirty="0"/>
          </a:p>
        </p:txBody>
      </p:sp>
      <p:pic>
        <p:nvPicPr>
          <p:cNvPr id="4" name="Espace réservé du contenu 3" descr="23_triangle_de_mundell.png"/>
          <p:cNvPicPr>
            <a:picLocks noGrp="1" noChangeAspect="1"/>
          </p:cNvPicPr>
          <p:nvPr>
            <p:ph idx="1"/>
          </p:nvPr>
        </p:nvPicPr>
        <p:blipFill>
          <a:blip r:embed="rId3" cstate="print"/>
          <a:srcRect b="16923"/>
          <a:stretch>
            <a:fillRect/>
          </a:stretch>
        </p:blipFill>
        <p:spPr>
          <a:xfrm>
            <a:off x="1331640" y="1484784"/>
            <a:ext cx="6048672" cy="4464496"/>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645024"/>
            <a:ext cx="7772400" cy="2123955"/>
          </a:xfrm>
        </p:spPr>
        <p:txBody>
          <a:bodyPr/>
          <a:lstStyle/>
          <a:p>
            <a:r>
              <a:rPr lang="fr-FR" sz="2800" dirty="0" smtClean="0"/>
              <a:t>3.2. La coopération internationale en changes flexibles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000" dirty="0" smtClean="0"/>
              <a:t>La conférence du </a:t>
            </a:r>
            <a:r>
              <a:rPr lang="fr-FR" sz="2000" dirty="0" err="1" smtClean="0"/>
              <a:t>Plaza</a:t>
            </a:r>
            <a:r>
              <a:rPr lang="fr-FR" sz="2000" dirty="0" smtClean="0"/>
              <a:t> le 22 septembre 1985 </a:t>
            </a:r>
          </a:p>
          <a:p>
            <a:r>
              <a:rPr lang="fr-FR" sz="2000" b="0" dirty="0" smtClean="0"/>
              <a:t>Le groupe des 5 (Etats-Unis, Japon, RFA, France, Grande-Bretagne) réunis à l’hôtel </a:t>
            </a:r>
            <a:r>
              <a:rPr lang="fr-FR" sz="2000" b="0" dirty="0" err="1" smtClean="0"/>
              <a:t>Plaza</a:t>
            </a:r>
            <a:r>
              <a:rPr lang="fr-FR" sz="2000" b="0" dirty="0" smtClean="0"/>
              <a:t> de New York décident ensemble de faire atterrir le dollar en faisant s’apprécier de façon ordonnée les monnaies autres que le dollar.</a:t>
            </a:r>
          </a:p>
          <a:p>
            <a:endParaRPr lang="fr-FR" sz="2000" b="0" dirty="0" smtClean="0"/>
          </a:p>
          <a:p>
            <a:r>
              <a:rPr lang="fr-FR" sz="2000" dirty="0" smtClean="0"/>
              <a:t>Les accords du Louvres le 22 février 1987</a:t>
            </a:r>
            <a:endParaRPr lang="fr-FR" sz="2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4077072"/>
            <a:ext cx="7772400" cy="1691907"/>
          </a:xfrm>
        </p:spPr>
        <p:txBody>
          <a:bodyPr/>
          <a:lstStyle/>
          <a:p>
            <a:r>
              <a:rPr lang="fr-FR" sz="2400" dirty="0" smtClean="0"/>
              <a:t>3.3. Le choix précoce de la coopération monétaire en Europe </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dirty="0"/>
          </a:p>
        </p:txBody>
      </p:sp>
      <p:pic>
        <p:nvPicPr>
          <p:cNvPr id="5" name="Espace réservé du contenu 4" descr="marché unique monnaie unique.jpg"/>
          <p:cNvPicPr>
            <a:picLocks noGrp="1" noChangeAspect="1"/>
          </p:cNvPicPr>
          <p:nvPr>
            <p:ph sz="half" idx="2"/>
          </p:nvPr>
        </p:nvPicPr>
        <p:blipFill>
          <a:blip r:embed="rId3" cstate="print"/>
          <a:stretch>
            <a:fillRect/>
          </a:stretch>
        </p:blipFill>
        <p:spPr>
          <a:xfrm>
            <a:off x="4860032" y="1556792"/>
            <a:ext cx="3384376" cy="45365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0002" y="1800000"/>
            <a:ext cx="6515101" cy="3447098"/>
          </a:xfrm>
        </p:spPr>
        <p:txBody>
          <a:bodyPr/>
          <a:lstStyle/>
          <a:p>
            <a:r>
              <a:rPr lang="fr-FR" dirty="0" smtClean="0"/>
              <a:t>Deuxième partie:</a:t>
            </a:r>
            <a:br>
              <a:rPr lang="fr-FR" dirty="0" smtClean="0"/>
            </a:br>
            <a:r>
              <a:rPr lang="fr-FR" dirty="0" smtClean="0"/>
              <a:t/>
            </a:r>
            <a:br>
              <a:rPr lang="fr-FR" dirty="0" smtClean="0"/>
            </a:br>
            <a:r>
              <a:rPr lang="fr-FR" sz="3600" dirty="0" smtClean="0"/>
              <a:t>Les enjeux contemporains des systèmes monétaires et financiers</a:t>
            </a:r>
            <a:endParaRPr lang="fr-F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924944"/>
            <a:ext cx="7772400" cy="2844035"/>
          </a:xfrm>
        </p:spPr>
        <p:txBody>
          <a:bodyPr/>
          <a:lstStyle/>
          <a:p>
            <a:r>
              <a:rPr lang="fr-FR" u="sng" dirty="0" smtClean="0"/>
              <a:t>I. Les enjeux du SMI aujourd’hui</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636912"/>
            <a:ext cx="7772400" cy="3132067"/>
          </a:xfrm>
        </p:spPr>
        <p:txBody>
          <a:bodyPr/>
          <a:lstStyle/>
          <a:p>
            <a:r>
              <a:rPr lang="fr-FR" sz="3200" dirty="0" smtClean="0"/>
              <a:t>I. La devise clé du dollar et la diversification des monnaies internationales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L’actualité de la réflexion sur le SMI</a:t>
            </a:r>
            <a:endParaRPr lang="fr-FR" dirty="0"/>
          </a:p>
        </p:txBody>
      </p:sp>
      <p:sp>
        <p:nvSpPr>
          <p:cNvPr id="3" name="Espace réservé du contenu 2"/>
          <p:cNvSpPr>
            <a:spLocks noGrp="1"/>
          </p:cNvSpPr>
          <p:nvPr>
            <p:ph idx="1"/>
          </p:nvPr>
        </p:nvSpPr>
        <p:spPr/>
        <p:txBody>
          <a:bodyPr/>
          <a:lstStyle/>
          <a:p>
            <a:pPr>
              <a:buFont typeface="Wingdings" pitchFamily="2" charset="2"/>
              <a:buChar char="q"/>
            </a:pPr>
            <a:r>
              <a:rPr lang="fr-FR" sz="2400" b="0" dirty="0" smtClean="0"/>
              <a:t>Le SMI: un des ingrédients essentiels de la crise financière et économique de 2008</a:t>
            </a:r>
          </a:p>
          <a:p>
            <a:endParaRPr lang="fr-FR" sz="2400" b="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4005064"/>
            <a:ext cx="7772400" cy="1763915"/>
          </a:xfrm>
        </p:spPr>
        <p:txBody>
          <a:bodyPr/>
          <a:lstStyle/>
          <a:p>
            <a:r>
              <a:rPr lang="fr-FR" sz="2800" dirty="0" smtClean="0"/>
              <a:t>1.1. Qu’est-ce qu’une monnaie internationale ?</a:t>
            </a:r>
            <a:br>
              <a:rPr lang="fr-FR" sz="2800"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Qu’est-ce qu’une monnaie internationale?</a:t>
            </a:r>
            <a:endParaRPr lang="fr-FR" dirty="0"/>
          </a:p>
        </p:txBody>
      </p:sp>
      <p:pic>
        <p:nvPicPr>
          <p:cNvPr id="1026" name="Picture 2"/>
          <p:cNvPicPr>
            <a:picLocks noGrp="1" noChangeAspect="1" noChangeArrowheads="1"/>
          </p:cNvPicPr>
          <p:nvPr>
            <p:ph idx="1"/>
          </p:nvPr>
        </p:nvPicPr>
        <p:blipFill>
          <a:blip r:embed="rId3" cstate="print"/>
          <a:srcRect t="2041"/>
          <a:stretch>
            <a:fillRect/>
          </a:stretch>
        </p:blipFill>
        <p:spPr bwMode="auto">
          <a:xfrm>
            <a:off x="539552" y="1700808"/>
            <a:ext cx="7848872" cy="38164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Un système unipolaire dans un monde multipolaire</a:t>
            </a:r>
            <a:br>
              <a:rPr lang="fr-FR" sz="2400" dirty="0" smtClean="0"/>
            </a:br>
            <a:endParaRPr lang="fr-FR" sz="24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67544" y="1196752"/>
            <a:ext cx="7992888" cy="5112568"/>
          </a:xfrm>
          <a:prstGeom prst="rect">
            <a:avLst/>
          </a:prstGeom>
          <a:noFill/>
          <a:ln w="9525">
            <a:noFill/>
            <a:miter lim="800000"/>
            <a:headEnd/>
            <a:tailEnd/>
          </a:ln>
        </p:spPr>
      </p:pic>
      <p:sp>
        <p:nvSpPr>
          <p:cNvPr id="5" name="ZoneTexte 4"/>
          <p:cNvSpPr txBox="1"/>
          <p:nvPr/>
        </p:nvSpPr>
        <p:spPr>
          <a:xfrm>
            <a:off x="827584" y="6093296"/>
            <a:ext cx="8064896" cy="646331"/>
          </a:xfrm>
          <a:prstGeom prst="rect">
            <a:avLst/>
          </a:prstGeom>
          <a:noFill/>
        </p:spPr>
        <p:txBody>
          <a:bodyPr wrap="square" rtlCol="0">
            <a:spAutoFit/>
          </a:bodyPr>
          <a:lstStyle/>
          <a:p>
            <a:pPr algn="r"/>
            <a:r>
              <a:rPr lang="fr-FR" sz="1200" i="1" dirty="0" smtClean="0"/>
              <a:t>Sources : Perspectives économiques mondiales du FMI 2009 (population, commerce et PIB), WFE décembre</a:t>
            </a:r>
          </a:p>
          <a:p>
            <a:pPr algn="r"/>
            <a:r>
              <a:rPr lang="fr-FR" sz="1200" i="1" dirty="0" smtClean="0"/>
              <a:t>2009 (capitalisation boursière), BCE 2009 (obligations internationales - définition stricte), Enquête triennale</a:t>
            </a:r>
          </a:p>
          <a:p>
            <a:pPr algn="r"/>
            <a:r>
              <a:rPr lang="fr-FR" sz="1200" i="1" dirty="0" smtClean="0"/>
              <a:t>BRI 2010 (transactions de change), COFER-FMI 2009 (réserves officielles).</a:t>
            </a:r>
            <a:endParaRPr lang="fr-FR" sz="12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b="1" dirty="0" smtClean="0"/>
              <a:t>PIB du Royaume-Uni et des Etats-Unis de 1870 à 1948 </a:t>
            </a:r>
            <a:br>
              <a:rPr lang="fr-FR" sz="2000" b="1" dirty="0" smtClean="0"/>
            </a:br>
            <a:r>
              <a:rPr lang="fr-FR" sz="2000" dirty="0" smtClean="0"/>
              <a:t>(en dollar de PPA de 1990)</a:t>
            </a:r>
            <a:endParaRPr lang="fr-FR" sz="20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683568" y="1600200"/>
            <a:ext cx="746312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3564115"/>
          </a:xfrm>
        </p:spPr>
        <p:txBody>
          <a:bodyPr/>
          <a:lstStyle/>
          <a:p>
            <a:r>
              <a:rPr lang="fr-FR" sz="2800" dirty="0" smtClean="0"/>
              <a:t/>
            </a:r>
            <a:br>
              <a:rPr lang="fr-FR" sz="2800" dirty="0" smtClean="0"/>
            </a:br>
            <a:r>
              <a:rPr lang="fr-FR" sz="2800" dirty="0" smtClean="0"/>
              <a:t/>
            </a:r>
            <a:br>
              <a:rPr lang="fr-FR" sz="2800" dirty="0" smtClean="0"/>
            </a:br>
            <a:r>
              <a:rPr lang="fr-FR" sz="2800" dirty="0" smtClean="0"/>
              <a:t>1.2. Vers une diversification des monnaies internationales ?</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b="1" dirty="0" smtClean="0"/>
              <a:t>Indicateurs du rôle international des principales devises (en pourcentage du total mondial)</a:t>
            </a:r>
            <a:endParaRPr lang="fr-FR" sz="20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57200" y="1628800"/>
            <a:ext cx="8229600"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0648"/>
            <a:ext cx="8229600" cy="1008112"/>
          </a:xfrm>
        </p:spPr>
        <p:txBody>
          <a:bodyPr/>
          <a:lstStyle/>
          <a:p>
            <a:pPr algn="ctr"/>
            <a:r>
              <a:rPr lang="fr-FR" sz="1800" dirty="0" smtClean="0"/>
              <a:t/>
            </a:r>
            <a:br>
              <a:rPr lang="fr-FR" sz="1800" dirty="0" smtClean="0"/>
            </a:br>
            <a:r>
              <a:rPr lang="fr-FR" sz="1800" b="1" dirty="0" smtClean="0"/>
              <a:t>Utilisation du dollar américain dans la facturation des exportations de 2000 à 2007</a:t>
            </a:r>
            <a:endParaRPr lang="fr-FR" sz="1800" b="1"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899592" y="1268760"/>
            <a:ext cx="7632848"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freins à l’internationalisation de l’euro</a:t>
            </a:r>
            <a:endParaRPr lang="fr-FR" dirty="0"/>
          </a:p>
        </p:txBody>
      </p:sp>
      <p:sp>
        <p:nvSpPr>
          <p:cNvPr id="3" name="Espace réservé du contenu 2"/>
          <p:cNvSpPr>
            <a:spLocks noGrp="1"/>
          </p:cNvSpPr>
          <p:nvPr>
            <p:ph idx="1"/>
          </p:nvPr>
        </p:nvSpPr>
        <p:spPr/>
        <p:txBody>
          <a:bodyPr/>
          <a:lstStyle/>
          <a:p>
            <a:pPr>
              <a:buFont typeface="Wingdings" pitchFamily="2" charset="2"/>
              <a:buChar char="Ø"/>
            </a:pPr>
            <a:endParaRPr lang="fr-FR" sz="1800" dirty="0" smtClean="0"/>
          </a:p>
          <a:p>
            <a:pPr>
              <a:buFont typeface="Wingdings" pitchFamily="2" charset="2"/>
              <a:buChar char="Ø"/>
            </a:pPr>
            <a:r>
              <a:rPr lang="fr-FR" sz="1800" dirty="0" smtClean="0"/>
              <a:t> La fragmentation politique de la zone euro</a:t>
            </a:r>
          </a:p>
          <a:p>
            <a:pPr>
              <a:buFont typeface="Wingdings" pitchFamily="2" charset="2"/>
              <a:buChar char="Ø"/>
            </a:pPr>
            <a:endParaRPr lang="fr-FR" sz="1800" dirty="0" smtClean="0"/>
          </a:p>
          <a:p>
            <a:pPr>
              <a:buFont typeface="Wingdings" pitchFamily="2" charset="2"/>
              <a:buChar char="Ø"/>
            </a:pPr>
            <a:r>
              <a:rPr lang="fr-FR" sz="1800" dirty="0" smtClean="0"/>
              <a:t> La taille limitée des marchés financiers européens</a:t>
            </a:r>
          </a:p>
          <a:p>
            <a:pPr>
              <a:buFont typeface="Wingdings" pitchFamily="2" charset="2"/>
              <a:buChar char="Ø"/>
            </a:pPr>
            <a:endParaRPr lang="fr-FR" sz="1800" dirty="0" smtClean="0"/>
          </a:p>
          <a:p>
            <a:pPr>
              <a:buFont typeface="Wingdings" pitchFamily="2" charset="2"/>
              <a:buChar char="Ø"/>
            </a:pPr>
            <a:r>
              <a:rPr lang="fr-FR" sz="1800" dirty="0" smtClean="0"/>
              <a:t> La faiblesse de la croissance économique de la zone</a:t>
            </a:r>
          </a:p>
          <a:p>
            <a:pPr>
              <a:buFont typeface="Wingdings" pitchFamily="2" charset="2"/>
              <a:buChar char="Ø"/>
            </a:pPr>
            <a:endParaRPr lang="fr-FR" sz="1800" dirty="0" smtClean="0"/>
          </a:p>
          <a:p>
            <a:pPr>
              <a:buFont typeface="Wingdings" pitchFamily="2" charset="2"/>
              <a:buChar char="Ø"/>
            </a:pPr>
            <a:r>
              <a:rPr lang="fr-FR" sz="1800" dirty="0" smtClean="0"/>
              <a:t> Le ni </a:t>
            </a:r>
            <a:r>
              <a:rPr lang="fr-FR" sz="1800" dirty="0" err="1" smtClean="0"/>
              <a:t>ni</a:t>
            </a:r>
            <a:r>
              <a:rPr lang="fr-FR" sz="1800" dirty="0" smtClean="0"/>
              <a:t> européen</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p:cTn id="2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financement de l’économie chinoise en 2012</a:t>
            </a:r>
            <a:endParaRPr lang="fr-FR"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971600" y="1484784"/>
            <a:ext cx="7344816"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672"/>
            <a:ext cx="8229600" cy="940966"/>
          </a:xfrm>
        </p:spPr>
        <p:txBody>
          <a:bodyPr/>
          <a:lstStyle/>
          <a:p>
            <a:pPr algn="ctr"/>
            <a:r>
              <a:rPr lang="fr-FR" sz="1800" b="1" dirty="0" smtClean="0"/>
              <a:t>Parts de différent pays ou zones dans le PIB mondial, 1870-2050 (% du total mondial, aux taux de change de PPA de 2005)</a:t>
            </a:r>
            <a:endParaRPr lang="fr-FR"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683568" y="1412776"/>
            <a:ext cx="7992888"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SMI et la crise financière</a:t>
            </a:r>
            <a:endParaRPr lang="fr-FR" dirty="0"/>
          </a:p>
        </p:txBody>
      </p:sp>
      <p:pic>
        <p:nvPicPr>
          <p:cNvPr id="6" name="Espace réservé du contenu 5" descr="IMG_0002.jpg"/>
          <p:cNvPicPr>
            <a:picLocks noGrp="1" noChangeAspect="1"/>
          </p:cNvPicPr>
          <p:nvPr>
            <p:ph idx="1"/>
          </p:nvPr>
        </p:nvPicPr>
        <p:blipFill>
          <a:blip r:embed="rId3" cstate="print"/>
          <a:srcRect l="47815" t="3814" r="10679" b="45274"/>
          <a:stretch>
            <a:fillRect/>
          </a:stretch>
        </p:blipFill>
        <p:spPr>
          <a:xfrm rot="16200000">
            <a:off x="2339752" y="44624"/>
            <a:ext cx="4608512" cy="7344816"/>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chine_envisage_de_remplacer_chef_banque_centrale_wsj.jpg"/>
          <p:cNvPicPr>
            <a:picLocks noGrp="1" noChangeAspect="1"/>
          </p:cNvPicPr>
          <p:nvPr>
            <p:ph sz="half" idx="1"/>
          </p:nvPr>
        </p:nvPicPr>
        <p:blipFill>
          <a:blip r:embed="rId3" cstate="print"/>
          <a:stretch>
            <a:fillRect/>
          </a:stretch>
        </p:blipFill>
        <p:spPr>
          <a:xfrm>
            <a:off x="323528" y="1700808"/>
            <a:ext cx="4176464" cy="3784540"/>
          </a:xfrm>
        </p:spPr>
      </p:pic>
      <p:sp>
        <p:nvSpPr>
          <p:cNvPr id="4" name="Espace réservé du contenu 3"/>
          <p:cNvSpPr>
            <a:spLocks noGrp="1"/>
          </p:cNvSpPr>
          <p:nvPr>
            <p:ph sz="half" idx="2"/>
          </p:nvPr>
        </p:nvSpPr>
        <p:spPr>
          <a:xfrm>
            <a:off x="4427984" y="1600204"/>
            <a:ext cx="4258816" cy="4525963"/>
          </a:xfrm>
        </p:spPr>
        <p:txBody>
          <a:bodyPr/>
          <a:lstStyle/>
          <a:p>
            <a:r>
              <a:rPr lang="fr-FR" sz="1800" dirty="0" smtClean="0"/>
              <a:t>« L’objectif souhaitable d’une réforme du SMI est donc de créer une monnaie de réserve internationale déconnectée des nations et capable de rester stable sur le long terme, éliminant ainsi les déficiences résultant de l’usage de monnaies nationales basées sur le crédit ».</a:t>
            </a:r>
          </a:p>
          <a:p>
            <a:r>
              <a:rPr lang="fr-FR" sz="1800" dirty="0" smtClean="0"/>
              <a:t>                   Zhou </a:t>
            </a:r>
            <a:r>
              <a:rPr lang="fr-FR" sz="1800" dirty="0" err="1" smtClean="0"/>
              <a:t>Xiaochuan</a:t>
            </a:r>
            <a:endParaRPr lang="fr-FR" sz="1800" dirty="0" smtClean="0"/>
          </a:p>
          <a:p>
            <a:endParaRPr lang="fr-FR" sz="18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648200" y="692697"/>
            <a:ext cx="4038600" cy="5411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pic>
        <p:nvPicPr>
          <p:cNvPr id="2050" name="Picture 2"/>
          <p:cNvPicPr>
            <a:picLocks noGrp="1" noChangeAspect="1" noChangeArrowheads="1"/>
          </p:cNvPicPr>
          <p:nvPr>
            <p:ph sz="half" idx="1"/>
          </p:nvPr>
        </p:nvPicPr>
        <p:blipFill>
          <a:blip r:embed="rId3" cstate="print"/>
          <a:srcRect/>
          <a:stretch>
            <a:fillRect/>
          </a:stretch>
        </p:blipFill>
        <p:spPr bwMode="auto">
          <a:xfrm>
            <a:off x="752796" y="620688"/>
            <a:ext cx="4035228"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1.3. Le problème de l’euro: la fixité des taux de change</a:t>
            </a:r>
            <a:endParaRPr lang="fr-FR" sz="32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L’absence de coordination en zone euro</a:t>
            </a:r>
            <a:br>
              <a:rPr lang="fr-FR" dirty="0" smtClean="0"/>
            </a:br>
            <a:endParaRPr lang="fr-FR" dirty="0"/>
          </a:p>
        </p:txBody>
      </p:sp>
      <p:pic>
        <p:nvPicPr>
          <p:cNvPr id="4" name="Espace réservé du contenu 3"/>
          <p:cNvPicPr>
            <a:picLocks noGrp="1"/>
          </p:cNvPicPr>
          <p:nvPr>
            <p:ph idx="1"/>
          </p:nvPr>
        </p:nvPicPr>
        <p:blipFill>
          <a:blip r:embed="rId3" cstate="print"/>
          <a:srcRect/>
          <a:stretch>
            <a:fillRect/>
          </a:stretch>
        </p:blipFill>
        <p:spPr bwMode="auto">
          <a:xfrm>
            <a:off x="899592" y="1196752"/>
            <a:ext cx="7200800" cy="50405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Taux d’imposition des profits des sociétés en zone euro (2016, en %)</a:t>
            </a:r>
            <a:endParaRPr lang="fr-FR" dirty="0"/>
          </a:p>
        </p:txBody>
      </p:sp>
      <p:pic>
        <p:nvPicPr>
          <p:cNvPr id="3074" name="Picture 2"/>
          <p:cNvPicPr>
            <a:picLocks noGrp="1" noChangeAspect="1" noChangeArrowheads="1"/>
          </p:cNvPicPr>
          <p:nvPr>
            <p:ph idx="1"/>
          </p:nvPr>
        </p:nvPicPr>
        <p:blipFill>
          <a:blip r:embed="rId3" cstate="print"/>
          <a:srcRect t="6206" r="48969"/>
          <a:stretch>
            <a:fillRect/>
          </a:stretch>
        </p:blipFill>
        <p:spPr bwMode="auto">
          <a:xfrm>
            <a:off x="2699792" y="1772816"/>
            <a:ext cx="3096344" cy="43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suppression de la mobilité des capitaux</a:t>
            </a:r>
            <a:endParaRPr lang="fr-FR" dirty="0"/>
          </a:p>
        </p:txBody>
      </p:sp>
      <p:pic>
        <p:nvPicPr>
          <p:cNvPr id="4" name="Espace réservé du contenu 3"/>
          <p:cNvPicPr>
            <a:picLocks noGrp="1"/>
          </p:cNvPicPr>
          <p:nvPr>
            <p:ph idx="1"/>
          </p:nvPr>
        </p:nvPicPr>
        <p:blipFill>
          <a:blip r:embed="rId3" cstate="print"/>
          <a:srcRect/>
          <a:stretch>
            <a:fillRect/>
          </a:stretch>
        </p:blipFill>
        <p:spPr bwMode="auto">
          <a:xfrm>
            <a:off x="1691680" y="1628800"/>
            <a:ext cx="5760640" cy="45365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rejet des dévaluations internes</a:t>
            </a:r>
            <a:br>
              <a:rPr lang="fr-FR" dirty="0" smtClean="0"/>
            </a:br>
            <a:endParaRPr lang="fr-FR" dirty="0"/>
          </a:p>
        </p:txBody>
      </p:sp>
      <p:pic>
        <p:nvPicPr>
          <p:cNvPr id="6" name="Espace réservé du contenu 5"/>
          <p:cNvPicPr>
            <a:picLocks noGrp="1"/>
          </p:cNvPicPr>
          <p:nvPr>
            <p:ph sz="half" idx="2"/>
          </p:nvPr>
        </p:nvPicPr>
        <p:blipFill>
          <a:blip r:embed="rId3" cstate="print"/>
          <a:srcRect/>
          <a:stretch>
            <a:fillRect/>
          </a:stretch>
        </p:blipFill>
        <p:spPr bwMode="auto">
          <a:xfrm>
            <a:off x="1331640" y="1268760"/>
            <a:ext cx="6192688" cy="4752528"/>
          </a:xfrm>
          <a:prstGeom prst="rect">
            <a:avLst/>
          </a:prstGeom>
          <a:noFill/>
          <a:ln w="9525">
            <a:noFill/>
            <a:miter lim="800000"/>
            <a:headEnd/>
            <a:tailEnd/>
          </a:ln>
        </p:spPr>
      </p:pic>
      <p:sp>
        <p:nvSpPr>
          <p:cNvPr id="7" name="Espace réservé du contenu 6"/>
          <p:cNvSpPr>
            <a:spLocks noGrp="1"/>
          </p:cNvSpPr>
          <p:nvPr>
            <p:ph sz="half" idx="1"/>
          </p:nvPr>
        </p:nvSpPr>
        <p:spPr/>
        <p:txBody>
          <a:bodyPr/>
          <a:lstStyle/>
          <a:p>
            <a:endParaRPr lang="fr-F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risque d’une crise des dettes souveraines</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645024"/>
            <a:ext cx="7772400" cy="2123955"/>
          </a:xfrm>
        </p:spPr>
        <p:txBody>
          <a:bodyPr/>
          <a:lstStyle/>
          <a:p>
            <a:r>
              <a:rPr lang="fr-FR" sz="3600" dirty="0" smtClean="0"/>
              <a:t>2. Les défauts du SMI actuel et les perspectives de réforme</a:t>
            </a:r>
            <a:endParaRPr lang="fr-FR" sz="36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3">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ufm amu">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Thème3</Template>
  <TotalTime>5456</TotalTime>
  <Words>2524</Words>
  <Application>Microsoft Office PowerPoint</Application>
  <PresentationFormat>Affichage à l'écran (4:3)</PresentationFormat>
  <Paragraphs>522</Paragraphs>
  <Slides>125</Slides>
  <Notes>125</Notes>
  <HiddenSlides>0</HiddenSlides>
  <MMClips>0</MMClips>
  <ScaleCrop>false</ScaleCrop>
  <HeadingPairs>
    <vt:vector size="4" baseType="variant">
      <vt:variant>
        <vt:lpstr>Thème</vt:lpstr>
      </vt:variant>
      <vt:variant>
        <vt:i4>2</vt:i4>
      </vt:variant>
      <vt:variant>
        <vt:lpstr>Titres des diapositives</vt:lpstr>
      </vt:variant>
      <vt:variant>
        <vt:i4>125</vt:i4>
      </vt:variant>
    </vt:vector>
  </HeadingPairs>
  <TitlesOfParts>
    <vt:vector size="127" baseType="lpstr">
      <vt:lpstr>Thème3</vt:lpstr>
      <vt:lpstr>1_iufm amu</vt:lpstr>
      <vt:lpstr>Finances internationales</vt:lpstr>
      <vt:lpstr>Les finances internationales </vt:lpstr>
      <vt:lpstr>La problématique</vt:lpstr>
      <vt:lpstr>Le terme de système monétaire international</vt:lpstr>
      <vt:lpstr>Comment caractériser un SMI?</vt:lpstr>
      <vt:lpstr>Le système financier international </vt:lpstr>
      <vt:lpstr>Première partie :   Finance et évolution des systèmes monétaires internationaux </vt:lpstr>
      <vt:lpstr>L’actualité de la réflexion sur le SMI</vt:lpstr>
      <vt:lpstr>Le SMI et la crise financière</vt:lpstr>
      <vt:lpstr>L’actualité de la réflexion sur le SMI</vt:lpstr>
      <vt:lpstr>Déséquilibres extérieurs courants en % du PIB mondial </vt:lpstr>
      <vt:lpstr>I Le système de l’étalon or : une configuration libérale indépassable? </vt:lpstr>
      <vt:lpstr>La représentation de l’étalon or</vt:lpstr>
      <vt:lpstr>1. Le système auto-régulateur de l’étalon or : le modèle théorique </vt:lpstr>
      <vt:lpstr>Les conditions de l’étalon or</vt:lpstr>
      <vt:lpstr>1.1. Le mécanisme des points d’or </vt:lpstr>
      <vt:lpstr>Le mécanisme des points d’or </vt:lpstr>
      <vt:lpstr>1.2. Le rééquilibrage de la balance des paiements </vt:lpstr>
      <vt:lpstr> Le rééquilibrage automatique des balances des paiements </vt:lpstr>
      <vt:lpstr>Le rôle de la spéculation dans le système de l’étalon or</vt:lpstr>
      <vt:lpstr>2. Le fonctionnement réel de l’étalon-or : un étalon –sterling </vt:lpstr>
      <vt:lpstr>2.1. Le système de l’étalon sterling</vt:lpstr>
      <vt:lpstr>Diapositive 23</vt:lpstr>
      <vt:lpstr>Diapositive 24</vt:lpstr>
      <vt:lpstr>Diapositive 25</vt:lpstr>
      <vt:lpstr>2.2. L’étalon or et la première mondialisation</vt:lpstr>
      <vt:lpstr>Notre première mondialisation: 1870-1914 </vt:lpstr>
      <vt:lpstr>3. L’entre-deux-guerres  3.1. Le retour impossible de l’étalon or</vt:lpstr>
      <vt:lpstr>La volonté de renouer avec l’étalon or</vt:lpstr>
      <vt:lpstr>Diapositive 30</vt:lpstr>
      <vt:lpstr>L’échec des tentatives de restauration </vt:lpstr>
      <vt:lpstr>Diapositive 32</vt:lpstr>
      <vt:lpstr>3.2. Le « grand revirement » du XXème siècle </vt:lpstr>
      <vt:lpstr>Le repli des systèmes financiers</vt:lpstr>
      <vt:lpstr>II. Le système monétaire et financier de Bretton Woods (1944-1973) </vt:lpstr>
      <vt:lpstr>1. Les accords de Bretton Woods </vt:lpstr>
      <vt:lpstr>1.1. Les plans Keynes et White</vt:lpstr>
      <vt:lpstr>Le plan Keynes</vt:lpstr>
      <vt:lpstr>Le plan H. White</vt:lpstr>
      <vt:lpstr>Diapositive 40</vt:lpstr>
      <vt:lpstr>1.2. La configuration de bretton woods et la « repression financière »</vt:lpstr>
      <vt:lpstr>Les accords de Bretton-Woods</vt:lpstr>
      <vt:lpstr>2. La crise de Bretton Woods </vt:lpstr>
      <vt:lpstr>2.1. L’analyse théorique de la stabilité hégémonique et son application à la crise de Bretton Woods </vt:lpstr>
      <vt:lpstr>2.2. Le dilemme de Triffin : le problème de la liquidité internationale </vt:lpstr>
      <vt:lpstr>Le dilemme de Triffin, 1961</vt:lpstr>
      <vt:lpstr>Avoirs en dollar extérieurs et stock d’or américain, millions de dollars, 1964-1976</vt:lpstr>
      <vt:lpstr>2.3. L’instabilité des changes </vt:lpstr>
      <vt:lpstr>Colmater les brèches face à la spéculation</vt:lpstr>
      <vt:lpstr>III Le Système monétaire et financier international depuis 1973 : le flottement des monnaies </vt:lpstr>
      <vt:lpstr>1. Le choix contraint du flottement des monnaies </vt:lpstr>
      <vt:lpstr>1.1. L’échec des tentatives de réforme du SMI  </vt:lpstr>
      <vt:lpstr>1.2.  Le plaidoyer flexibiliste </vt:lpstr>
      <vt:lpstr>Diapositive 54</vt:lpstr>
      <vt:lpstr>La réhabilitation des changes flexibles</vt:lpstr>
      <vt:lpstr>1.3. La réalité des changes flottants : un bilan contrasté </vt:lpstr>
      <vt:lpstr>Taux de change dollar/ECU et dollar/euro, 1979-2010 </vt:lpstr>
      <vt:lpstr>Diapositive 58</vt:lpstr>
      <vt:lpstr>Les accords de swap bilatéraux activés en réponse  à la crise de 2008-2009</vt:lpstr>
      <vt:lpstr>Les déséquilibres extérieurs courants en % du PIB mondial </vt:lpstr>
      <vt:lpstr>2. La globalisation financière</vt:lpstr>
      <vt:lpstr>2.1. Les ressorts de la globalisation financière</vt:lpstr>
      <vt:lpstr>Les ressorts de la libéralisation financière</vt:lpstr>
      <vt:lpstr>Diapositive 64</vt:lpstr>
      <vt:lpstr>2.2. Ouverture financière et expansion des activités financières en 2000</vt:lpstr>
      <vt:lpstr>L’intégration financière</vt:lpstr>
      <vt:lpstr>Ouverture financière de jure </vt:lpstr>
      <vt:lpstr>L’expansion des activités financières dans les années 2000</vt:lpstr>
      <vt:lpstr>3. La coopération monétaire : la réponse au flottement des monnaies </vt:lpstr>
      <vt:lpstr>3.1. Le renouveau de la réflexion théorique sur le SMI </vt:lpstr>
      <vt:lpstr>Diapositive 71</vt:lpstr>
      <vt:lpstr>Le triangle de Mundell</vt:lpstr>
      <vt:lpstr>3.2. La coopération internationale en changes flexibles </vt:lpstr>
      <vt:lpstr>Diapositive 74</vt:lpstr>
      <vt:lpstr>3.3. Le choix précoce de la coopération monétaire en Europe  </vt:lpstr>
      <vt:lpstr>Diapositive 76</vt:lpstr>
      <vt:lpstr>Deuxième partie:  Les enjeux contemporains des systèmes monétaires et financiers</vt:lpstr>
      <vt:lpstr>I. Les enjeux du SMI aujourd’hui </vt:lpstr>
      <vt:lpstr>I. La devise clé du dollar et la diversification des monnaies internationales </vt:lpstr>
      <vt:lpstr>1.1. Qu’est-ce qu’une monnaie internationale ? </vt:lpstr>
      <vt:lpstr>Qu’est-ce qu’une monnaie internationale?</vt:lpstr>
      <vt:lpstr>Un système unipolaire dans un monde multipolaire </vt:lpstr>
      <vt:lpstr>PIB du Royaume-Uni et des Etats-Unis de 1870 à 1948  (en dollar de PPA de 1990)</vt:lpstr>
      <vt:lpstr>  1.2. Vers une diversification des monnaies internationales ? </vt:lpstr>
      <vt:lpstr>Indicateurs du rôle international des principales devises (en pourcentage du total mondial)</vt:lpstr>
      <vt:lpstr> Utilisation du dollar américain dans la facturation des exportations de 2000 à 2007</vt:lpstr>
      <vt:lpstr>Les freins à l’internationalisation de l’euro</vt:lpstr>
      <vt:lpstr>Le financement de l’économie chinoise en 2012</vt:lpstr>
      <vt:lpstr>Parts de différent pays ou zones dans le PIB mondial, 1870-2050 (% du total mondial, aux taux de change de PPA de 2005)</vt:lpstr>
      <vt:lpstr>Diapositive 90</vt:lpstr>
      <vt:lpstr>Diapositive 91</vt:lpstr>
      <vt:lpstr>Diapositive 92</vt:lpstr>
      <vt:lpstr>1.3. Le problème de l’euro: la fixité des taux de change</vt:lpstr>
      <vt:lpstr>L’absence de coordination en zone euro </vt:lpstr>
      <vt:lpstr>Taux d’imposition des profits des sociétés en zone euro (2016, en %)</vt:lpstr>
      <vt:lpstr>La suppression de la mobilité des capitaux</vt:lpstr>
      <vt:lpstr>Le rejet des dévaluations internes </vt:lpstr>
      <vt:lpstr>Le risque d’une crise des dettes souveraines</vt:lpstr>
      <vt:lpstr>2. Les défauts du SMI actuel et les perspectives de réforme</vt:lpstr>
      <vt:lpstr>Les 4 défauts du SMI</vt:lpstr>
      <vt:lpstr>2.1. Les déséquilibres extérieurs américains et l’accumulation des réserves de change  </vt:lpstr>
      <vt:lpstr>L’accumulation des réserves de change</vt:lpstr>
      <vt:lpstr>Réserves optimales et observées en % du PIB </vt:lpstr>
      <vt:lpstr>Taux de change du yuan contre dollar</vt:lpstr>
      <vt:lpstr>Réserve de change en pourcentage du PIB</vt:lpstr>
      <vt:lpstr>2.2. Bretton Woods 2 et le renouveau du dilemme de Triffin </vt:lpstr>
      <vt:lpstr>Diapositive 107</vt:lpstr>
      <vt:lpstr>2.3. Les perspectives de réforme du SMI </vt:lpstr>
      <vt:lpstr>Vers un système multipolaire?</vt:lpstr>
      <vt:lpstr> Le triangle de Dani Rodrik </vt:lpstr>
      <vt:lpstr> </vt:lpstr>
      <vt:lpstr> </vt:lpstr>
      <vt:lpstr>II Finance, croissance et instabilité économique</vt:lpstr>
      <vt:lpstr>1. Les liens entre la finance et la croissance</vt:lpstr>
      <vt:lpstr>Diapositive 115</vt:lpstr>
      <vt:lpstr>1.1. Finance, affectation des ressources et croissance</vt:lpstr>
      <vt:lpstr>Diapositive 117</vt:lpstr>
      <vt:lpstr>1.2. Finance, création de ressources et croissance</vt:lpstr>
      <vt:lpstr>Diapositive 119</vt:lpstr>
      <vt:lpstr>Diapositive 120</vt:lpstr>
      <vt:lpstr>2. La finance, la volatilité et la croissance</vt:lpstr>
      <vt:lpstr>J.L. Arcand, E. Berkes, U. Panizza  Crédit au secteur privé dans les principales économies avancées</vt:lpstr>
      <vt:lpstr>2.1. Finance et instabilité économique</vt:lpstr>
      <vt:lpstr>Diapositive 124</vt:lpstr>
      <vt:lpstr>2.2. Les analyses de l’instabilité de la Finance</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Hemdane</dc:creator>
  <cp:lastModifiedBy>Hemdane</cp:lastModifiedBy>
  <cp:revision>489</cp:revision>
  <dcterms:created xsi:type="dcterms:W3CDTF">2015-09-05T20:42:49Z</dcterms:created>
  <dcterms:modified xsi:type="dcterms:W3CDTF">2016-11-07T09:35:37Z</dcterms:modified>
</cp:coreProperties>
</file>