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51"/>
  </p:notesMasterIdLst>
  <p:sldIdLst>
    <p:sldId id="256" r:id="rId2"/>
    <p:sldId id="285" r:id="rId3"/>
    <p:sldId id="279" r:id="rId4"/>
    <p:sldId id="286" r:id="rId5"/>
    <p:sldId id="266" r:id="rId6"/>
    <p:sldId id="267" r:id="rId7"/>
    <p:sldId id="318" r:id="rId8"/>
    <p:sldId id="284" r:id="rId9"/>
    <p:sldId id="293" r:id="rId10"/>
    <p:sldId id="327" r:id="rId11"/>
    <p:sldId id="276" r:id="rId12"/>
    <p:sldId id="296" r:id="rId13"/>
    <p:sldId id="298" r:id="rId14"/>
    <p:sldId id="299" r:id="rId15"/>
    <p:sldId id="294" r:id="rId16"/>
    <p:sldId id="302" r:id="rId17"/>
    <p:sldId id="303" r:id="rId18"/>
    <p:sldId id="321" r:id="rId19"/>
    <p:sldId id="319" r:id="rId20"/>
    <p:sldId id="277" r:id="rId21"/>
    <p:sldId id="305" r:id="rId22"/>
    <p:sldId id="306" r:id="rId23"/>
    <p:sldId id="328" r:id="rId24"/>
    <p:sldId id="307" r:id="rId25"/>
    <p:sldId id="329" r:id="rId26"/>
    <p:sldId id="308" r:id="rId27"/>
    <p:sldId id="312" r:id="rId28"/>
    <p:sldId id="311" r:id="rId29"/>
    <p:sldId id="290" r:id="rId30"/>
    <p:sldId id="291" r:id="rId31"/>
    <p:sldId id="324" r:id="rId32"/>
    <p:sldId id="292" r:id="rId33"/>
    <p:sldId id="320" r:id="rId34"/>
    <p:sldId id="262" r:id="rId35"/>
    <p:sldId id="268" r:id="rId36"/>
    <p:sldId id="263" r:id="rId37"/>
    <p:sldId id="326" r:id="rId38"/>
    <p:sldId id="269" r:id="rId39"/>
    <p:sldId id="272" r:id="rId40"/>
    <p:sldId id="271" r:id="rId41"/>
    <p:sldId id="275" r:id="rId42"/>
    <p:sldId id="314" r:id="rId43"/>
    <p:sldId id="315" r:id="rId44"/>
    <p:sldId id="316" r:id="rId45"/>
    <p:sldId id="317" r:id="rId46"/>
    <p:sldId id="322" r:id="rId47"/>
    <p:sldId id="330" r:id="rId48"/>
    <p:sldId id="331" r:id="rId49"/>
    <p:sldId id="332" r:id="rId5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3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3943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BA416-8D39-4C8D-A861-21C78DBA558B}" type="datetimeFigureOut">
              <a:rPr lang="fr-FR" smtClean="0"/>
              <a:pPr/>
              <a:t>28/01/2017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F84B9-5FDA-4FE9-A37D-B13D30EEB3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F84B9-5FDA-4FE9-A37D-B13D30EEB35E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F84B9-5FDA-4FE9-A37D-B13D30EEB35E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F84B9-5FDA-4FE9-A37D-B13D30EEB35E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741D6-B1BA-41BF-8606-C6E0776B259B}" type="datetimeFigureOut">
              <a:rPr lang="fr-FR" smtClean="0"/>
              <a:pPr/>
              <a:t>28/01/2017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EBA3EC-7A99-489A-AEDF-4C118B26047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741D6-B1BA-41BF-8606-C6E0776B259B}" type="datetimeFigureOut">
              <a:rPr lang="fr-FR" smtClean="0"/>
              <a:pPr/>
              <a:t>28/01/2017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EBA3EC-7A99-489A-AEDF-4C118B2604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741D6-B1BA-41BF-8606-C6E0776B259B}" type="datetimeFigureOut">
              <a:rPr lang="fr-FR" smtClean="0"/>
              <a:pPr/>
              <a:t>28/01/2017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EBA3EC-7A99-489A-AEDF-4C118B2604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741D6-B1BA-41BF-8606-C6E0776B259B}" type="datetimeFigureOut">
              <a:rPr lang="fr-FR" smtClean="0"/>
              <a:pPr/>
              <a:t>28/01/2017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EBA3EC-7A99-489A-AEDF-4C118B2604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741D6-B1BA-41BF-8606-C6E0776B259B}" type="datetimeFigureOut">
              <a:rPr lang="fr-FR" smtClean="0"/>
              <a:pPr/>
              <a:t>28/01/2017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EBA3EC-7A99-489A-AEDF-4C118B26047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741D6-B1BA-41BF-8606-C6E0776B259B}" type="datetimeFigureOut">
              <a:rPr lang="fr-FR" smtClean="0"/>
              <a:pPr/>
              <a:t>28/01/2017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EBA3EC-7A99-489A-AEDF-4C118B2604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741D6-B1BA-41BF-8606-C6E0776B259B}" type="datetimeFigureOut">
              <a:rPr lang="fr-FR" smtClean="0"/>
              <a:pPr/>
              <a:t>28/01/2017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EBA3EC-7A99-489A-AEDF-4C118B2604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741D6-B1BA-41BF-8606-C6E0776B259B}" type="datetimeFigureOut">
              <a:rPr lang="fr-FR" smtClean="0"/>
              <a:pPr/>
              <a:t>28/01/2017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EBA3EC-7A99-489A-AEDF-4C118B2604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741D6-B1BA-41BF-8606-C6E0776B259B}" type="datetimeFigureOut">
              <a:rPr lang="fr-FR" smtClean="0"/>
              <a:pPr/>
              <a:t>28/01/2017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EBA3EC-7A99-489A-AEDF-4C118B26047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741D6-B1BA-41BF-8606-C6E0776B259B}" type="datetimeFigureOut">
              <a:rPr lang="fr-FR" smtClean="0"/>
              <a:pPr/>
              <a:t>28/01/2017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EBA3EC-7A99-489A-AEDF-4C118B2604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741D6-B1BA-41BF-8606-C6E0776B259B}" type="datetimeFigureOut">
              <a:rPr lang="fr-FR" smtClean="0"/>
              <a:pPr/>
              <a:t>28/01/2017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EBA3EC-7A99-489A-AEDF-4C118B26047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A2741D6-B1BA-41BF-8606-C6E0776B259B}" type="datetimeFigureOut">
              <a:rPr lang="fr-FR" smtClean="0"/>
              <a:pPr/>
              <a:t>28/01/2017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1EBA3EC-7A99-489A-AEDF-4C118B26047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058190">
            <a:off x="850058" y="949475"/>
            <a:ext cx="345638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Revenu de Base</a:t>
            </a:r>
            <a:endParaRPr lang="fr-FR" sz="3200" dirty="0"/>
          </a:p>
        </p:txBody>
      </p:sp>
      <p:sp>
        <p:nvSpPr>
          <p:cNvPr id="5" name="Ellipse 4"/>
          <p:cNvSpPr/>
          <p:nvPr/>
        </p:nvSpPr>
        <p:spPr>
          <a:xfrm rot="635756">
            <a:off x="5292080" y="836712"/>
            <a:ext cx="3312368" cy="11521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Allocation universelle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6" name="Rogner un rectangle à un seul coin 5"/>
          <p:cNvSpPr/>
          <p:nvPr/>
        </p:nvSpPr>
        <p:spPr>
          <a:xfrm>
            <a:off x="3347864" y="2636912"/>
            <a:ext cx="4104456" cy="1512168"/>
          </a:xfrm>
          <a:prstGeom prst="snip1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FFFF00"/>
                </a:solidFill>
              </a:rPr>
              <a:t>Revenu d’existence</a:t>
            </a:r>
            <a:endParaRPr lang="fr-FR" sz="3200" dirty="0">
              <a:solidFill>
                <a:srgbClr val="FFFF00"/>
              </a:solidFill>
            </a:endParaRPr>
          </a:p>
        </p:txBody>
      </p:sp>
      <p:sp>
        <p:nvSpPr>
          <p:cNvPr id="7" name="Triangle isocèle 6"/>
          <p:cNvSpPr/>
          <p:nvPr/>
        </p:nvSpPr>
        <p:spPr>
          <a:xfrm rot="501921">
            <a:off x="3947914" y="4619035"/>
            <a:ext cx="4601858" cy="1656184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Salaire à vie</a:t>
            </a:r>
            <a:endParaRPr lang="fr-FR" sz="3200" dirty="0"/>
          </a:p>
        </p:txBody>
      </p:sp>
      <p:sp>
        <p:nvSpPr>
          <p:cNvPr id="8" name="Arrondir un rectangle avec un coin diagonal 7"/>
          <p:cNvSpPr/>
          <p:nvPr/>
        </p:nvSpPr>
        <p:spPr>
          <a:xfrm rot="21130825">
            <a:off x="683568" y="4725144"/>
            <a:ext cx="2952328" cy="1080120"/>
          </a:xfrm>
          <a:prstGeom prst="round2Diag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Revenu Universel</a:t>
            </a:r>
            <a:endParaRPr lang="fr-FR" sz="3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179512" y="6309320"/>
            <a:ext cx="2304256" cy="4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dirty="0" smtClean="0"/>
              <a:t>Isabelle Le </a:t>
            </a:r>
            <a:r>
              <a:rPr lang="fr-FR" sz="1800" dirty="0" err="1" smtClean="0"/>
              <a:t>Couëdic</a:t>
            </a: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14264"/>
            <a:ext cx="7498080" cy="5843736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r>
              <a:rPr lang="fr-FR" i="1" dirty="0" smtClean="0"/>
              <a:t>LE LIBER, un revenu de liberté pour tous</a:t>
            </a:r>
            <a:r>
              <a:rPr lang="fr-FR" dirty="0" smtClean="0"/>
              <a:t>, Edition de l’Onde / Génération libre 2015</a:t>
            </a:r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02965">
            <a:off x="382761" y="997602"/>
            <a:ext cx="8374259" cy="361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70277">
            <a:off x="4693112" y="315518"/>
            <a:ext cx="4092352" cy="536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>
            <a:normAutofit/>
          </a:bodyPr>
          <a:lstStyle/>
          <a:p>
            <a:r>
              <a:rPr lang="fr-FR" dirty="0" smtClean="0"/>
              <a:t>S’inspire de l’impôt négatif proposé par M Friedman en 1962 (</a:t>
            </a:r>
            <a:r>
              <a:rPr lang="fr-FR" i="1" dirty="0" smtClean="0"/>
              <a:t>Capitalisme et liberté</a:t>
            </a:r>
            <a:r>
              <a:rPr lang="fr-FR" dirty="0" smtClean="0"/>
              <a:t>)</a:t>
            </a:r>
          </a:p>
          <a:p>
            <a:r>
              <a:rPr lang="fr-FR" dirty="0" smtClean="0"/>
              <a:t>Revenu de B mensuel versé à chaque personne résidente, le LIBER : 450 € (225€ par enfant)</a:t>
            </a:r>
          </a:p>
          <a:p>
            <a:r>
              <a:rPr lang="fr-FR" dirty="0" smtClean="0"/>
              <a:t> Simplification de la fiscalité : prélèvement proportionnel de 23 % (LIBERTAXE) sur tout type de revenu pour chaque individu</a:t>
            </a:r>
          </a:p>
          <a:p>
            <a:r>
              <a:rPr lang="fr-FR" dirty="0" smtClean="0"/>
              <a:t>Calcul de l’impôt : différence entre la </a:t>
            </a:r>
            <a:r>
              <a:rPr lang="fr-FR" dirty="0" err="1" smtClean="0"/>
              <a:t>libertaxe</a:t>
            </a:r>
            <a:r>
              <a:rPr lang="fr-FR" dirty="0" smtClean="0"/>
              <a:t> et le liber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FR" b="1" u="sng" dirty="0" smtClean="0"/>
              <a:t>Ex : Hypothèse salarié au SMIC </a:t>
            </a:r>
            <a:endParaRPr lang="fr-FR" b="1" dirty="0" smtClean="0"/>
          </a:p>
          <a:p>
            <a:r>
              <a:rPr lang="fr-FR" dirty="0" smtClean="0"/>
              <a:t>Revenu = 13800 euros (1150€/mois)</a:t>
            </a:r>
          </a:p>
          <a:p>
            <a:pPr>
              <a:buNone/>
            </a:pPr>
            <a:endParaRPr lang="fr-FR" sz="3440" dirty="0" smtClean="0"/>
          </a:p>
          <a:p>
            <a:r>
              <a:rPr lang="fr-FR" dirty="0" err="1" smtClean="0"/>
              <a:t>Libertaxe</a:t>
            </a:r>
            <a:r>
              <a:rPr lang="fr-FR" dirty="0" smtClean="0"/>
              <a:t> = 13800 x0,23 = 3174 €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Liber (450x12) = 5400 €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Impôt : 3174-5400 = -2226 €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Impôt négatif : l’Etat vous verse 2226 € soit 185 €/mois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88640"/>
            <a:ext cx="7962088" cy="66693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b="1" u="sng" dirty="0" smtClean="0"/>
              <a:t>Ex : Hypothèse salarié au salaire médian </a:t>
            </a:r>
            <a:endParaRPr lang="fr-FR" b="1" dirty="0" smtClean="0"/>
          </a:p>
          <a:p>
            <a:r>
              <a:rPr lang="fr-FR" dirty="0" smtClean="0"/>
              <a:t>Revenu = 20400 euros (1700€/mois)</a:t>
            </a:r>
          </a:p>
          <a:p>
            <a:pPr>
              <a:buNone/>
            </a:pPr>
            <a:endParaRPr lang="fr-FR" sz="3440" dirty="0" smtClean="0"/>
          </a:p>
          <a:p>
            <a:r>
              <a:rPr lang="fr-FR" dirty="0" err="1" smtClean="0"/>
              <a:t>Libertaxe</a:t>
            </a:r>
            <a:r>
              <a:rPr lang="fr-FR" dirty="0" smtClean="0"/>
              <a:t> = 20400 x0,23 = 4692 €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Liber (450x12) = 5400 €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Impôt : 3174-5400 = -708 €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Impôt négatif : l’Etat vous verse 708 € par an soit 59 euros par mois.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À partir de 1956 € par mois l’impôt redevient positif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88640"/>
            <a:ext cx="8316416" cy="605976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fr-FR" b="1" u="sng" dirty="0" smtClean="0"/>
              <a:t>Ex : Hypothèse salarié PDG groupe international</a:t>
            </a:r>
            <a:r>
              <a:rPr lang="fr-FR" b="1" dirty="0" smtClean="0"/>
              <a:t>:</a:t>
            </a:r>
          </a:p>
          <a:p>
            <a:r>
              <a:rPr lang="fr-FR" dirty="0" smtClean="0"/>
              <a:t>Revenu = 671200 euros (55933€/mois)</a:t>
            </a:r>
          </a:p>
          <a:p>
            <a:pPr>
              <a:buNone/>
            </a:pPr>
            <a:endParaRPr lang="fr-FR" sz="3440" dirty="0" smtClean="0"/>
          </a:p>
          <a:p>
            <a:r>
              <a:rPr lang="fr-FR" dirty="0" err="1" smtClean="0"/>
              <a:t>Libertaxe</a:t>
            </a:r>
            <a:r>
              <a:rPr lang="fr-FR" dirty="0" smtClean="0"/>
              <a:t> = 671200 x0,23 = 154376 €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Liber (450x12) = 5400 €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Impôt : 154376 -5400 = 148976€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Impôt =148976€ par an soit 12414 euros par mois.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>
            <a:normAutofit lnSpcReduction="10000"/>
          </a:bodyPr>
          <a:lstStyle/>
          <a:p>
            <a:r>
              <a:rPr lang="fr-FR" b="1" dirty="0" smtClean="0"/>
              <a:t>Simplification radicale </a:t>
            </a:r>
            <a:r>
              <a:rPr lang="fr-FR" dirty="0" smtClean="0"/>
              <a:t>: le liber se substituerait à la plupart des prestations sociales en espèces (minima sociaux, prestations familiales, bourses, prime d’activité…)</a:t>
            </a:r>
          </a:p>
          <a:p>
            <a:r>
              <a:rPr lang="fr-FR" b="1" dirty="0" smtClean="0"/>
              <a:t>Prélèvement supplémentaire </a:t>
            </a:r>
            <a:r>
              <a:rPr lang="fr-FR" dirty="0" smtClean="0"/>
              <a:t>de 12,5 % pour l’assurance maladie</a:t>
            </a:r>
          </a:p>
          <a:p>
            <a:r>
              <a:rPr lang="fr-FR" b="1" dirty="0" smtClean="0"/>
              <a:t>Cotisations de retraite et assurance chômage </a:t>
            </a:r>
            <a:r>
              <a:rPr lang="fr-FR" dirty="0" smtClean="0"/>
              <a:t>entièrement payées par employeur…</a:t>
            </a:r>
          </a:p>
          <a:p>
            <a:r>
              <a:rPr lang="fr-FR" b="1" dirty="0" smtClean="0"/>
              <a:t>Suppression de l’impôt sur les sociétés </a:t>
            </a:r>
            <a:r>
              <a:rPr lang="fr-FR" dirty="0" smtClean="0"/>
              <a:t>(!!!)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dirty="0" smtClean="0"/>
              <a:t>Selon les auteurs :</a:t>
            </a:r>
          </a:p>
          <a:p>
            <a:r>
              <a:rPr lang="fr-FR" b="1" dirty="0" smtClean="0"/>
              <a:t>Eliminerait le non recours au RSA </a:t>
            </a:r>
            <a:r>
              <a:rPr lang="fr-FR" dirty="0" smtClean="0"/>
              <a:t>(1/3 /RSA socle, 2/3 RSA activité)</a:t>
            </a:r>
          </a:p>
          <a:p>
            <a:pPr>
              <a:buNone/>
            </a:pPr>
            <a:endParaRPr lang="fr-FR" dirty="0" smtClean="0"/>
          </a:p>
          <a:p>
            <a:r>
              <a:rPr lang="fr-FR" b="1" dirty="0" smtClean="0"/>
              <a:t>Plus de la moitié de la population y gagnerait,  </a:t>
            </a:r>
            <a:r>
              <a:rPr lang="fr-FR" dirty="0" smtClean="0"/>
              <a:t>25 % de la population serait contributrice nette et 20% aurait une situation inchangée …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=&gt; Discutable car beaucoup d’aides  n’apparaissent pas</a:t>
            </a:r>
            <a:r>
              <a:rPr lang="fr-FR" dirty="0" smtClean="0"/>
              <a:t> dans leurs calculs (exonération taxe habit, </a:t>
            </a:r>
            <a:r>
              <a:rPr lang="fr-FR" dirty="0" err="1" smtClean="0"/>
              <a:t>audiov</a:t>
            </a:r>
            <a:r>
              <a:rPr lang="fr-FR" dirty="0" smtClean="0"/>
              <a:t>, tarif social </a:t>
            </a:r>
            <a:r>
              <a:rPr lang="fr-FR" dirty="0" err="1" smtClean="0"/>
              <a:t>élect</a:t>
            </a:r>
            <a:r>
              <a:rPr lang="fr-FR" dirty="0" smtClean="0"/>
              <a:t>, eau, téléphone, couverture maladie </a:t>
            </a:r>
            <a:r>
              <a:rPr lang="fr-FR" dirty="0" err="1" smtClean="0"/>
              <a:t>univ</a:t>
            </a:r>
            <a:r>
              <a:rPr lang="fr-FR" dirty="0" smtClean="0"/>
              <a:t>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0"/>
            <a:ext cx="7992888" cy="58437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D’après Denis Clerc, le </a:t>
            </a:r>
            <a:r>
              <a:rPr lang="fr-FR" dirty="0" smtClean="0">
                <a:solidFill>
                  <a:srgbClr val="FF0000"/>
                </a:solidFill>
              </a:rPr>
              <a:t>LIBER est moins favorable que situation actuelle pour 90 % des ménages </a:t>
            </a:r>
            <a:r>
              <a:rPr lang="fr-FR" sz="1800" dirty="0" smtClean="0"/>
              <a:t>(données de L’INSEE ;  de </a:t>
            </a:r>
            <a:r>
              <a:rPr lang="fr-FR" sz="1800" dirty="0" err="1" smtClean="0"/>
              <a:t>Koening</a:t>
            </a:r>
            <a:r>
              <a:rPr lang="fr-FR" sz="1800" dirty="0" smtClean="0"/>
              <a:t> et de </a:t>
            </a:r>
            <a:r>
              <a:rPr lang="fr-FR" sz="1800" dirty="0" err="1" smtClean="0"/>
              <a:t>Basquiat</a:t>
            </a:r>
            <a:r>
              <a:rPr lang="fr-FR" sz="1800" dirty="0" smtClean="0"/>
              <a:t>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809625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Le liber ne favorise que les 10 % des ménages les plus riches : 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 RDB = + 18 % pour les 10 % les + riches</a:t>
            </a:r>
          </a:p>
          <a:p>
            <a:pPr>
              <a:buFont typeface="Arial" charset="0"/>
              <a:buChar char="•"/>
            </a:pPr>
            <a:r>
              <a:rPr lang="fr-FR" dirty="0" smtClean="0"/>
              <a:t>RDB = – 9% pour les 10 % les plus pauvres.</a:t>
            </a:r>
          </a:p>
          <a:p>
            <a:pPr>
              <a:buFont typeface="Arial" charset="0"/>
              <a:buChar char="•"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fr-FR" dirty="0" smtClean="0"/>
              <a:t>« The winner </a:t>
            </a:r>
            <a:r>
              <a:rPr lang="fr-FR" dirty="0" err="1" smtClean="0"/>
              <a:t>takes</a:t>
            </a:r>
            <a:r>
              <a:rPr lang="fr-FR" dirty="0" smtClean="0"/>
              <a:t> all »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fr-FR" dirty="0" smtClean="0"/>
              <a:t>5/ LE PROJET D’ANDRE GORZ</a:t>
            </a:r>
          </a:p>
          <a:p>
            <a:pPr algn="ctr">
              <a:buNone/>
            </a:pPr>
            <a:r>
              <a:rPr lang="fr-FR" dirty="0" smtClean="0"/>
              <a:t>(1923-2007)</a:t>
            </a:r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r>
              <a:rPr lang="fr-FR" dirty="0" smtClean="0"/>
              <a:t>REVENU D’EXISTENCE</a:t>
            </a:r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89253">
            <a:off x="823578" y="3501577"/>
            <a:ext cx="3387865" cy="252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60443">
            <a:off x="5435340" y="3779193"/>
            <a:ext cx="3215998" cy="230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404664"/>
            <a:ext cx="7818072" cy="619268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fr-FR" dirty="0" smtClean="0"/>
              <a:t>1/ ORIGINE HISTORIQUE </a:t>
            </a:r>
          </a:p>
          <a:p>
            <a:pPr>
              <a:buNone/>
            </a:pPr>
            <a:endParaRPr lang="fr-FR" u="sng" dirty="0" smtClean="0"/>
          </a:p>
          <a:p>
            <a:pPr>
              <a:buNone/>
            </a:pPr>
            <a:endParaRPr lang="fr-FR" u="sng" dirty="0" smtClean="0"/>
          </a:p>
          <a:p>
            <a:pPr>
              <a:buNone/>
            </a:pPr>
            <a:endParaRPr lang="fr-FR" u="sng" dirty="0" smtClean="0"/>
          </a:p>
          <a:p>
            <a:pPr>
              <a:buNone/>
            </a:pPr>
            <a:endParaRPr lang="fr-FR" u="sng" dirty="0" smtClean="0"/>
          </a:p>
          <a:p>
            <a:pPr>
              <a:buNone/>
            </a:pPr>
            <a:endParaRPr lang="fr-FR" u="sng" dirty="0" smtClean="0"/>
          </a:p>
          <a:p>
            <a:pPr>
              <a:buNone/>
            </a:pPr>
            <a:endParaRPr lang="fr-FR" u="sng" dirty="0" smtClean="0"/>
          </a:p>
          <a:p>
            <a:pPr>
              <a:buNone/>
            </a:pPr>
            <a:endParaRPr lang="fr-FR" u="sng" dirty="0" smtClean="0"/>
          </a:p>
          <a:p>
            <a:pPr>
              <a:buNone/>
            </a:pPr>
            <a:endParaRPr lang="fr-FR" u="sng" dirty="0" smtClean="0"/>
          </a:p>
          <a:p>
            <a:pPr>
              <a:buNone/>
            </a:pPr>
            <a:endParaRPr lang="fr-FR" u="sng" dirty="0" smtClean="0"/>
          </a:p>
          <a:p>
            <a:pPr>
              <a:buNone/>
            </a:pPr>
            <a:endParaRPr lang="fr-FR" u="sng" dirty="0" smtClean="0"/>
          </a:p>
          <a:p>
            <a:pPr>
              <a:buNone/>
            </a:pPr>
            <a:r>
              <a:rPr lang="fr-FR" u="sng" dirty="0" smtClean="0"/>
              <a:t>Thomas Paine  (1737-1809)</a:t>
            </a:r>
          </a:p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04326">
            <a:off x="4631646" y="1126349"/>
            <a:ext cx="35052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404664"/>
            <a:ext cx="7890080" cy="58437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b="1" u="sng" dirty="0" smtClean="0"/>
              <a:t>Fondements du revenu d’existence</a:t>
            </a:r>
          </a:p>
          <a:p>
            <a:r>
              <a:rPr lang="fr-FR" dirty="0" smtClean="0"/>
              <a:t>Pallier les insuffisances du système de redistribution </a:t>
            </a:r>
            <a:r>
              <a:rPr lang="fr-FR" b="1" dirty="0" smtClean="0"/>
              <a:t>face à la précarisation de l’emploi</a:t>
            </a:r>
          </a:p>
          <a:p>
            <a:r>
              <a:rPr lang="fr-FR" dirty="0" smtClean="0"/>
              <a:t>Instrument permettant d’assurer la </a:t>
            </a:r>
            <a:r>
              <a:rPr lang="fr-FR" b="1" dirty="0" smtClean="0"/>
              <a:t>rémunération d’activités productrices de valeur mais non rémunérées et d’</a:t>
            </a:r>
            <a:r>
              <a:rPr lang="fr-FR" dirty="0" smtClean="0"/>
              <a:t>accompagner les mutations du système productif (automatisation)</a:t>
            </a:r>
          </a:p>
          <a:p>
            <a:r>
              <a:rPr lang="fr-FR" dirty="0" smtClean="0"/>
              <a:t>Instrument d’une </a:t>
            </a:r>
            <a:r>
              <a:rPr lang="fr-FR" b="1" dirty="0" smtClean="0"/>
              <a:t>transformation sociale radicale et émancipatrice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19672" y="188640"/>
            <a:ext cx="7314016" cy="648072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fr-FR" b="1" u="sng" dirty="0" smtClean="0"/>
              <a:t>Premier projet de revenu d’existence </a:t>
            </a:r>
          </a:p>
          <a:p>
            <a:pPr algn="ctr">
              <a:buNone/>
            </a:pPr>
            <a:r>
              <a:rPr lang="fr-FR" b="1" i="1" u="sng" dirty="0" smtClean="0"/>
              <a:t>1983,  Les chemins du paradis</a:t>
            </a:r>
            <a:endParaRPr lang="fr-FR" dirty="0" smtClean="0"/>
          </a:p>
          <a:p>
            <a:r>
              <a:rPr lang="fr-FR" dirty="0" smtClean="0"/>
              <a:t>Revenir à la norme du </a:t>
            </a:r>
            <a:r>
              <a:rPr lang="fr-FR" b="1" dirty="0" smtClean="0"/>
              <a:t>18</a:t>
            </a:r>
            <a:r>
              <a:rPr lang="fr-FR" b="1" baseline="30000" dirty="0" smtClean="0"/>
              <a:t>e</a:t>
            </a:r>
            <a:r>
              <a:rPr lang="fr-FR" b="1" dirty="0" smtClean="0"/>
              <a:t> siècle : 1000h </a:t>
            </a:r>
            <a:r>
              <a:rPr lang="fr-FR" dirty="0" smtClean="0"/>
              <a:t>de travail par an </a:t>
            </a:r>
          </a:p>
          <a:p>
            <a:r>
              <a:rPr lang="fr-FR" dirty="0" smtClean="0"/>
              <a:t>chaque période de travail permettrait d’accumuler des </a:t>
            </a:r>
            <a:r>
              <a:rPr lang="fr-FR" b="1" dirty="0" smtClean="0"/>
              <a:t>points</a:t>
            </a:r>
            <a:r>
              <a:rPr lang="fr-FR" dirty="0" smtClean="0"/>
              <a:t>  qui ouvriraient droit à des congés payés </a:t>
            </a:r>
          </a:p>
          <a:p>
            <a:r>
              <a:rPr lang="fr-FR" dirty="0" smtClean="0"/>
              <a:t>Financement du RE par un </a:t>
            </a:r>
            <a:r>
              <a:rPr lang="fr-FR" b="1" dirty="0" smtClean="0"/>
              <a:t>impôt sur la consommation type TVA </a:t>
            </a:r>
            <a:r>
              <a:rPr lang="fr-FR" dirty="0" smtClean="0"/>
              <a:t>(plus ou moins fort selon priorités sociales et écologiques)</a:t>
            </a:r>
          </a:p>
          <a:p>
            <a:r>
              <a:rPr lang="fr-FR" dirty="0" smtClean="0"/>
              <a:t>Mise en place de </a:t>
            </a:r>
            <a:r>
              <a:rPr lang="fr-FR" b="1" dirty="0" smtClean="0"/>
              <a:t>monnaies </a:t>
            </a:r>
            <a:r>
              <a:rPr lang="fr-FR" b="1" smtClean="0"/>
              <a:t>locales </a:t>
            </a:r>
            <a:r>
              <a:rPr lang="fr-FR" smtClean="0"/>
              <a:t>destinées </a:t>
            </a:r>
            <a:r>
              <a:rPr lang="fr-FR" dirty="0" smtClean="0"/>
              <a:t>aux échanges de services locaux</a:t>
            </a:r>
          </a:p>
          <a:p>
            <a:r>
              <a:rPr lang="fr-FR" b="1" dirty="0" smtClean="0"/>
              <a:t>RTT</a:t>
            </a:r>
            <a:endParaRPr lang="fr-F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39459">
            <a:off x="126499" y="4692181"/>
            <a:ext cx="19050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404664"/>
            <a:ext cx="8388424" cy="5843736"/>
          </a:xfrm>
        </p:spPr>
        <p:txBody>
          <a:bodyPr>
            <a:normAutofit fontScale="92500"/>
          </a:bodyPr>
          <a:lstStyle/>
          <a:p>
            <a:r>
              <a:rPr lang="fr-FR" b="1" dirty="0" smtClean="0"/>
              <a:t>Pas de déconnexion entre travail et revenu </a:t>
            </a:r>
            <a:r>
              <a:rPr lang="fr-FR" dirty="0" smtClean="0"/>
              <a:t>car travail = reconnaissance sociale, insertion sociale, utilité sociale et tout le monde doit apporter sa part au travail nécessaire à toute société</a:t>
            </a:r>
          </a:p>
          <a:p>
            <a:r>
              <a:rPr lang="fr-FR" dirty="0" smtClean="0"/>
              <a:t>Il distingue la sphère du </a:t>
            </a:r>
            <a:r>
              <a:rPr lang="fr-FR" b="1" dirty="0" smtClean="0"/>
              <a:t>travail hétéronome, des activités autonomes </a:t>
            </a:r>
            <a:r>
              <a:rPr lang="fr-FR" dirty="0" smtClean="0"/>
              <a:t>(comme Marx la sphère de la nécessité et la sphère de la liberté)</a:t>
            </a:r>
          </a:p>
          <a:p>
            <a:r>
              <a:rPr lang="fr-FR" dirty="0" smtClean="0"/>
              <a:t>Il souhaite promouvoir les </a:t>
            </a:r>
            <a:r>
              <a:rPr lang="fr-FR" b="1" dirty="0" smtClean="0"/>
              <a:t>activités autonomes qui sont émancipatrices </a:t>
            </a:r>
            <a:r>
              <a:rPr lang="fr-FR" dirty="0" smtClean="0"/>
              <a:t>: portent en elles-mêmes leur propre fin, ont un caractère facultatif, non marchand, non économique.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404664"/>
            <a:ext cx="7746064" cy="584373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fr-FR" b="1" u="sng" dirty="0" smtClean="0"/>
              <a:t>Années 2000 :  Evolution vers l’inconditionnalité</a:t>
            </a:r>
          </a:p>
          <a:p>
            <a:r>
              <a:rPr lang="fr-FR" dirty="0" smtClean="0"/>
              <a:t>Avec l’essor des moyens scientifiques et techniques,  la quantité de travail fournie par chacun a peu à voir avec la quantité de richesses produites et est de plus en plus difficile à mesurer.</a:t>
            </a:r>
          </a:p>
          <a:p>
            <a:r>
              <a:rPr lang="fr-FR" dirty="0" smtClean="0"/>
              <a:t>=&gt; le montant du revenu doit être dissocié de la durée du travail fourni individuellement</a:t>
            </a:r>
          </a:p>
          <a:p>
            <a:r>
              <a:rPr lang="fr-FR" dirty="0" smtClean="0"/>
              <a:t>=&gt; RE = rémunération de la participation de chaque citoyen au processus de production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404664"/>
            <a:ext cx="7962088" cy="5843736"/>
          </a:xfrm>
        </p:spPr>
        <p:txBody>
          <a:bodyPr>
            <a:normAutofit/>
          </a:bodyPr>
          <a:lstStyle/>
          <a:p>
            <a:r>
              <a:rPr lang="fr-FR" dirty="0" smtClean="0"/>
              <a:t>Mise en place </a:t>
            </a:r>
            <a:r>
              <a:rPr lang="fr-FR" b="1" dirty="0" smtClean="0"/>
              <a:t>RTT</a:t>
            </a:r>
            <a:r>
              <a:rPr lang="fr-FR" dirty="0" smtClean="0"/>
              <a:t> en France s’accompagne de plus de </a:t>
            </a:r>
            <a:r>
              <a:rPr lang="fr-FR" b="1" dirty="0" smtClean="0"/>
              <a:t>précarité</a:t>
            </a:r>
            <a:r>
              <a:rPr lang="fr-FR" dirty="0" smtClean="0"/>
              <a:t> dans le travail</a:t>
            </a:r>
          </a:p>
          <a:p>
            <a:pPr>
              <a:buFont typeface="Symbol"/>
              <a:buChar char="Þ"/>
            </a:pPr>
            <a:r>
              <a:rPr lang="fr-FR" dirty="0" smtClean="0"/>
              <a:t>pour </a:t>
            </a:r>
            <a:r>
              <a:rPr lang="fr-FR" dirty="0" err="1" smtClean="0"/>
              <a:t>Gorz</a:t>
            </a:r>
            <a:r>
              <a:rPr lang="fr-FR" dirty="0" smtClean="0"/>
              <a:t>, le revenu inconditionnel devient incontournable pour assurer l’autonomie de l’individu </a:t>
            </a:r>
            <a:r>
              <a:rPr lang="fr-FR" b="1" dirty="0" smtClean="0"/>
              <a:t>«  le droit pour tous de choisir les discontinuités de leur travail sans subir de discontinuité de revenu »</a:t>
            </a:r>
          </a:p>
          <a:p>
            <a:pPr>
              <a:buFont typeface="Symbol"/>
              <a:buChar char="Þ"/>
            </a:pPr>
            <a:r>
              <a:rPr lang="fr-FR" dirty="0" smtClean="0"/>
              <a:t>Il sera émancipateur s’il est </a:t>
            </a:r>
            <a:r>
              <a:rPr lang="fr-FR" b="1" dirty="0" smtClean="0"/>
              <a:t>inconditionnel</a:t>
            </a:r>
            <a:r>
              <a:rPr lang="fr-FR" dirty="0" smtClean="0"/>
              <a:t>, </a:t>
            </a:r>
            <a:r>
              <a:rPr lang="fr-FR" b="1" dirty="0" smtClean="0"/>
              <a:t>suffisant</a:t>
            </a:r>
            <a:r>
              <a:rPr lang="fr-FR" dirty="0" smtClean="0"/>
              <a:t> et couplé à de véritables </a:t>
            </a:r>
            <a:r>
              <a:rPr lang="fr-FR" b="1" dirty="0" smtClean="0"/>
              <a:t>possibilités d’autoproduction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260648"/>
            <a:ext cx="7890080" cy="633670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fr-FR" b="1" u="sng" dirty="0" smtClean="0"/>
              <a:t>Le tournant de l’immatériel</a:t>
            </a:r>
            <a:r>
              <a:rPr lang="fr-FR" u="sng" dirty="0" smtClean="0"/>
              <a:t> </a:t>
            </a:r>
            <a:endParaRPr lang="fr-FR" dirty="0" smtClean="0"/>
          </a:p>
          <a:p>
            <a:r>
              <a:rPr lang="fr-FR" dirty="0" smtClean="0"/>
              <a:t>  A </a:t>
            </a:r>
            <a:r>
              <a:rPr lang="fr-FR" dirty="0" err="1" smtClean="0"/>
              <a:t>Gorz</a:t>
            </a:r>
            <a:r>
              <a:rPr lang="fr-FR" dirty="0" smtClean="0"/>
              <a:t> souscrit à la thèse </a:t>
            </a:r>
            <a:r>
              <a:rPr lang="fr-FR" b="1" dirty="0" smtClean="0"/>
              <a:t>du « capitalisme immatériel » ou « capitalisme cognitif » </a:t>
            </a:r>
            <a:r>
              <a:rPr lang="fr-FR" dirty="0" smtClean="0"/>
              <a:t>en cohérence avec les prévisions de Marx dans </a:t>
            </a:r>
            <a:r>
              <a:rPr lang="fr-FR" i="1" dirty="0" smtClean="0"/>
              <a:t>Les </a:t>
            </a:r>
            <a:r>
              <a:rPr lang="fr-FR" i="1" dirty="0" err="1" smtClean="0"/>
              <a:t>Grundisse</a:t>
            </a:r>
            <a:r>
              <a:rPr lang="fr-FR" i="1" dirty="0" smtClean="0"/>
              <a:t> (« le savoir social général devenu force productive immédiate »)</a:t>
            </a:r>
          </a:p>
          <a:p>
            <a:r>
              <a:rPr lang="fr-FR" dirty="0" smtClean="0"/>
              <a:t>On assiste alors au développement du </a:t>
            </a:r>
            <a:r>
              <a:rPr lang="fr-FR" b="1" dirty="0" smtClean="0"/>
              <a:t>capitalisme financiers</a:t>
            </a:r>
            <a:r>
              <a:rPr lang="fr-FR" dirty="0" smtClean="0"/>
              <a:t>, et de </a:t>
            </a:r>
            <a:r>
              <a:rPr lang="fr-FR" b="1" dirty="0" smtClean="0"/>
              <a:t>mécanismes d’appropriation </a:t>
            </a:r>
            <a:r>
              <a:rPr lang="fr-FR" dirty="0" smtClean="0"/>
              <a:t>(brevets…) significatifs de la montée en puissance de </a:t>
            </a:r>
            <a:r>
              <a:rPr lang="fr-FR" b="1" dirty="0" smtClean="0"/>
              <a:t>l’économie de la rente</a:t>
            </a:r>
            <a:r>
              <a:rPr lang="fr-FR" dirty="0" smtClean="0"/>
              <a:t>, dont les sources constituent des biens communs (terres, semences, génome, biens culturels, compétences, savoirs personnels…)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260648"/>
            <a:ext cx="7890080" cy="6336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Revenu d’existence nécessaire car :</a:t>
            </a:r>
          </a:p>
          <a:p>
            <a:r>
              <a:rPr lang="fr-FR" dirty="0" smtClean="0"/>
              <a:t>L’autonomie est désormais instrumentalisée, mise au service de l’entreprise</a:t>
            </a:r>
          </a:p>
          <a:p>
            <a:r>
              <a:rPr lang="fr-FR" dirty="0" smtClean="0"/>
              <a:t>Captation du temps dégagé grâce aux gains de productivité par les entreprises</a:t>
            </a:r>
          </a:p>
          <a:p>
            <a:r>
              <a:rPr lang="fr-FR" dirty="0" smtClean="0"/>
              <a:t>La création de richesses marchandes distribue moins de salaire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fr-FR" b="1" u="sng" dirty="0" smtClean="0"/>
              <a:t>Contre le « </a:t>
            </a:r>
            <a:r>
              <a:rPr lang="fr-FR" b="1" u="sng" dirty="0" err="1" smtClean="0"/>
              <a:t>panéconomisme</a:t>
            </a:r>
            <a:r>
              <a:rPr lang="fr-FR" b="1" u="sng" dirty="0" smtClean="0"/>
              <a:t> » </a:t>
            </a:r>
            <a:endParaRPr lang="fr-FR" b="1" dirty="0" smtClean="0"/>
          </a:p>
          <a:p>
            <a:r>
              <a:rPr lang="fr-FR" dirty="0" smtClean="0"/>
              <a:t>Dichotomie indépassable entre la </a:t>
            </a:r>
            <a:r>
              <a:rPr lang="fr-FR" b="1" dirty="0" smtClean="0"/>
              <a:t>logique économique </a:t>
            </a:r>
            <a:r>
              <a:rPr lang="fr-FR" dirty="0" smtClean="0"/>
              <a:t>qui vise à économiser le temps et la </a:t>
            </a:r>
            <a:r>
              <a:rPr lang="fr-FR" b="1" dirty="0" smtClean="0"/>
              <a:t>logique</a:t>
            </a:r>
            <a:r>
              <a:rPr lang="fr-FR" dirty="0" smtClean="0"/>
              <a:t> </a:t>
            </a:r>
            <a:r>
              <a:rPr lang="fr-FR" b="1" dirty="0" smtClean="0"/>
              <a:t>de vie </a:t>
            </a:r>
            <a:r>
              <a:rPr lang="fr-FR" dirty="0" smtClean="0"/>
              <a:t>qui vise à une dépense de temps </a:t>
            </a:r>
          </a:p>
          <a:p>
            <a:pPr>
              <a:buNone/>
            </a:pPr>
            <a:r>
              <a:rPr lang="fr-FR" dirty="0" smtClean="0"/>
              <a:t>=&gt;Il faut rétrécir le temps de la vie économique</a:t>
            </a:r>
          </a:p>
          <a:p>
            <a:r>
              <a:rPr lang="fr-FR" dirty="0" smtClean="0"/>
              <a:t>Il s’agit de soutenir le </a:t>
            </a:r>
            <a:r>
              <a:rPr lang="fr-FR" b="1" dirty="0" smtClean="0"/>
              <a:t>développement </a:t>
            </a:r>
            <a:r>
              <a:rPr lang="fr-FR" b="1" i="1" dirty="0" smtClean="0"/>
              <a:t>« d’individualités riches »</a:t>
            </a:r>
            <a:r>
              <a:rPr lang="fr-FR" dirty="0" smtClean="0"/>
              <a:t> (Marx), irréductibles à leurs fonctions productives</a:t>
            </a:r>
          </a:p>
          <a:p>
            <a:r>
              <a:rPr lang="fr-FR" dirty="0" smtClean="0"/>
              <a:t>Le RE est un moyen de </a:t>
            </a:r>
            <a:r>
              <a:rPr lang="fr-FR" b="1" dirty="0" smtClean="0"/>
              <a:t>soustraire la vie à l’imaginaire marchand</a:t>
            </a:r>
            <a:r>
              <a:rPr lang="fr-FR" dirty="0" smtClean="0"/>
              <a:t> et pas seulement la rémunération du temps hors travail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u="sng" dirty="0" smtClean="0"/>
              <a:t>Mise en place du revenu d’existence </a:t>
            </a:r>
          </a:p>
          <a:p>
            <a:pPr>
              <a:buFont typeface="Arial" charset="0"/>
              <a:buChar char="•"/>
            </a:pPr>
            <a:r>
              <a:rPr lang="fr-FR" dirty="0" smtClean="0"/>
              <a:t>Revenu d’existence </a:t>
            </a:r>
            <a:r>
              <a:rPr lang="fr-FR" b="1" dirty="0" smtClean="0"/>
              <a:t>sera créé « d’en bas », </a:t>
            </a:r>
            <a:r>
              <a:rPr lang="fr-FR" dirty="0" smtClean="0"/>
              <a:t>porté par une vague de fond, </a:t>
            </a:r>
          </a:p>
          <a:p>
            <a:pPr>
              <a:buFont typeface="Arial" charset="0"/>
              <a:buChar char="•"/>
            </a:pPr>
            <a:r>
              <a:rPr lang="fr-FR" dirty="0" smtClean="0"/>
              <a:t>en même temps que des </a:t>
            </a:r>
            <a:r>
              <a:rPr lang="fr-FR" b="1" dirty="0" smtClean="0"/>
              <a:t>réseaux de coopératives communales d’autoproduction</a:t>
            </a:r>
            <a:r>
              <a:rPr lang="fr-FR" dirty="0" smtClean="0"/>
              <a:t>, </a:t>
            </a:r>
          </a:p>
          <a:p>
            <a:pPr>
              <a:buFont typeface="Arial" charset="0"/>
              <a:buChar char="•"/>
            </a:pPr>
            <a:r>
              <a:rPr lang="fr-FR" dirty="0" smtClean="0"/>
              <a:t>en réponse à une </a:t>
            </a:r>
            <a:r>
              <a:rPr lang="fr-FR" b="1" dirty="0" smtClean="0"/>
              <a:t>conjonction de différentes crises </a:t>
            </a:r>
            <a:r>
              <a:rPr lang="fr-FR" dirty="0" smtClean="0"/>
              <a:t>(climatique, écologique, énergétique, monétaire…)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fr-FR" dirty="0" smtClean="0"/>
              <a:t>6/ EXPERIMENTATIONS EN FRANCE ET A L’ETRANGER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4408" y="116632"/>
            <a:ext cx="8069592" cy="6669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3000" dirty="0" smtClean="0"/>
              <a:t>Anglais, militant pour l’indépendance des colonies d’Amérique du Nord, devient citoyen  français en 1792 et député :</a:t>
            </a:r>
          </a:p>
          <a:p>
            <a:r>
              <a:rPr lang="fr-FR" sz="3000" dirty="0" smtClean="0"/>
              <a:t>Il propose un « Plan pour améliorer la situation de tous les hommes »</a:t>
            </a:r>
          </a:p>
          <a:p>
            <a:r>
              <a:rPr lang="fr-FR" sz="3000" dirty="0" smtClean="0"/>
              <a:t>Avec un revenu universel, versé à « tous les individus, pauvres ou riches », sans odieuse distinction, sous forme de capital (15 livres sterling) attribué à chacun à l’âge de 21 ans, puis sous forme de retraite à 50 ans (10 livres)</a:t>
            </a:r>
          </a:p>
          <a:p>
            <a:r>
              <a:rPr lang="fr-FR" sz="3000" dirty="0" smtClean="0"/>
              <a:t>Financé par un impôt sur les successions</a:t>
            </a:r>
          </a:p>
          <a:p>
            <a:endParaRPr lang="fr-FR" sz="3000" dirty="0" smtClean="0"/>
          </a:p>
          <a:p>
            <a:pPr>
              <a:buNone/>
            </a:pPr>
            <a:r>
              <a:rPr lang="fr-FR" sz="3000" i="1" dirty="0" err="1" smtClean="0"/>
              <a:t>Agrium</a:t>
            </a:r>
            <a:r>
              <a:rPr lang="fr-FR" sz="3000" i="1" dirty="0" smtClean="0"/>
              <a:t> Justice, 1795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/>
          <a:lstStyle/>
          <a:p>
            <a:pPr>
              <a:buNone/>
            </a:pPr>
            <a:r>
              <a:rPr lang="fr-FR" b="1" dirty="0" smtClean="0"/>
              <a:t>En France</a:t>
            </a:r>
          </a:p>
          <a:p>
            <a:pPr>
              <a:buNone/>
            </a:pPr>
            <a:r>
              <a:rPr lang="fr-FR" u="sng" dirty="0" smtClean="0"/>
              <a:t>Candidats à la présidentielle </a:t>
            </a:r>
            <a:r>
              <a:rPr lang="fr-FR" dirty="0" smtClean="0"/>
              <a:t>:</a:t>
            </a:r>
          </a:p>
          <a:p>
            <a:r>
              <a:rPr lang="fr-FR" dirty="0" smtClean="0"/>
              <a:t>Benoît Hamon</a:t>
            </a:r>
          </a:p>
          <a:p>
            <a:r>
              <a:rPr lang="fr-FR" dirty="0" smtClean="0"/>
              <a:t>Yannick </a:t>
            </a:r>
            <a:r>
              <a:rPr lang="fr-FR" dirty="0" err="1" smtClean="0"/>
              <a:t>Jadot</a:t>
            </a:r>
            <a:endParaRPr lang="fr-FR" dirty="0" smtClean="0"/>
          </a:p>
          <a:p>
            <a:r>
              <a:rPr lang="fr-FR" dirty="0" smtClean="0"/>
              <a:t>Nathalie Kosciusko-</a:t>
            </a:r>
            <a:r>
              <a:rPr lang="fr-FR" dirty="0" err="1" smtClean="0"/>
              <a:t>Morizet</a:t>
            </a:r>
            <a:r>
              <a:rPr lang="fr-FR" dirty="0" smtClean="0"/>
              <a:t>  </a:t>
            </a:r>
          </a:p>
          <a:p>
            <a:endParaRPr lang="fr-FR" dirty="0" smtClean="0"/>
          </a:p>
          <a:p>
            <a:pPr>
              <a:buNone/>
            </a:pPr>
            <a:r>
              <a:rPr lang="fr-FR" u="sng" dirty="0" smtClean="0"/>
              <a:t>Un rapport du Sénat</a:t>
            </a:r>
            <a:r>
              <a:rPr lang="fr-FR" dirty="0" smtClean="0"/>
              <a:t> d’octobre 2016 qui propose une expérimentation à grande échelle….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 Benoît Hamon</a:t>
            </a:r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71450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0"/>
            <a:ext cx="7498080" cy="5843736"/>
          </a:xfrm>
        </p:spPr>
        <p:txBody>
          <a:bodyPr/>
          <a:lstStyle/>
          <a:p>
            <a:pPr>
              <a:buNone/>
            </a:pPr>
            <a:r>
              <a:rPr lang="fr-FR" b="1" dirty="0" smtClean="0"/>
              <a:t>A l’étranger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41393"/>
            <a:ext cx="8784976" cy="585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fr-FR" dirty="0" smtClean="0"/>
              <a:t>7/ LES AVANTAGES ATTENDUS ET LIMITES QUI FONT DEBAT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404664"/>
            <a:ext cx="7818072" cy="58437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b="1" u="sng" dirty="0" smtClean="0"/>
              <a:t>Avantages attendus </a:t>
            </a:r>
            <a:r>
              <a:rPr lang="fr-FR" dirty="0" smtClean="0"/>
              <a:t>:</a:t>
            </a:r>
          </a:p>
          <a:p>
            <a:r>
              <a:rPr lang="fr-FR" dirty="0" smtClean="0"/>
              <a:t>Fournir un </a:t>
            </a:r>
            <a:r>
              <a:rPr lang="fr-FR" b="1" dirty="0" smtClean="0"/>
              <a:t>filet de sécurité stable </a:t>
            </a:r>
            <a:r>
              <a:rPr lang="fr-FR" dirty="0" smtClean="0"/>
              <a:t>dans un contexte de chômage de masse et de précarisation des emplois, en particulier pour les jeunes</a:t>
            </a:r>
          </a:p>
          <a:p>
            <a:r>
              <a:rPr lang="fr-FR" b="1" dirty="0" smtClean="0"/>
              <a:t>Pas de stigmatisation </a:t>
            </a:r>
          </a:p>
          <a:p>
            <a:r>
              <a:rPr lang="fr-FR" b="1" dirty="0" smtClean="0"/>
              <a:t>Pas de non recours</a:t>
            </a:r>
          </a:p>
          <a:p>
            <a:r>
              <a:rPr lang="fr-FR" dirty="0" smtClean="0"/>
              <a:t>Inciter à développer des </a:t>
            </a:r>
            <a:r>
              <a:rPr lang="fr-FR" b="1" dirty="0" smtClean="0"/>
              <a:t>activités personnelles ou bénévoles</a:t>
            </a:r>
            <a:r>
              <a:rPr lang="fr-FR" dirty="0" smtClean="0"/>
              <a:t>, émancipatrices</a:t>
            </a:r>
          </a:p>
          <a:p>
            <a:r>
              <a:rPr lang="fr-FR" b="1" dirty="0" smtClean="0"/>
              <a:t>Salariés moins dépendants </a:t>
            </a:r>
            <a:r>
              <a:rPr lang="fr-FR" dirty="0" smtClean="0"/>
              <a:t>des conditions imposées par l’employeur </a:t>
            </a:r>
            <a:r>
              <a:rPr lang="fr-FR" b="1" dirty="0" smtClean="0"/>
              <a:t>plus de poids dans le rapport de force</a:t>
            </a:r>
            <a:r>
              <a:rPr lang="fr-FR" dirty="0" smtClean="0"/>
              <a:t>, donc meilleures conditions de travail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>
            <a:normAutofit/>
          </a:bodyPr>
          <a:lstStyle/>
          <a:p>
            <a:r>
              <a:rPr lang="fr-FR" dirty="0" smtClean="0"/>
              <a:t>Les individus pourraient </a:t>
            </a:r>
            <a:r>
              <a:rPr lang="fr-FR" b="1" dirty="0" smtClean="0"/>
              <a:t>travailler moins </a:t>
            </a:r>
            <a:r>
              <a:rPr lang="fr-FR" dirty="0" smtClean="0"/>
              <a:t>: meilleure qualité de vie pour eux et leur proches, amélioration de leur santé, de leur espérance de vie.</a:t>
            </a:r>
          </a:p>
          <a:p>
            <a:r>
              <a:rPr lang="fr-FR" dirty="0" smtClean="0"/>
              <a:t>Pour le salaire à vie de B </a:t>
            </a:r>
            <a:r>
              <a:rPr lang="fr-FR" dirty="0" err="1" smtClean="0"/>
              <a:t>Friot</a:t>
            </a:r>
            <a:r>
              <a:rPr lang="fr-FR" dirty="0" smtClean="0"/>
              <a:t> : suppression marché du travail, suppression propriété lucrative (liberté totale des salariés), </a:t>
            </a:r>
            <a:r>
              <a:rPr lang="fr-FR" b="1" dirty="0" smtClean="0"/>
              <a:t>partage équitable de toute la valeur ajoutée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60486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b="1" u="sng" dirty="0" smtClean="0"/>
              <a:t>Limites </a:t>
            </a:r>
            <a:r>
              <a:rPr lang="fr-FR" dirty="0" smtClean="0"/>
              <a:t>:</a:t>
            </a:r>
          </a:p>
          <a:p>
            <a:pPr>
              <a:buNone/>
            </a:pPr>
            <a:r>
              <a:rPr lang="fr-FR" b="1" i="1" dirty="0" smtClean="0"/>
              <a:t>Problème du financement  </a:t>
            </a:r>
            <a:r>
              <a:rPr lang="fr-FR" dirty="0" smtClean="0"/>
              <a:t>: </a:t>
            </a:r>
            <a:r>
              <a:rPr lang="fr-FR" sz="3200" dirty="0" smtClean="0"/>
              <a:t>Coût énorme pour une allocation faible :</a:t>
            </a:r>
          </a:p>
          <a:p>
            <a:pPr>
              <a:buNone/>
            </a:pPr>
            <a:r>
              <a:rPr lang="fr-FR" sz="3200" dirty="0" smtClean="0"/>
              <a:t>Pour un revenu de base de </a:t>
            </a:r>
            <a:r>
              <a:rPr lang="fr-FR" sz="3200" b="1" dirty="0" smtClean="0"/>
              <a:t>785 €/mois </a:t>
            </a:r>
            <a:r>
              <a:rPr lang="fr-FR" sz="3200" dirty="0" smtClean="0"/>
              <a:t>(majoré  à 1100 € pour les plus de 65 ans et les personnes handicapées) coûterait </a:t>
            </a:r>
            <a:r>
              <a:rPr lang="fr-FR" sz="3200" b="1" dirty="0" smtClean="0"/>
              <a:t>560 Milliards</a:t>
            </a:r>
            <a:r>
              <a:rPr lang="fr-FR" sz="3200" dirty="0" smtClean="0"/>
              <a:t>. Si l’on tient compte des économies réalisées sur les minima sociaux, les alloc logt, les prestations familiales, le QF, la dépense représente </a:t>
            </a:r>
            <a:r>
              <a:rPr lang="fr-FR" sz="3200" b="1" dirty="0" smtClean="0"/>
              <a:t>463 Mds</a:t>
            </a:r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fr-FR" sz="3200" dirty="0" smtClean="0"/>
              <a:t>Or la protection sociale actuelle = </a:t>
            </a:r>
            <a:r>
              <a:rPr lang="fr-FR" sz="3200" b="1" dirty="0" smtClean="0"/>
              <a:t>715 mds </a:t>
            </a:r>
            <a:r>
              <a:rPr lang="fr-FR" sz="3200" dirty="0" smtClean="0"/>
              <a:t>dont 24 mds de minima sociaux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>
            <a:normAutofit/>
          </a:bodyPr>
          <a:lstStyle/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fr-FR" sz="3200" dirty="0" smtClean="0"/>
              <a:t>Si nouveaux prélèvements :  faible acceptabilité</a:t>
            </a:r>
          </a:p>
          <a:p>
            <a:r>
              <a:rPr lang="fr-FR" dirty="0" smtClean="0"/>
              <a:t>Si réorganisation de la protection sociale actuelle, risques importants :</a:t>
            </a:r>
          </a:p>
          <a:p>
            <a:pPr lvl="1"/>
            <a:r>
              <a:rPr lang="fr-FR" dirty="0" smtClean="0"/>
              <a:t>financement par des prélèvements plus injustes (flat taxe) que cotisations sociales ou IR</a:t>
            </a:r>
          </a:p>
          <a:p>
            <a:pPr lvl="1"/>
            <a:r>
              <a:rPr lang="fr-FR" dirty="0" smtClean="0"/>
              <a:t>Cotisations sociales = salaire socialisé prélevé directement sur la VA (précieux)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404664"/>
            <a:ext cx="7890080" cy="6192688"/>
          </a:xfrm>
        </p:spPr>
        <p:txBody>
          <a:bodyPr>
            <a:normAutofit fontScale="85000" lnSpcReduction="20000"/>
          </a:bodyPr>
          <a:lstStyle/>
          <a:p>
            <a:pPr marL="365760" lvl="1" indent="-283464">
              <a:spcBef>
                <a:spcPts val="600"/>
              </a:spcBef>
              <a:buSzPct val="80000"/>
            </a:pPr>
            <a:r>
              <a:rPr lang="fr-FR" sz="3500" b="1" dirty="0" smtClean="0"/>
              <a:t>Faible incitation à travailler </a:t>
            </a:r>
            <a:r>
              <a:rPr lang="fr-FR" sz="3500" dirty="0" smtClean="0"/>
              <a:t>pour certains</a:t>
            </a:r>
          </a:p>
          <a:p>
            <a:r>
              <a:rPr lang="fr-FR" dirty="0" smtClean="0"/>
              <a:t>Maintien de la </a:t>
            </a:r>
            <a:r>
              <a:rPr lang="fr-FR" b="1" dirty="0" smtClean="0"/>
              <a:t>segmentation du marché du travail</a:t>
            </a:r>
            <a:r>
              <a:rPr lang="fr-FR" dirty="0" smtClean="0"/>
              <a:t> </a:t>
            </a:r>
          </a:p>
          <a:p>
            <a:r>
              <a:rPr lang="fr-FR" dirty="0" smtClean="0"/>
              <a:t>Ne remet pas en cause le </a:t>
            </a:r>
            <a:r>
              <a:rPr lang="fr-FR" b="1" dirty="0" smtClean="0"/>
              <a:t>partage global des richesses</a:t>
            </a:r>
          </a:p>
          <a:p>
            <a:r>
              <a:rPr lang="fr-FR" b="1" dirty="0" smtClean="0"/>
              <a:t>Stigmatisation</a:t>
            </a:r>
            <a:r>
              <a:rPr lang="fr-FR" dirty="0" smtClean="0"/>
              <a:t> toujours possible</a:t>
            </a:r>
          </a:p>
          <a:p>
            <a:r>
              <a:rPr lang="fr-FR" dirty="0" smtClean="0"/>
              <a:t>On ne peut parler de salaire si cela ne correspond </a:t>
            </a:r>
            <a:r>
              <a:rPr lang="fr-FR" b="1" dirty="0" smtClean="0"/>
              <a:t>pas à une activité socialement reconnue</a:t>
            </a:r>
          </a:p>
          <a:p>
            <a:r>
              <a:rPr lang="fr-FR" dirty="0" smtClean="0"/>
              <a:t>La </a:t>
            </a:r>
            <a:r>
              <a:rPr lang="fr-FR" b="1" dirty="0" smtClean="0"/>
              <a:t>reconnaissance </a:t>
            </a:r>
            <a:r>
              <a:rPr lang="fr-FR" dirty="0" smtClean="0"/>
              <a:t>sociale passe par </a:t>
            </a:r>
            <a:r>
              <a:rPr lang="fr-FR" b="1" dirty="0" smtClean="0"/>
              <a:t>le travail rémunéré</a:t>
            </a:r>
          </a:p>
          <a:p>
            <a:r>
              <a:rPr lang="fr-FR" b="1" dirty="0" smtClean="0"/>
              <a:t>Hypocrisie </a:t>
            </a:r>
            <a:r>
              <a:rPr lang="fr-FR" dirty="0" smtClean="0"/>
              <a:t>de distribuer à tous puis de reprendre intégralement à beaucoup (au moins 20 % de la population)</a:t>
            </a:r>
          </a:p>
          <a:p>
            <a:r>
              <a:rPr lang="fr-FR" dirty="0" smtClean="0"/>
              <a:t>Risque de </a:t>
            </a:r>
            <a:r>
              <a:rPr lang="fr-FR" b="1" dirty="0" smtClean="0"/>
              <a:t>détérioration</a:t>
            </a:r>
            <a:r>
              <a:rPr lang="fr-FR" dirty="0" smtClean="0"/>
              <a:t> plus grande du pot commun de la </a:t>
            </a:r>
            <a:r>
              <a:rPr lang="fr-FR" b="1" dirty="0" smtClean="0"/>
              <a:t>sécurité sociale</a:t>
            </a:r>
          </a:p>
          <a:p>
            <a:r>
              <a:rPr lang="fr-FR" dirty="0" smtClean="0"/>
              <a:t>Il n’y a pas </a:t>
            </a:r>
            <a:r>
              <a:rPr lang="fr-FR" b="1" dirty="0" smtClean="0"/>
              <a:t>de fin du travail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fr-FR" dirty="0" smtClean="0"/>
              <a:t>8/ LES ALTERNATIVES </a:t>
            </a:r>
          </a:p>
          <a:p>
            <a:pPr algn="ctr">
              <a:buNone/>
            </a:pPr>
            <a:r>
              <a:rPr lang="fr-FR" dirty="0" smtClean="0"/>
              <a:t>AU REVENU DE BASE</a:t>
            </a:r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r>
              <a:rPr lang="fr-FR" dirty="0" smtClean="0"/>
              <a:t>Pour sortir de la précarité, du chômage de masse et favoriser l’émancipation des individus…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fr-FR" dirty="0" smtClean="0"/>
              <a:t>2/ FONDEMENTS DU REVENU DE BASE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88640"/>
            <a:ext cx="7746064" cy="6408712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Refondation des </a:t>
            </a:r>
            <a:r>
              <a:rPr lang="fr-FR" b="1" dirty="0" smtClean="0"/>
              <a:t>minima sociaux </a:t>
            </a:r>
          </a:p>
          <a:p>
            <a:r>
              <a:rPr lang="fr-FR" dirty="0" smtClean="0"/>
              <a:t>Baisse du </a:t>
            </a:r>
            <a:r>
              <a:rPr lang="fr-FR" b="1" dirty="0" smtClean="0"/>
              <a:t>temps de travail</a:t>
            </a:r>
          </a:p>
          <a:p>
            <a:r>
              <a:rPr lang="fr-FR" dirty="0" smtClean="0"/>
              <a:t>Redonner du </a:t>
            </a:r>
            <a:r>
              <a:rPr lang="fr-FR" b="1" dirty="0" smtClean="0"/>
              <a:t>poids aux syndicats </a:t>
            </a:r>
            <a:r>
              <a:rPr lang="fr-FR" dirty="0" smtClean="0"/>
              <a:t>dans les entreprises et la négociation (Allemagne, Pays scandinaves)</a:t>
            </a:r>
          </a:p>
          <a:p>
            <a:r>
              <a:rPr lang="fr-FR" dirty="0" smtClean="0"/>
              <a:t>Renforcer les </a:t>
            </a:r>
            <a:r>
              <a:rPr lang="fr-FR" b="1" dirty="0" smtClean="0"/>
              <a:t>impôts progressifs </a:t>
            </a:r>
            <a:r>
              <a:rPr lang="fr-FR" dirty="0" smtClean="0"/>
              <a:t>(taux marginaux élevés aux EU entre 1930 et 1980, 82 %)</a:t>
            </a:r>
          </a:p>
          <a:p>
            <a:r>
              <a:rPr lang="fr-FR" dirty="0" smtClean="0"/>
              <a:t>Des </a:t>
            </a:r>
            <a:r>
              <a:rPr lang="fr-FR" b="1" dirty="0" smtClean="0"/>
              <a:t>services publics </a:t>
            </a:r>
            <a:r>
              <a:rPr lang="fr-FR" dirty="0" smtClean="0"/>
              <a:t>accessibles à tous, en </a:t>
            </a:r>
            <a:r>
              <a:rPr lang="fr-FR" smtClean="0"/>
              <a:t>particulier l’école</a:t>
            </a:r>
            <a:endParaRPr lang="fr-FR" dirty="0" smtClean="0"/>
          </a:p>
          <a:p>
            <a:r>
              <a:rPr lang="fr-FR" dirty="0" smtClean="0"/>
              <a:t>Développement des </a:t>
            </a:r>
            <a:r>
              <a:rPr lang="fr-FR" b="1" dirty="0" smtClean="0"/>
              <a:t>coopératives de production</a:t>
            </a:r>
          </a:p>
          <a:p>
            <a:r>
              <a:rPr lang="fr-FR" dirty="0" smtClean="0"/>
              <a:t>Lutte contre </a:t>
            </a:r>
            <a:r>
              <a:rPr lang="fr-FR" b="1" dirty="0" smtClean="0"/>
              <a:t>l’évasion fiscale</a:t>
            </a:r>
          </a:p>
          <a:p>
            <a:r>
              <a:rPr lang="fr-FR" dirty="0" smtClean="0"/>
              <a:t>Taxation sur les </a:t>
            </a:r>
            <a:r>
              <a:rPr lang="fr-FR" b="1" dirty="0" smtClean="0"/>
              <a:t>transactions financières</a:t>
            </a:r>
          </a:p>
          <a:p>
            <a:r>
              <a:rPr lang="fr-FR" b="1" dirty="0" smtClean="0"/>
              <a:t>Investir dans les activités/transition écologique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/>
          <a:lstStyle/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r>
              <a:rPr lang="fr-FR" dirty="0" smtClean="0"/>
              <a:t>ANNEXES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fr-FR" dirty="0" smtClean="0"/>
              <a:t>LA PAUVRETE ET L’ASSISTANCE </a:t>
            </a:r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r>
              <a:rPr lang="fr-FR" dirty="0" smtClean="0"/>
              <a:t>EN FRANCE </a:t>
            </a:r>
            <a:r>
              <a:rPr lang="fr-FR" dirty="0" smtClean="0"/>
              <a:t> AUJOURD’HUI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0"/>
            <a:ext cx="7962088" cy="6525344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413"/>
            <a:ext cx="7776864" cy="67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0"/>
            <a:ext cx="7962088" cy="6525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Minima et prestations sociales d’assistance fin 2014 selon l’INSEE (inegalités.fr) : </a:t>
            </a:r>
          </a:p>
          <a:p>
            <a:r>
              <a:rPr lang="fr-FR" dirty="0" smtClean="0"/>
              <a:t>Le nombre de pauvres au seuil de 60 % du revenu médian (1000 €) représente 13,3 % de la population en 2014 soit 8,8 millions de personnes (1 million de plus qu’en 2004).</a:t>
            </a:r>
          </a:p>
          <a:p>
            <a:r>
              <a:rPr lang="fr-FR" dirty="0" smtClean="0"/>
              <a:t>4,1 millions de personnes recevaient un minimum social, ce qui représentait 7,1 millions de bénéficiaires (personnes à charge) soit 11 % de la population</a:t>
            </a:r>
          </a:p>
          <a:p>
            <a:r>
              <a:rPr lang="fr-FR" dirty="0" smtClean="0"/>
              <a:t>Le nombre de bénéficiaires s’est accru de 27 % entre 2007 et 2014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/>
          <a:lstStyle/>
          <a:p>
            <a:r>
              <a:rPr lang="fr-FR" dirty="0" smtClean="0"/>
              <a:t>Il y a en France 10 minima sociaux </a:t>
            </a:r>
          </a:p>
          <a:p>
            <a:r>
              <a:rPr lang="fr-FR" dirty="0" smtClean="0"/>
              <a:t>Auxquels s’ajoutent des services et des prestations universelles : éducation, assurance maladie, allocations familiales</a:t>
            </a:r>
          </a:p>
          <a:p>
            <a:r>
              <a:rPr lang="fr-FR" dirty="0" smtClean="0"/>
              <a:t>Et des prestations sous condition de ressources :  prime d’activité, allocation logement, diverses prestations familiales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/>
          <a:lstStyle/>
          <a:p>
            <a:r>
              <a:rPr lang="fr-FR" dirty="0" smtClean="0"/>
              <a:t>Projet Liber : calcul des dépenses minimales à partir des dépenses des ménages INSEE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92678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/>
          <a:lstStyle/>
          <a:p>
            <a:r>
              <a:rPr lang="fr-FR" dirty="0" smtClean="0"/>
              <a:t>Janvier 2017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306" y="1052736"/>
            <a:ext cx="890819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30900"/>
            <a:ext cx="3744416" cy="639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324" y="377513"/>
            <a:ext cx="8067675" cy="528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0"/>
            <a:ext cx="7890080" cy="6669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u="sng" dirty="0" smtClean="0"/>
              <a:t>Filiation politique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u="sng" dirty="0" smtClean="0"/>
          </a:p>
          <a:p>
            <a:pPr>
              <a:buNone/>
            </a:pPr>
            <a:endParaRPr lang="fr-FR" u="sng" dirty="0" smtClean="0"/>
          </a:p>
          <a:p>
            <a:pPr>
              <a:buNone/>
            </a:pPr>
            <a:endParaRPr lang="fr-FR" u="sng" dirty="0" smtClean="0"/>
          </a:p>
          <a:p>
            <a:pPr>
              <a:buNone/>
            </a:pPr>
            <a:endParaRPr lang="fr-FR" u="sng" dirty="0" smtClean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79512" y="692696"/>
          <a:ext cx="8820471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0157"/>
                <a:gridCol w="2940157"/>
                <a:gridCol w="2940157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Filiation libérale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Filiation marxiste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Filiation écologiste</a:t>
                      </a:r>
                      <a:endParaRPr lang="fr-F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Simplifier la</a:t>
                      </a:r>
                      <a:r>
                        <a:rPr lang="fr-FR" sz="2400" baseline="0" dirty="0" smtClean="0"/>
                        <a:t> protection sociale</a:t>
                      </a:r>
                    </a:p>
                    <a:p>
                      <a:r>
                        <a:rPr lang="fr-FR" sz="2400" baseline="0" dirty="0" smtClean="0"/>
                        <a:t>Inciter les individus à se protéger eux-mêmes (assurances privées plutôt que sécurité sociale)</a:t>
                      </a:r>
                    </a:p>
                    <a:p>
                      <a:r>
                        <a:rPr lang="fr-FR" sz="2400" baseline="0" dirty="0" smtClean="0"/>
                        <a:t>Inciter les individus à reprendre un travail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Modifier le rapport de force travail/capital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Assurer à tous un revenu décent,</a:t>
                      </a:r>
                    </a:p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Promouvoir la décroissance, la sobriété volontaire</a:t>
                      </a:r>
                      <a:endParaRPr lang="fr-FR" sz="2400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CRITIQUES INTERNES</a:t>
                      </a:r>
                      <a:r>
                        <a:rPr lang="fr-FR" sz="2400" baseline="0" dirty="0" smtClean="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baseline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aseline="0" dirty="0" smtClean="0"/>
                        <a:t>Prime à l‘oisiveté</a:t>
                      </a:r>
                      <a:endParaRPr lang="fr-FR" sz="2400" dirty="0" smtClean="0"/>
                    </a:p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Ne renverse</a:t>
                      </a:r>
                      <a:r>
                        <a:rPr lang="fr-FR" sz="2400" baseline="0" dirty="0" smtClean="0"/>
                        <a:t> pas le capitalisme</a:t>
                      </a:r>
                      <a:endParaRPr lang="fr-FR" sz="2400" dirty="0" smtClean="0"/>
                    </a:p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Décroissance seulement pour les plus pauvres</a:t>
                      </a:r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51520" y="4581128"/>
            <a:ext cx="871296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0"/>
            <a:ext cx="7890080" cy="66693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sz="3400" u="sng" dirty="0" smtClean="0"/>
              <a:t>Autres fondements </a:t>
            </a:r>
            <a:r>
              <a:rPr lang="fr-FR" sz="3400" dirty="0" smtClean="0"/>
              <a:t>: </a:t>
            </a:r>
          </a:p>
          <a:p>
            <a:r>
              <a:rPr lang="fr-FR" sz="3400" dirty="0" smtClean="0"/>
              <a:t>Libérer les individus du travail (subordination)</a:t>
            </a:r>
          </a:p>
          <a:p>
            <a:r>
              <a:rPr lang="fr-FR" sz="3400" dirty="0" smtClean="0"/>
              <a:t>Lutter contre le chômage et la précarité</a:t>
            </a:r>
          </a:p>
          <a:p>
            <a:r>
              <a:rPr lang="fr-FR" sz="3400" dirty="0" smtClean="0"/>
              <a:t>Réduire la pauvreté, les inégalités, en particulier par rapport aux jeunes</a:t>
            </a:r>
          </a:p>
          <a:p>
            <a:r>
              <a:rPr lang="fr-FR" sz="3400" dirty="0" smtClean="0"/>
              <a:t>Keynésiens : soutenir la demande</a:t>
            </a:r>
          </a:p>
          <a:p>
            <a:r>
              <a:rPr lang="fr-FR" sz="3400" dirty="0" smtClean="0"/>
              <a:t>S’adapter aux mutations économiques : robotisation qui supprime le travail</a:t>
            </a:r>
          </a:p>
          <a:p>
            <a:r>
              <a:rPr lang="fr-FR" sz="3400" dirty="0" smtClean="0"/>
              <a:t>Capitalisme cognitif : une partie du travail se fait dans la sphère privée et n’est pas rémunérée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fr-FR" dirty="0" smtClean="0"/>
              <a:t>3/ LES TROIS PRINCIPES </a:t>
            </a:r>
          </a:p>
          <a:p>
            <a:pPr algn="ctr">
              <a:buNone/>
            </a:pPr>
            <a:r>
              <a:rPr lang="fr-FR" dirty="0" smtClean="0"/>
              <a:t>DU REVENU DE BASE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>
            <a:normAutofit/>
          </a:bodyPr>
          <a:lstStyle/>
          <a:p>
            <a:pPr>
              <a:buNone/>
            </a:pPr>
            <a:endParaRPr lang="fr-FR" b="1" u="sng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187624" y="188640"/>
          <a:ext cx="7704856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8"/>
                <a:gridCol w="3852428"/>
              </a:tblGrid>
              <a:tr h="684076">
                <a:tc>
                  <a:txBody>
                    <a:bodyPr/>
                    <a:lstStyle/>
                    <a:p>
                      <a:r>
                        <a:rPr lang="fr-FR" sz="3200" b="1" u="sng" dirty="0" smtClean="0"/>
                        <a:t>Revenu universel </a:t>
                      </a:r>
                      <a:endParaRPr lang="fr-F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b="1" u="sng" dirty="0" smtClean="0"/>
                        <a:t>RSA socle</a:t>
                      </a:r>
                      <a:r>
                        <a:rPr lang="fr-FR" sz="3200" dirty="0" smtClean="0"/>
                        <a:t> </a:t>
                      </a:r>
                      <a:endParaRPr lang="fr-FR" sz="3200" dirty="0"/>
                    </a:p>
                  </a:txBody>
                  <a:tcPr/>
                </a:tc>
              </a:tr>
              <a:tr h="12601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dirty="0" smtClean="0"/>
                        <a:t>Allocation mensuelle individuelle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dirty="0" smtClean="0"/>
                        <a:t>Allocation versée sur une base familiale </a:t>
                      </a:r>
                    </a:p>
                  </a:txBody>
                  <a:tcPr/>
                </a:tc>
              </a:tr>
              <a:tr h="18362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dirty="0" smtClean="0"/>
                        <a:t>Sans condition de ressources 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dirty="0" smtClean="0"/>
                        <a:t>Égal pour tous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dirty="0" smtClean="0"/>
                        <a:t>Soumis à un contrôle des ressources</a:t>
                      </a:r>
                    </a:p>
                  </a:txBody>
                  <a:tcPr/>
                </a:tc>
              </a:tr>
              <a:tr h="24122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dirty="0" smtClean="0"/>
                        <a:t>Sans contrepartie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dirty="0" smtClean="0"/>
                        <a:t>Conditionné par des efforts d’insertion professionnelle ou sociale</a:t>
                      </a:r>
                      <a:endParaRPr lang="fr-FR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076056" y="836712"/>
            <a:ext cx="381642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076056" y="2276872"/>
            <a:ext cx="381642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076056" y="4077072"/>
            <a:ext cx="3816424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6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fr-FR" dirty="0" smtClean="0"/>
              <a:t>4/ LE PROJET LIBERAL</a:t>
            </a:r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r>
              <a:rPr lang="fr-FR" dirty="0" smtClean="0"/>
              <a:t>LE LIBER</a:t>
            </a:r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r>
              <a:rPr lang="fr-FR" dirty="0" smtClean="0"/>
              <a:t>Gaspard </a:t>
            </a:r>
            <a:r>
              <a:rPr lang="fr-FR" dirty="0" err="1" smtClean="0"/>
              <a:t>Koening</a:t>
            </a:r>
            <a:r>
              <a:rPr lang="fr-FR" dirty="0" smtClean="0"/>
              <a:t>, Marc de </a:t>
            </a:r>
            <a:r>
              <a:rPr lang="fr-FR" dirty="0" err="1" smtClean="0"/>
              <a:t>Basquiat</a:t>
            </a:r>
            <a:endParaRPr lang="fr-FR" dirty="0" smtClean="0"/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4256</TotalTime>
  <Words>1608</Words>
  <Application>Microsoft Office PowerPoint</Application>
  <PresentationFormat>Affichage à l'écran (4:3)</PresentationFormat>
  <Paragraphs>272</Paragraphs>
  <Slides>49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0" baseType="lpstr">
      <vt:lpstr>Solstice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Isabelle</dc:creator>
  <cp:lastModifiedBy>Isabelle</cp:lastModifiedBy>
  <cp:revision>187</cp:revision>
  <dcterms:created xsi:type="dcterms:W3CDTF">2017-01-08T14:26:41Z</dcterms:created>
  <dcterms:modified xsi:type="dcterms:W3CDTF">2017-01-28T17:58:27Z</dcterms:modified>
</cp:coreProperties>
</file>