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  <p:sldMasterId id="2147483682" r:id="rId7"/>
    <p:sldMasterId id="2147483695" r:id="rId8"/>
    <p:sldMasterId id="2147483708" r:id="rId9"/>
    <p:sldMasterId id="2147483721" r:id="rId10"/>
    <p:sldMasterId id="2147483734" r:id="rId11"/>
    <p:sldMasterId id="2147483747" r:id="rId12"/>
  </p:sldMasterIdLst>
  <p:notesMasterIdLst>
    <p:notesMasterId r:id="rId35"/>
  </p:notesMasterIdLst>
  <p:handoutMasterIdLst>
    <p:handoutMasterId r:id="rId36"/>
  </p:handoutMasterIdLst>
  <p:sldIdLst>
    <p:sldId id="271" r:id="rId13"/>
    <p:sldId id="287" r:id="rId14"/>
    <p:sldId id="285" r:id="rId15"/>
    <p:sldId id="291" r:id="rId16"/>
    <p:sldId id="315" r:id="rId17"/>
    <p:sldId id="292" r:id="rId18"/>
    <p:sldId id="316" r:id="rId19"/>
    <p:sldId id="317" r:id="rId20"/>
    <p:sldId id="323" r:id="rId21"/>
    <p:sldId id="318" r:id="rId22"/>
    <p:sldId id="319" r:id="rId23"/>
    <p:sldId id="320" r:id="rId24"/>
    <p:sldId id="322" r:id="rId25"/>
    <p:sldId id="294" r:id="rId26"/>
    <p:sldId id="295" r:id="rId27"/>
    <p:sldId id="314" r:id="rId28"/>
    <p:sldId id="301" r:id="rId29"/>
    <p:sldId id="303" r:id="rId30"/>
    <p:sldId id="310" r:id="rId31"/>
    <p:sldId id="311" r:id="rId32"/>
    <p:sldId id="312" r:id="rId33"/>
    <p:sldId id="313" r:id="rId34"/>
  </p:sldIdLst>
  <p:sldSz cx="9144000" cy="6858000" type="screen4x3"/>
  <p:notesSz cx="6858000" cy="9144000"/>
  <p:defaultTextStyle>
    <a:defPPr>
      <a:defRPr lang="fr-FR"/>
    </a:defPPr>
    <a:lvl1pPr marL="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el idem" initials="a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A0F"/>
    <a:srgbClr val="683086"/>
    <a:srgbClr val="1A86D0"/>
    <a:srgbClr val="1FA1E5"/>
    <a:srgbClr val="9B008A"/>
    <a:srgbClr val="7800FF"/>
    <a:srgbClr val="8800D1"/>
    <a:srgbClr val="7B00AC"/>
    <a:srgbClr val="6E008E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0" autoAdjust="0"/>
    <p:restoredTop sz="71512" autoAdjust="0"/>
  </p:normalViewPr>
  <p:slideViewPr>
    <p:cSldViewPr snapToGrid="0" snapToObjects="1">
      <p:cViewPr varScale="1">
        <p:scale>
          <a:sx n="82" d="100"/>
          <a:sy n="82" d="100"/>
        </p:scale>
        <p:origin x="21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martin" userId="3b4c1ccc3428f718" providerId="LiveId" clId="{AE150CD9-BB93-47C9-B4CD-AF7BA3F8D769}"/>
    <pc:docChg chg="custSel modSld">
      <pc:chgData name="corinne martin" userId="3b4c1ccc3428f718" providerId="LiveId" clId="{AE150CD9-BB93-47C9-B4CD-AF7BA3F8D769}" dt="2018-11-12T21:30:08.531" v="10" actId="20577"/>
      <pc:docMkLst>
        <pc:docMk/>
      </pc:docMkLst>
      <pc:sldChg chg="modSp">
        <pc:chgData name="corinne martin" userId="3b4c1ccc3428f718" providerId="LiveId" clId="{AE150CD9-BB93-47C9-B4CD-AF7BA3F8D769}" dt="2018-11-12T21:30:08.531" v="10" actId="20577"/>
        <pc:sldMkLst>
          <pc:docMk/>
          <pc:sldMk cId="586195674" sldId="294"/>
        </pc:sldMkLst>
        <pc:spChg chg="mod">
          <ac:chgData name="corinne martin" userId="3b4c1ccc3428f718" providerId="LiveId" clId="{AE150CD9-BB93-47C9-B4CD-AF7BA3F8D769}" dt="2018-11-12T21:30:08.531" v="10" actId="20577"/>
          <ac:spMkLst>
            <pc:docMk/>
            <pc:sldMk cId="586195674" sldId="29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5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0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alibri" charset="0"/>
              </a:rPr>
              <a:t>La présentation permet une double lecture soit en partant du</a:t>
            </a:r>
            <a:r>
              <a:rPr lang="fr-FR" baseline="0" dirty="0">
                <a:latin typeface="Calibri" charset="0"/>
              </a:rPr>
              <a:t> choix des spécialités (de l’amont vers l’aval), soit </a:t>
            </a:r>
            <a:r>
              <a:rPr lang="fr-FR" dirty="0">
                <a:latin typeface="Calibri" charset="0"/>
              </a:rPr>
              <a:t>en partant des formations de l’enseignement supérieur et des domaines d’activités et métiers qui y</a:t>
            </a:r>
            <a:r>
              <a:rPr lang="fr-FR" baseline="0" dirty="0">
                <a:latin typeface="Calibri" charset="0"/>
              </a:rPr>
              <a:t> sont liés (de l’aval vers l’amont).</a:t>
            </a:r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10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6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6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70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81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1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6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Sciences sociales: sciences qui étudient la vie des hommes en société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5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8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 ici que l’on travaille à partir d’article de presse, de doc statistique, travaille sur des sujets d’actualités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5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 exemple, en 2007-2008 suite à la crise des </a:t>
            </a:r>
            <a:r>
              <a:rPr lang="fr-FR" dirty="0" err="1"/>
              <a:t>subprimes</a:t>
            </a:r>
            <a:r>
              <a:rPr lang="fr-FR" dirty="0"/>
              <a:t> (crise économique internationale) les BC des différents pays sont intervenues dans l’économie et notamment pour aider les banques</a:t>
            </a:r>
            <a:r>
              <a:rPr lang="fr-FR" baseline="0" dirty="0"/>
              <a:t> à faire face à la crise. Le risque était que les banques fassent faillite.</a:t>
            </a:r>
          </a:p>
          <a:p>
            <a:r>
              <a:rPr lang="fr-FR" baseline="0" dirty="0"/>
              <a:t>Depuis Fin 2017, la BCE  sort progressivement de son plan anti-crise. </a:t>
            </a:r>
            <a:endParaRPr lang="fr-FR" dirty="0"/>
          </a:p>
          <a:p>
            <a:r>
              <a:rPr lang="fr-FR" dirty="0"/>
              <a:t>Lien vidéo: la BCE sort de son plan anti-crise</a:t>
            </a:r>
          </a:p>
          <a:p>
            <a:r>
              <a:rPr lang="fr-FR" dirty="0"/>
              <a:t>http://</a:t>
            </a:r>
            <a:r>
              <a:rPr lang="fr-FR" dirty="0" err="1"/>
              <a:t>ses.webclass.fr</a:t>
            </a:r>
            <a:r>
              <a:rPr lang="fr-FR" dirty="0"/>
              <a:t>/chapitre/chapitre-4-quelle-est-place-union-europeenne-economie-globale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Le Bitcoin est-il une monnaie comme les autres?</a:t>
            </a:r>
          </a:p>
          <a:p>
            <a:r>
              <a:rPr lang="fr-FR" dirty="0"/>
              <a:t>http://</a:t>
            </a:r>
            <a:r>
              <a:rPr lang="fr-FR" dirty="0" err="1"/>
              <a:t>dessinemoileco.com</a:t>
            </a:r>
            <a:r>
              <a:rPr lang="fr-FR" dirty="0"/>
              <a:t>/bitcoin-il-monnaie-les-autres/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Autre possibilité: </a:t>
            </a:r>
            <a:r>
              <a:rPr lang="fr-FR" sz="3200" dirty="0"/>
              <a:t>Quelles sont les défaillances du marché ?</a:t>
            </a:r>
          </a:p>
          <a:p>
            <a:pPr marL="0" indent="0">
              <a:buNone/>
            </a:pPr>
            <a:r>
              <a:rPr lang="fr-FR" dirty="0"/>
              <a:t>Défaillances du marché: externalités négative (comment inciter les entreprises à moins polluer? Est-ce que taxer les automobilistes est la seule solution pour lutter contre le réchauffement climatique?)</a:t>
            </a:r>
          </a:p>
          <a:p>
            <a:pPr marL="0" indent="0">
              <a:buNone/>
            </a:pPr>
            <a:r>
              <a:rPr lang="fr-FR" dirty="0"/>
              <a:t>Ou alors rôle BC: pourquoi les banques centrales interviennent lors de crises économiques??????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Ou alors: Comment les agents économiques se financent-ils?</a:t>
            </a:r>
          </a:p>
          <a:p>
            <a:pPr marL="0" indent="0">
              <a:buNone/>
            </a:pPr>
            <a:r>
              <a:rPr lang="fr-FR" dirty="0"/>
              <a:t>Le financement de l’Etat / déficit budgétaire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3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Comprendre et pouvoir illustrer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des liens qui relient les individus au sein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différents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groupes sociaux (familles, groupes de pairs, univers professionnel, associations,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réseaux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fr-FR" dirty="0">
              <a:effectLst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Comprendre et savoir illustrer le processus d’individualisation ainsi que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évolution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formes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en connaissant la distinction classique entre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«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mécanique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 et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« organique ». 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4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capable d’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interpréter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taux d’inscription sur les listes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électorales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taux de participation et d’abstention aux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élections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>
              <a:effectLst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Comprendre que la participation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électorale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liée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divers facteurs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inégalement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partagés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sein de la population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intégration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intérêt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la politique, sentiment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compétence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politique) et de variables contextuelles (perception des enjeux de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types d’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3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  Comprendre que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émergence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l’opinion publique est indissociable de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avènement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démocratie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d’abord monopole des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catégories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éclairées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», l’opinion publique est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désormais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entendue comme celle du plus grand nombre. </a:t>
            </a:r>
            <a:endParaRPr lang="fr-FR" dirty="0">
              <a:effectLst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  Comprendre les principes et les techniques des sondages, et les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débats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relatifs à leur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interprétation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l’opinion publique. </a:t>
            </a:r>
            <a:endParaRPr lang="fr-FR" dirty="0">
              <a:effectLst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  Comprendre comment le recours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fréquent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sondages d’opinion contribue à forger l’opinion publique et modifie l’exercice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démocratie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démocratie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d’opinion) et de la vie politique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contrôle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gouvernants, participation </a:t>
            </a:r>
            <a:endParaRPr lang="fr-FR" dirty="0">
              <a:effectLst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électorale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communication politique). </a:t>
            </a:r>
            <a:endParaRPr lang="fr-FR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8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4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790" indent="-240790">
              <a:spcBef>
                <a:spcPts val="2250"/>
              </a:spcBef>
              <a:defRPr sz="2000"/>
            </a:lvl1pPr>
            <a:lvl2pPr marL="481569" indent="-240790">
              <a:spcBef>
                <a:spcPts val="2250"/>
              </a:spcBef>
              <a:defRPr sz="2000"/>
            </a:lvl2pPr>
            <a:lvl3pPr marL="722354" indent="-240790">
              <a:spcBef>
                <a:spcPts val="2250"/>
              </a:spcBef>
              <a:defRPr sz="2000"/>
            </a:lvl3pPr>
            <a:lvl4pPr marL="963137" indent="-240790">
              <a:spcBef>
                <a:spcPts val="2250"/>
              </a:spcBef>
              <a:defRPr sz="2000"/>
            </a:lvl4pPr>
            <a:lvl5pPr marL="1203924" indent="-240790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90" y="6536556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4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4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4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02" indent="-240802">
              <a:spcBef>
                <a:spcPts val="2250"/>
              </a:spcBef>
              <a:defRPr sz="2000"/>
            </a:lvl1pPr>
            <a:lvl2pPr marL="481593" indent="-240802">
              <a:spcBef>
                <a:spcPts val="2250"/>
              </a:spcBef>
              <a:defRPr sz="2000"/>
            </a:lvl2pPr>
            <a:lvl3pPr marL="722391" indent="-240802">
              <a:spcBef>
                <a:spcPts val="2250"/>
              </a:spcBef>
              <a:defRPr sz="2000"/>
            </a:lvl3pPr>
            <a:lvl4pPr marL="963186" indent="-240802">
              <a:spcBef>
                <a:spcPts val="2250"/>
              </a:spcBef>
              <a:defRPr sz="2000"/>
            </a:lvl4pPr>
            <a:lvl5pPr marL="1203986" indent="-240802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9" y="653655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75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6609" indent="-456609">
              <a:buNone/>
              <a:defRPr sz="1500"/>
            </a:lvl2pPr>
            <a:lvl3pPr marL="456609" indent="-456609">
              <a:buNone/>
              <a:defRPr sz="1500"/>
            </a:lvl3pPr>
            <a:lvl4pPr marL="456609" indent="-456609">
              <a:buNone/>
              <a:defRPr sz="1500"/>
            </a:lvl4pPr>
            <a:lvl5pPr marL="456609" indent="-456609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2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6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6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6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87" indent="-240887">
              <a:spcBef>
                <a:spcPts val="2250"/>
              </a:spcBef>
              <a:defRPr sz="2000"/>
            </a:lvl1pPr>
            <a:lvl2pPr marL="481766" indent="-240887">
              <a:spcBef>
                <a:spcPts val="2250"/>
              </a:spcBef>
              <a:defRPr sz="2000"/>
            </a:lvl2pPr>
            <a:lvl3pPr marL="722650" indent="-240887">
              <a:spcBef>
                <a:spcPts val="2250"/>
              </a:spcBef>
              <a:defRPr sz="2000"/>
            </a:lvl3pPr>
            <a:lvl4pPr marL="963530" indent="-240887">
              <a:spcBef>
                <a:spcPts val="2250"/>
              </a:spcBef>
              <a:defRPr sz="2000"/>
            </a:lvl4pPr>
            <a:lvl5pPr marL="1204417" indent="-240887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2" y="6536548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6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6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6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321"/>
            <a:ext cx="7881400" cy="4525963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23" indent="-240923">
              <a:spcBef>
                <a:spcPts val="2250"/>
              </a:spcBef>
              <a:defRPr sz="2000"/>
            </a:lvl1pPr>
            <a:lvl2pPr marL="481840" indent="-240923">
              <a:spcBef>
                <a:spcPts val="2250"/>
              </a:spcBef>
              <a:defRPr sz="2000"/>
            </a:lvl2pPr>
            <a:lvl3pPr marL="722761" indent="-240923">
              <a:spcBef>
                <a:spcPts val="2250"/>
              </a:spcBef>
              <a:defRPr sz="2000"/>
            </a:lvl3pPr>
            <a:lvl4pPr marL="963678" indent="-240923">
              <a:spcBef>
                <a:spcPts val="2250"/>
              </a:spcBef>
              <a:defRPr sz="2000"/>
            </a:lvl4pPr>
            <a:lvl5pPr marL="1204602" indent="-24092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9" y="653654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7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7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7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79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71" indent="-240971">
              <a:spcBef>
                <a:spcPts val="2250"/>
              </a:spcBef>
              <a:defRPr sz="2000"/>
            </a:lvl1pPr>
            <a:lvl2pPr marL="481938" indent="-240971">
              <a:spcBef>
                <a:spcPts val="2250"/>
              </a:spcBef>
              <a:defRPr sz="2000"/>
            </a:lvl2pPr>
            <a:lvl3pPr marL="722909" indent="-240971">
              <a:spcBef>
                <a:spcPts val="2250"/>
              </a:spcBef>
              <a:defRPr sz="2000"/>
            </a:lvl3pPr>
            <a:lvl4pPr marL="963876" indent="-240971">
              <a:spcBef>
                <a:spcPts val="2250"/>
              </a:spcBef>
              <a:defRPr sz="2000"/>
            </a:lvl4pPr>
            <a:lvl5pPr marL="1204848" indent="-240971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5" y="6536541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7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7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79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27" indent="0">
              <a:buNone/>
              <a:defRPr sz="2400"/>
            </a:lvl3pPr>
            <a:lvl4pPr marL="1369850" indent="0">
              <a:buNone/>
              <a:defRPr sz="2000"/>
            </a:lvl4pPr>
            <a:lvl5pPr marL="1826463" indent="0">
              <a:buNone/>
              <a:defRPr sz="2000"/>
            </a:lvl5pPr>
            <a:lvl6pPr marL="2283075" indent="0">
              <a:buNone/>
              <a:defRPr sz="2000"/>
            </a:lvl6pPr>
            <a:lvl7pPr marL="2739696" indent="0">
              <a:buNone/>
              <a:defRPr sz="2000"/>
            </a:lvl7pPr>
            <a:lvl8pPr marL="3196307" indent="0">
              <a:buNone/>
              <a:defRPr sz="2000"/>
            </a:lvl8pPr>
            <a:lvl9pPr marL="365292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09" indent="0">
              <a:buNone/>
              <a:defRPr sz="1200"/>
            </a:lvl2pPr>
            <a:lvl3pPr marL="913227" indent="0">
              <a:buNone/>
              <a:defRPr sz="1000"/>
            </a:lvl3pPr>
            <a:lvl4pPr marL="1369850" indent="0">
              <a:buNone/>
              <a:defRPr sz="900"/>
            </a:lvl4pPr>
            <a:lvl5pPr marL="1826463" indent="0">
              <a:buNone/>
              <a:defRPr sz="900"/>
            </a:lvl5pPr>
            <a:lvl6pPr marL="2283075" indent="0">
              <a:buNone/>
              <a:defRPr sz="900"/>
            </a:lvl6pPr>
            <a:lvl7pPr marL="2739696" indent="0">
              <a:buNone/>
              <a:defRPr sz="900"/>
            </a:lvl7pPr>
            <a:lvl8pPr marL="3196307" indent="0">
              <a:buNone/>
              <a:defRPr sz="900"/>
            </a:lvl8pPr>
            <a:lvl9pPr marL="365292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65" y="6536531"/>
            <a:ext cx="260309" cy="24140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6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4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4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510" y="915840"/>
            <a:ext cx="7982797" cy="2548962"/>
          </a:xfrm>
          <a:prstGeom prst="rect">
            <a:avLst/>
          </a:prstGeom>
        </p:spPr>
        <p:txBody>
          <a:bodyPr vert="horz" lIns="91321" tIns="45661" rIns="91321" bIns="45661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6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10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25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5" y="698022"/>
            <a:ext cx="7781697" cy="2006323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45"/>
            <a:ext cx="7781697" cy="1180729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20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205" y="25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47"/>
            <a:ext cx="7881400" cy="45259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910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65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205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575" indent="-177575" algn="l" defTabSz="456609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6263" indent="-169646" algn="l" defTabSz="456609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6263" indent="0" algn="l" defTabSz="456609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63" indent="177575" algn="l" defTabSz="456609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5421" indent="0" algn="l" defTabSz="456609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6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68" tIns="35668" rIns="35668" bIns="3566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26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26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/>
  <p:txStyles>
    <p:titleStyle>
      <a:lvl1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2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5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38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12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640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76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489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02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153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2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42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6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09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18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37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65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18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70" tIns="35670" rIns="35670" bIns="35670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4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47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/>
  <p:txStyles>
    <p:titleStyle>
      <a:lvl1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4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8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43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76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720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86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00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15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297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32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9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12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8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71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25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8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3" tIns="35683" rIns="35683" bIns="35683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394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394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/>
  <p:txStyles>
    <p:titleStyle>
      <a:lvl1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25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51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76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02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280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53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79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04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30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89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175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76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354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94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53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12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71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9" tIns="35689" rIns="35689" bIns="35689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45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457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med"/>
  <p:txStyles>
    <p:titleStyle>
      <a:lvl1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0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60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91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21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520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82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12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43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73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14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25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84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45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069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67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29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90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1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97" tIns="35697" rIns="35697" bIns="3569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541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541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med"/>
  <p:txStyles>
    <p:title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6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73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10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47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840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420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57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94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131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47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9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938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58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233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876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52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17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609" y="6536531"/>
            <a:ext cx="226020" cy="241409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0751" hangingPunct="0"/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090609" y="1005321"/>
            <a:ext cx="7894637" cy="2433895"/>
          </a:xfrm>
        </p:spPr>
        <p:txBody>
          <a:bodyPr/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sciences économiques et sociales au lycée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752661" y="180708"/>
            <a:ext cx="4616894" cy="53749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4191845" y="139143"/>
            <a:ext cx="5131349" cy="51948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91627FC-C6F3-C344-9A42-7DF664C79CA2}"/>
              </a:ext>
            </a:extLst>
          </p:cNvPr>
          <p:cNvSpPr txBox="1"/>
          <p:nvPr/>
        </p:nvSpPr>
        <p:spPr>
          <a:xfrm>
            <a:off x="5510611" y="6096726"/>
            <a:ext cx="381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C. </a:t>
            </a:r>
            <a:r>
              <a:rPr lang="fr-FR" dirty="0" err="1"/>
              <a:t>Tueux</a:t>
            </a:r>
            <a:r>
              <a:rPr lang="fr-FR" dirty="0"/>
              <a:t>, Lycée Amiral de Grasse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thèmes étudiés en sociologie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Comment expliquer les comportements sociaux ? </a:t>
            </a:r>
          </a:p>
          <a:p>
            <a:pPr lvl="2"/>
            <a:r>
              <a:rPr lang="fr-FR" sz="1800" dirty="0">
                <a:solidFill>
                  <a:srgbClr val="002060"/>
                </a:solidFill>
              </a:rPr>
              <a:t>Comment la socialisation contribue-t-elle à expliquer les différences de comportements des individus?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3144981"/>
            <a:ext cx="5403272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ésultat de recherche d'images pour &quot;inégalité homme femme tâhces domestiqu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4" y="3248890"/>
            <a:ext cx="4495800" cy="34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5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Exemples de thèmes étudiés en sociologie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Comment se construisent et évoluent les liens sociaux ? </a:t>
            </a:r>
          </a:p>
          <a:p>
            <a:pPr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Quels sont les processus sociaux qui contribuent à la déviance?</a:t>
            </a:r>
          </a:p>
          <a:p>
            <a:pPr lvl="2"/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08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thèmes étudiés en SCIENCE POLITIQUE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322"/>
            <a:ext cx="7341073" cy="1086770"/>
          </a:xfrm>
        </p:spPr>
        <p:txBody>
          <a:bodyPr/>
          <a:lstStyle/>
          <a:p>
            <a:pPr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Comment expliquer le vote ? </a:t>
            </a:r>
            <a:endParaRPr lang="fr-FR" sz="1800" dirty="0">
              <a:solidFill>
                <a:srgbClr val="002060"/>
              </a:solidFill>
            </a:endParaRPr>
          </a:p>
          <a:p>
            <a:pPr lvl="2"/>
            <a:endParaRPr lang="fr-FR" sz="1800" dirty="0">
              <a:solidFill>
                <a:srgbClr val="002060"/>
              </a:solidFill>
            </a:endParaRPr>
          </a:p>
          <a:p>
            <a:pPr lvl="2"/>
            <a:endParaRPr lang="fr-FR" sz="1800" dirty="0">
              <a:solidFill>
                <a:srgbClr val="002060"/>
              </a:solidFill>
            </a:endParaRPr>
          </a:p>
          <a:p>
            <a:pPr lvl="2"/>
            <a:endParaRPr lang="fr-FR" sz="1800" dirty="0"/>
          </a:p>
          <a:p>
            <a:endParaRPr lang="fr-FR" dirty="0"/>
          </a:p>
        </p:txBody>
      </p:sp>
      <p:pic>
        <p:nvPicPr>
          <p:cNvPr id="7170" name="Picture 2" descr="ésultat de recherche d'images pour &quot;taux d'abstention 2017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18" y="3465080"/>
            <a:ext cx="4114398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4800" y="3275696"/>
            <a:ext cx="4545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70A0F"/>
                </a:solidFill>
              </a:rPr>
              <a:t>« L’élection présidentielle est la seule à mobiliser largement les citoyens », </a:t>
            </a:r>
            <a:r>
              <a:rPr lang="fr-FR" dirty="0"/>
              <a:t>entretien avec Céline Braconnier pour </a:t>
            </a:r>
            <a:r>
              <a:rPr lang="fr-FR" i="1" dirty="0"/>
              <a:t>Alternatives Economiques</a:t>
            </a:r>
            <a:r>
              <a:rPr lang="fr-FR" dirty="0"/>
              <a:t>, 26 avril 2017 (X. </a:t>
            </a:r>
            <a:r>
              <a:rPr lang="fr-FR" dirty="0" err="1"/>
              <a:t>Molénat</a:t>
            </a:r>
            <a:r>
              <a:rPr lang="fr-FR" dirty="0"/>
              <a:t>).</a:t>
            </a:r>
          </a:p>
          <a:p>
            <a:r>
              <a:rPr lang="fr-FR" dirty="0"/>
              <a:t>Malgré les craintes exprimées avant le scrutin, le taux d’abstention au premier tour de la présidentielle (22,23 %) est proche de celui des élections précédentes. Selon la politiste Céline Braconnier, l’intensité de la campagne et la candidature Jean-Luc Mélenchon, ont favorisé la participation des personnes les plus éloignées de la politique.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50009" y="2700791"/>
            <a:ext cx="411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Législatives 2017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2700791"/>
            <a:ext cx="411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Présidentielles 2017</a:t>
            </a:r>
          </a:p>
        </p:txBody>
      </p:sp>
    </p:spTree>
    <p:extLst>
      <p:ext uri="{BB962C8B-B14F-4D97-AF65-F5344CB8AC3E}">
        <p14:creationId xmlns:p14="http://schemas.microsoft.com/office/powerpoint/2010/main" val="161984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Exemples de thèmes étudiés en SCIENCE POLITIQUE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322"/>
            <a:ext cx="7341073" cy="2333678"/>
          </a:xfrm>
        </p:spPr>
        <p:txBody>
          <a:bodyPr>
            <a:normAutofit/>
          </a:bodyPr>
          <a:lstStyle/>
          <a:p>
            <a:pPr lvl="2"/>
            <a:endParaRPr lang="fr-FR" sz="320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Comment se forme et s’exprime l’opinion publique? </a:t>
            </a:r>
            <a:endParaRPr lang="fr-FR" sz="1800" dirty="0">
              <a:solidFill>
                <a:srgbClr val="002060"/>
              </a:solidFill>
            </a:endParaRPr>
          </a:p>
          <a:p>
            <a:pPr lvl="2"/>
            <a:endParaRPr lang="fr-FR" sz="1800" dirty="0">
              <a:solidFill>
                <a:srgbClr val="002060"/>
              </a:solidFill>
            </a:endParaRPr>
          </a:p>
          <a:p>
            <a:pPr lvl="2"/>
            <a:endParaRPr lang="fr-FR" sz="1800" dirty="0">
              <a:solidFill>
                <a:srgbClr val="002060"/>
              </a:solidFill>
            </a:endParaRPr>
          </a:p>
          <a:p>
            <a:pPr lvl="2"/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53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ésultat de recherche d'images pour &quot;dessin université&quot;"/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286938"/>
            <a:ext cx="8783783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préparation à Des études supérieures variées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909" y="1476321"/>
            <a:ext cx="8201891" cy="4979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Classes préparatoires aux grandes écoles : </a:t>
            </a:r>
            <a:r>
              <a:rPr lang="fr-FR" dirty="0">
                <a:solidFill>
                  <a:srgbClr val="002060"/>
                </a:solidFill>
              </a:rPr>
              <a:t>économiques et commerciale, lettres et sciences sociales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Formations universitaires : </a:t>
            </a:r>
            <a:r>
              <a:rPr lang="fr-FR" dirty="0">
                <a:solidFill>
                  <a:srgbClr val="002060"/>
                </a:solidFill>
              </a:rPr>
              <a:t>science économique et gestion, droit et science politique, sociologie, administration économique et sociale (AES), Langues étrangères appliquées (LEA), Instituts d’études politiques (IEP), etc.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Écoles spécialisées : </a:t>
            </a:r>
            <a:r>
              <a:rPr lang="fr-FR" dirty="0">
                <a:solidFill>
                  <a:srgbClr val="002060"/>
                </a:solidFill>
              </a:rPr>
              <a:t>écoles de commerce et de management, écoles de communication et de journalisme, écoles dans les domaines de la santé, du social, etc.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IUT et BTS, </a:t>
            </a:r>
            <a:r>
              <a:rPr lang="fr-FR" dirty="0">
                <a:solidFill>
                  <a:srgbClr val="002060"/>
                </a:solidFill>
              </a:rPr>
              <a:t>notamment dans les domaines suivants : gestion et management, carrières juridiques et sociales, techniques de commercialisation, logistique, information-communication, etc.</a:t>
            </a:r>
          </a:p>
        </p:txBody>
      </p:sp>
    </p:spTree>
    <p:extLst>
      <p:ext uri="{BB962C8B-B14F-4D97-AF65-F5344CB8AC3E}">
        <p14:creationId xmlns:p14="http://schemas.microsoft.com/office/powerpoint/2010/main" val="58619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445" y="1527378"/>
            <a:ext cx="4106718" cy="47581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</a:t>
            </a:r>
            <a:r>
              <a:rPr lang="fr-FR"/>
              <a:t>associations d’enseignements de spécialité avec les ses ? </a:t>
            </a:r>
          </a:p>
        </p:txBody>
      </p:sp>
      <p:sp>
        <p:nvSpPr>
          <p:cNvPr id="6" name="Groupe"/>
          <p:cNvSpPr/>
          <p:nvPr/>
        </p:nvSpPr>
        <p:spPr>
          <a:xfrm>
            <a:off x="3809273" y="1691382"/>
            <a:ext cx="1873654" cy="1873654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lang="fr-FR"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14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8" name="Groupe"/>
          <p:cNvSpPr/>
          <p:nvPr/>
        </p:nvSpPr>
        <p:spPr>
          <a:xfrm>
            <a:off x="3774669" y="4639258"/>
            <a:ext cx="1873654" cy="1873654"/>
          </a:xfrm>
          <a:prstGeom prst="ellipse">
            <a:avLst/>
          </a:prstGeom>
          <a:solidFill>
            <a:srgbClr val="2E57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fr-FR"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GGS</a:t>
            </a: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fr-FR"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LLCE*</a:t>
            </a:r>
            <a:endParaRPr sz="15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roupe"/>
          <p:cNvSpPr/>
          <p:nvPr/>
        </p:nvSpPr>
        <p:spPr>
          <a:xfrm>
            <a:off x="6431669" y="1623755"/>
            <a:ext cx="2058105" cy="20089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0" name="SES…"/>
          <p:cNvSpPr/>
          <p:nvPr/>
        </p:nvSpPr>
        <p:spPr>
          <a:xfrm>
            <a:off x="5113579" y="3297987"/>
            <a:ext cx="1878157" cy="1878157"/>
          </a:xfrm>
          <a:prstGeom prst="ellipse">
            <a:avLst/>
          </a:prstGeom>
          <a:solidFill>
            <a:srgbClr val="713D7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" name="Groupe"/>
          <p:cNvSpPr/>
          <p:nvPr/>
        </p:nvSpPr>
        <p:spPr>
          <a:xfrm>
            <a:off x="6813146" y="4523015"/>
            <a:ext cx="1873654" cy="18736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6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6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lang="fr-FR"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  <a:endParaRPr sz="14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lang="fr-FR" sz="14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 / Humanités</a:t>
            </a:r>
          </a:p>
        </p:txBody>
      </p:sp>
      <p:sp>
        <p:nvSpPr>
          <p:cNvPr id="15" name="*LLCE =  Langues Littératures…"/>
          <p:cNvSpPr txBox="1"/>
          <p:nvPr/>
        </p:nvSpPr>
        <p:spPr>
          <a:xfrm>
            <a:off x="-14199" y="6427483"/>
            <a:ext cx="2254186" cy="44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*LLCE =  Langues Littératures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Cultures Etrangères</a:t>
            </a:r>
          </a:p>
        </p:txBody>
      </p:sp>
    </p:spTree>
    <p:extLst>
      <p:ext uri="{BB962C8B-B14F-4D97-AF65-F5344CB8AC3E}">
        <p14:creationId xmlns:p14="http://schemas.microsoft.com/office/powerpoint/2010/main" val="24355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8" grpId="0" animBg="1" advAuto="0"/>
      <p:bldP spid="9" grpId="0" animBg="1" advAuto="0"/>
      <p:bldP spid="10" grpId="0" animBg="1" advAuto="0"/>
      <p:bldP spid="14" grpId="0" animBg="1" advAuto="0"/>
      <p:bldP spid="1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>
                <a:solidFill>
                  <a:srgbClr val="683086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Construire son projet d’orientation : comment choisir ses enseignements de spécialité ? </a:t>
            </a:r>
            <a:br>
              <a:rPr lang="fr-FR" dirty="0">
                <a:solidFill>
                  <a:srgbClr val="683086"/>
                </a:solidFill>
              </a:rPr>
            </a:br>
            <a:endParaRPr lang="fr-FR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86606" y="1724025"/>
            <a:ext cx="7545387" cy="4330700"/>
            <a:chOff x="615" y="1038"/>
            <a:chExt cx="4753" cy="2728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615" y="1038"/>
              <a:ext cx="4753" cy="2728"/>
              <a:chOff x="615" y="1038"/>
              <a:chExt cx="4753" cy="2728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2137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539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74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>
                <a:off x="3377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34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5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39"/>
              <p:cNvSpPr>
                <a:spLocks noChangeArrowheads="1"/>
              </p:cNvSpPr>
              <p:nvPr/>
            </p:nvSpPr>
            <p:spPr bwMode="auto">
              <a:xfrm>
                <a:off x="3649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4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45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Rectangle 46"/>
              <p:cNvSpPr>
                <a:spLocks noChangeArrowheads="1"/>
              </p:cNvSpPr>
              <p:nvPr/>
            </p:nvSpPr>
            <p:spPr bwMode="auto">
              <a:xfrm>
                <a:off x="1735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179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48"/>
              <p:cNvSpPr>
                <a:spLocks noChangeArrowheads="1"/>
              </p:cNvSpPr>
              <p:nvPr/>
            </p:nvSpPr>
            <p:spPr bwMode="auto">
              <a:xfrm>
                <a:off x="184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49"/>
              <p:cNvSpPr>
                <a:spLocks noChangeArrowheads="1"/>
              </p:cNvSpPr>
              <p:nvPr/>
            </p:nvSpPr>
            <p:spPr bwMode="auto">
              <a:xfrm>
                <a:off x="1906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50"/>
              <p:cNvSpPr>
                <a:spLocks noChangeArrowheads="1"/>
              </p:cNvSpPr>
              <p:nvPr/>
            </p:nvSpPr>
            <p:spPr bwMode="auto">
              <a:xfrm>
                <a:off x="1943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51"/>
              <p:cNvSpPr>
                <a:spLocks noChangeArrowheads="1"/>
              </p:cNvSpPr>
              <p:nvPr/>
            </p:nvSpPr>
            <p:spPr bwMode="auto">
              <a:xfrm>
                <a:off x="1996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52"/>
              <p:cNvSpPr>
                <a:spLocks noChangeArrowheads="1"/>
              </p:cNvSpPr>
              <p:nvPr/>
            </p:nvSpPr>
            <p:spPr bwMode="auto">
              <a:xfrm>
                <a:off x="205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53"/>
              <p:cNvSpPr>
                <a:spLocks noChangeArrowheads="1"/>
              </p:cNvSpPr>
              <p:nvPr/>
            </p:nvSpPr>
            <p:spPr bwMode="auto">
              <a:xfrm>
                <a:off x="211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54"/>
              <p:cNvSpPr>
                <a:spLocks noChangeArrowheads="1"/>
              </p:cNvSpPr>
              <p:nvPr/>
            </p:nvSpPr>
            <p:spPr bwMode="auto">
              <a:xfrm>
                <a:off x="215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55"/>
              <p:cNvSpPr>
                <a:spLocks noChangeArrowheads="1"/>
              </p:cNvSpPr>
              <p:nvPr/>
            </p:nvSpPr>
            <p:spPr bwMode="auto">
              <a:xfrm>
                <a:off x="2177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56"/>
              <p:cNvSpPr>
                <a:spLocks noChangeArrowheads="1"/>
              </p:cNvSpPr>
              <p:nvPr/>
            </p:nvSpPr>
            <p:spPr bwMode="auto">
              <a:xfrm>
                <a:off x="2234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57"/>
              <p:cNvSpPr>
                <a:spLocks noChangeArrowheads="1"/>
              </p:cNvSpPr>
              <p:nvPr/>
            </p:nvSpPr>
            <p:spPr bwMode="auto">
              <a:xfrm>
                <a:off x="225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58"/>
              <p:cNvSpPr>
                <a:spLocks noChangeArrowheads="1"/>
              </p:cNvSpPr>
              <p:nvPr/>
            </p:nvSpPr>
            <p:spPr bwMode="auto">
              <a:xfrm>
                <a:off x="2301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59"/>
              <p:cNvSpPr>
                <a:spLocks noChangeArrowheads="1"/>
              </p:cNvSpPr>
              <p:nvPr/>
            </p:nvSpPr>
            <p:spPr bwMode="auto">
              <a:xfrm>
                <a:off x="234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60"/>
              <p:cNvSpPr>
                <a:spLocks noChangeArrowheads="1"/>
              </p:cNvSpPr>
              <p:nvPr/>
            </p:nvSpPr>
            <p:spPr bwMode="auto">
              <a:xfrm>
                <a:off x="2371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61"/>
              <p:cNvSpPr>
                <a:spLocks noChangeArrowheads="1"/>
              </p:cNvSpPr>
              <p:nvPr/>
            </p:nvSpPr>
            <p:spPr bwMode="auto">
              <a:xfrm>
                <a:off x="2428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62"/>
              <p:cNvSpPr>
                <a:spLocks noChangeArrowheads="1"/>
              </p:cNvSpPr>
              <p:nvPr/>
            </p:nvSpPr>
            <p:spPr bwMode="auto">
              <a:xfrm>
                <a:off x="2453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247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64"/>
              <p:cNvSpPr>
                <a:spLocks noChangeArrowheads="1"/>
              </p:cNvSpPr>
              <p:nvPr/>
            </p:nvSpPr>
            <p:spPr bwMode="auto">
              <a:xfrm>
                <a:off x="2535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65"/>
              <p:cNvSpPr>
                <a:spLocks noChangeArrowheads="1"/>
              </p:cNvSpPr>
              <p:nvPr/>
            </p:nvSpPr>
            <p:spPr bwMode="auto">
              <a:xfrm>
                <a:off x="258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66"/>
              <p:cNvSpPr>
                <a:spLocks noChangeArrowheads="1"/>
              </p:cNvSpPr>
              <p:nvPr/>
            </p:nvSpPr>
            <p:spPr bwMode="auto">
              <a:xfrm>
                <a:off x="2612" y="2284"/>
                <a:ext cx="9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67"/>
              <p:cNvSpPr>
                <a:spLocks noChangeArrowheads="1"/>
              </p:cNvSpPr>
              <p:nvPr/>
            </p:nvSpPr>
            <p:spPr bwMode="auto">
              <a:xfrm>
                <a:off x="264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68"/>
              <p:cNvSpPr>
                <a:spLocks noChangeArrowheads="1"/>
              </p:cNvSpPr>
              <p:nvPr/>
            </p:nvSpPr>
            <p:spPr bwMode="auto">
              <a:xfrm>
                <a:off x="2703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69"/>
              <p:cNvSpPr>
                <a:spLocks noChangeArrowheads="1"/>
              </p:cNvSpPr>
              <p:nvPr/>
            </p:nvSpPr>
            <p:spPr bwMode="auto">
              <a:xfrm>
                <a:off x="2746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70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Rectangle 72"/>
              <p:cNvSpPr>
                <a:spLocks noChangeArrowheads="1"/>
              </p:cNvSpPr>
              <p:nvPr/>
            </p:nvSpPr>
            <p:spPr bwMode="auto">
              <a:xfrm>
                <a:off x="3211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326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74"/>
              <p:cNvSpPr>
                <a:spLocks noChangeArrowheads="1"/>
              </p:cNvSpPr>
              <p:nvPr/>
            </p:nvSpPr>
            <p:spPr bwMode="auto">
              <a:xfrm>
                <a:off x="3326" y="2284"/>
                <a:ext cx="14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Rectangle 75"/>
              <p:cNvSpPr>
                <a:spLocks noChangeArrowheads="1"/>
              </p:cNvSpPr>
              <p:nvPr/>
            </p:nvSpPr>
            <p:spPr bwMode="auto">
              <a:xfrm>
                <a:off x="341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Rectangle 76"/>
              <p:cNvSpPr>
                <a:spLocks noChangeArrowheads="1"/>
              </p:cNvSpPr>
              <p:nvPr/>
            </p:nvSpPr>
            <p:spPr bwMode="auto">
              <a:xfrm>
                <a:off x="346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77"/>
              <p:cNvSpPr>
                <a:spLocks noChangeArrowheads="1"/>
              </p:cNvSpPr>
              <p:nvPr/>
            </p:nvSpPr>
            <p:spPr bwMode="auto">
              <a:xfrm>
                <a:off x="3523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Rectangle 78"/>
              <p:cNvSpPr>
                <a:spLocks noChangeArrowheads="1"/>
              </p:cNvSpPr>
              <p:nvPr/>
            </p:nvSpPr>
            <p:spPr bwMode="auto">
              <a:xfrm>
                <a:off x="355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Rectangle 79"/>
              <p:cNvSpPr>
                <a:spLocks noChangeArrowheads="1"/>
              </p:cNvSpPr>
              <p:nvPr/>
            </p:nvSpPr>
            <p:spPr bwMode="auto">
              <a:xfrm>
                <a:off x="361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3670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81"/>
              <p:cNvSpPr>
                <a:spLocks noChangeArrowheads="1"/>
              </p:cNvSpPr>
              <p:nvPr/>
            </p:nvSpPr>
            <p:spPr bwMode="auto">
              <a:xfrm>
                <a:off x="3716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82"/>
              <p:cNvSpPr>
                <a:spLocks noChangeArrowheads="1"/>
              </p:cNvSpPr>
              <p:nvPr/>
            </p:nvSpPr>
            <p:spPr bwMode="auto">
              <a:xfrm>
                <a:off x="377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83"/>
              <p:cNvSpPr>
                <a:spLocks noChangeArrowheads="1"/>
              </p:cNvSpPr>
              <p:nvPr/>
            </p:nvSpPr>
            <p:spPr bwMode="auto">
              <a:xfrm>
                <a:off x="381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84"/>
              <p:cNvSpPr>
                <a:spLocks noChangeArrowheads="1"/>
              </p:cNvSpPr>
              <p:nvPr/>
            </p:nvSpPr>
            <p:spPr bwMode="auto">
              <a:xfrm>
                <a:off x="3837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3888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86"/>
              <p:cNvSpPr>
                <a:spLocks noChangeArrowheads="1"/>
              </p:cNvSpPr>
              <p:nvPr/>
            </p:nvSpPr>
            <p:spPr bwMode="auto">
              <a:xfrm>
                <a:off x="3925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87"/>
              <p:cNvSpPr>
                <a:spLocks noChangeArrowheads="1"/>
              </p:cNvSpPr>
              <p:nvPr/>
            </p:nvSpPr>
            <p:spPr bwMode="auto">
              <a:xfrm>
                <a:off x="3961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Rectangle 88"/>
              <p:cNvSpPr>
                <a:spLocks noChangeArrowheads="1"/>
              </p:cNvSpPr>
              <p:nvPr/>
            </p:nvSpPr>
            <p:spPr bwMode="auto">
              <a:xfrm>
                <a:off x="4015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89"/>
              <p:cNvSpPr>
                <a:spLocks noChangeArrowheads="1"/>
              </p:cNvSpPr>
              <p:nvPr/>
            </p:nvSpPr>
            <p:spPr bwMode="auto">
              <a:xfrm>
                <a:off x="407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90"/>
              <p:cNvSpPr>
                <a:spLocks noChangeArrowheads="1"/>
              </p:cNvSpPr>
              <p:nvPr/>
            </p:nvSpPr>
            <p:spPr bwMode="auto">
              <a:xfrm>
                <a:off x="412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91"/>
              <p:cNvSpPr>
                <a:spLocks noChangeArrowheads="1"/>
              </p:cNvSpPr>
              <p:nvPr/>
            </p:nvSpPr>
            <p:spPr bwMode="auto">
              <a:xfrm>
                <a:off x="4185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92"/>
              <p:cNvSpPr>
                <a:spLocks noChangeArrowheads="1"/>
              </p:cNvSpPr>
              <p:nvPr/>
            </p:nvSpPr>
            <p:spPr bwMode="auto">
              <a:xfrm>
                <a:off x="423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93"/>
              <p:cNvSpPr>
                <a:spLocks noChangeArrowheads="1"/>
              </p:cNvSpPr>
              <p:nvPr/>
            </p:nvSpPr>
            <p:spPr bwMode="auto">
              <a:xfrm>
                <a:off x="4281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94"/>
              <p:cNvSpPr>
                <a:spLocks/>
              </p:cNvSpPr>
              <p:nvPr/>
            </p:nvSpPr>
            <p:spPr bwMode="auto">
              <a:xfrm>
                <a:off x="2251" y="1995"/>
                <a:ext cx="727" cy="154"/>
              </a:xfrm>
              <a:custGeom>
                <a:avLst/>
                <a:gdLst>
                  <a:gd name="T0" fmla="*/ 1613 w 1613"/>
                  <a:gd name="T1" fmla="*/ 0 h 340"/>
                  <a:gd name="T2" fmla="*/ 1613 w 1613"/>
                  <a:gd name="T3" fmla="*/ 0 h 340"/>
                  <a:gd name="T4" fmla="*/ 0 w 1613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3" h="340">
                    <a:moveTo>
                      <a:pt x="1613" y="0"/>
                    </a:moveTo>
                    <a:lnTo>
                      <a:pt x="1613" y="0"/>
                    </a:lnTo>
                    <a:lnTo>
                      <a:pt x="0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95"/>
              <p:cNvSpPr>
                <a:spLocks/>
              </p:cNvSpPr>
              <p:nvPr/>
            </p:nvSpPr>
            <p:spPr bwMode="auto">
              <a:xfrm>
                <a:off x="2238" y="2126"/>
                <a:ext cx="40" cy="35"/>
              </a:xfrm>
              <a:custGeom>
                <a:avLst/>
                <a:gdLst>
                  <a:gd name="T0" fmla="*/ 71 w 87"/>
                  <a:gd name="T1" fmla="*/ 0 h 78"/>
                  <a:gd name="T2" fmla="*/ 71 w 87"/>
                  <a:gd name="T3" fmla="*/ 0 h 78"/>
                  <a:gd name="T4" fmla="*/ 0 w 87"/>
                  <a:gd name="T5" fmla="*/ 55 h 78"/>
                  <a:gd name="T6" fmla="*/ 87 w 87"/>
                  <a:gd name="T7" fmla="*/ 78 h 78"/>
                  <a:gd name="T8" fmla="*/ 71 w 8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71" y="0"/>
                    </a:moveTo>
                    <a:lnTo>
                      <a:pt x="71" y="0"/>
                    </a:lnTo>
                    <a:lnTo>
                      <a:pt x="0" y="55"/>
                    </a:lnTo>
                    <a:lnTo>
                      <a:pt x="87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>
                <a:off x="2978" y="1995"/>
                <a:ext cx="755" cy="154"/>
              </a:xfrm>
              <a:custGeom>
                <a:avLst/>
                <a:gdLst>
                  <a:gd name="T0" fmla="*/ 0 w 1674"/>
                  <a:gd name="T1" fmla="*/ 0 h 340"/>
                  <a:gd name="T2" fmla="*/ 0 w 1674"/>
                  <a:gd name="T3" fmla="*/ 0 h 340"/>
                  <a:gd name="T4" fmla="*/ 1674 w 1674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4" h="340">
                    <a:moveTo>
                      <a:pt x="0" y="0"/>
                    </a:moveTo>
                    <a:lnTo>
                      <a:pt x="0" y="0"/>
                    </a:lnTo>
                    <a:lnTo>
                      <a:pt x="1674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>
                <a:off x="3706" y="2126"/>
                <a:ext cx="39" cy="35"/>
              </a:xfrm>
              <a:custGeom>
                <a:avLst/>
                <a:gdLst>
                  <a:gd name="T0" fmla="*/ 16 w 86"/>
                  <a:gd name="T1" fmla="*/ 0 h 78"/>
                  <a:gd name="T2" fmla="*/ 16 w 86"/>
                  <a:gd name="T3" fmla="*/ 0 h 78"/>
                  <a:gd name="T4" fmla="*/ 86 w 86"/>
                  <a:gd name="T5" fmla="*/ 55 h 78"/>
                  <a:gd name="T6" fmla="*/ 0 w 86"/>
                  <a:gd name="T7" fmla="*/ 78 h 78"/>
                  <a:gd name="T8" fmla="*/ 16 w 86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8">
                    <a:moveTo>
                      <a:pt x="16" y="0"/>
                    </a:moveTo>
                    <a:lnTo>
                      <a:pt x="16" y="0"/>
                    </a:lnTo>
                    <a:lnTo>
                      <a:pt x="86" y="55"/>
                    </a:lnTo>
                    <a:lnTo>
                      <a:pt x="0" y="7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98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99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Rectangle 100"/>
              <p:cNvSpPr>
                <a:spLocks noChangeArrowheads="1"/>
              </p:cNvSpPr>
              <p:nvPr/>
            </p:nvSpPr>
            <p:spPr bwMode="auto">
              <a:xfrm>
                <a:off x="1988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101"/>
              <p:cNvSpPr>
                <a:spLocks noChangeArrowheads="1"/>
              </p:cNvSpPr>
              <p:nvPr/>
            </p:nvSpPr>
            <p:spPr bwMode="auto">
              <a:xfrm>
                <a:off x="204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Rectangle 102"/>
              <p:cNvSpPr>
                <a:spLocks noChangeArrowheads="1"/>
              </p:cNvSpPr>
              <p:nvPr/>
            </p:nvSpPr>
            <p:spPr bwMode="auto">
              <a:xfrm>
                <a:off x="210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2159" y="3514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2253" y="3514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105"/>
              <p:cNvSpPr>
                <a:spLocks noChangeArrowheads="1"/>
              </p:cNvSpPr>
              <p:nvPr/>
            </p:nvSpPr>
            <p:spPr bwMode="auto">
              <a:xfrm>
                <a:off x="2282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06"/>
              <p:cNvSpPr>
                <a:spLocks noChangeArrowheads="1"/>
              </p:cNvSpPr>
              <p:nvPr/>
            </p:nvSpPr>
            <p:spPr bwMode="auto">
              <a:xfrm>
                <a:off x="233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ectangle 107"/>
              <p:cNvSpPr>
                <a:spLocks noChangeArrowheads="1"/>
              </p:cNvSpPr>
              <p:nvPr/>
            </p:nvSpPr>
            <p:spPr bwMode="auto">
              <a:xfrm>
                <a:off x="239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ectangle 108"/>
              <p:cNvSpPr>
                <a:spLocks noChangeArrowheads="1"/>
              </p:cNvSpPr>
              <p:nvPr/>
            </p:nvSpPr>
            <p:spPr bwMode="auto">
              <a:xfrm>
                <a:off x="2449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09"/>
              <p:cNvSpPr>
                <a:spLocks noChangeArrowheads="1"/>
              </p:cNvSpPr>
              <p:nvPr/>
            </p:nvSpPr>
            <p:spPr bwMode="auto">
              <a:xfrm>
                <a:off x="2473" y="3514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ectangle 110"/>
              <p:cNvSpPr>
                <a:spLocks noChangeArrowheads="1"/>
              </p:cNvSpPr>
              <p:nvPr/>
            </p:nvSpPr>
            <p:spPr bwMode="auto">
              <a:xfrm>
                <a:off x="2503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11"/>
              <p:cNvSpPr>
                <a:spLocks noChangeArrowheads="1"/>
              </p:cNvSpPr>
              <p:nvPr/>
            </p:nvSpPr>
            <p:spPr bwMode="auto">
              <a:xfrm>
                <a:off x="252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ectangle 112"/>
              <p:cNvSpPr>
                <a:spLocks noChangeArrowheads="1"/>
              </p:cNvSpPr>
              <p:nvPr/>
            </p:nvSpPr>
            <p:spPr bwMode="auto">
              <a:xfrm>
                <a:off x="2565" y="3514"/>
                <a:ext cx="1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113"/>
              <p:cNvSpPr>
                <a:spLocks noChangeArrowheads="1"/>
              </p:cNvSpPr>
              <p:nvPr/>
            </p:nvSpPr>
            <p:spPr bwMode="auto">
              <a:xfrm>
                <a:off x="260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114"/>
              <p:cNvSpPr>
                <a:spLocks noChangeArrowheads="1"/>
              </p:cNvSpPr>
              <p:nvPr/>
            </p:nvSpPr>
            <p:spPr bwMode="auto">
              <a:xfrm>
                <a:off x="2662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ectangle 115"/>
              <p:cNvSpPr>
                <a:spLocks noChangeArrowheads="1"/>
              </p:cNvSpPr>
              <p:nvPr/>
            </p:nvSpPr>
            <p:spPr bwMode="auto">
              <a:xfrm>
                <a:off x="2688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Rectangle 116"/>
              <p:cNvSpPr>
                <a:spLocks noChangeArrowheads="1"/>
              </p:cNvSpPr>
              <p:nvPr/>
            </p:nvSpPr>
            <p:spPr bwMode="auto">
              <a:xfrm>
                <a:off x="2732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Rectangle 117"/>
              <p:cNvSpPr>
                <a:spLocks noChangeArrowheads="1"/>
              </p:cNvSpPr>
              <p:nvPr/>
            </p:nvSpPr>
            <p:spPr bwMode="auto">
              <a:xfrm>
                <a:off x="2756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118"/>
              <p:cNvSpPr>
                <a:spLocks noChangeArrowheads="1"/>
              </p:cNvSpPr>
              <p:nvPr/>
            </p:nvSpPr>
            <p:spPr bwMode="auto">
              <a:xfrm>
                <a:off x="2811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119"/>
              <p:cNvSpPr>
                <a:spLocks noChangeArrowheads="1"/>
              </p:cNvSpPr>
              <p:nvPr/>
            </p:nvSpPr>
            <p:spPr bwMode="auto">
              <a:xfrm>
                <a:off x="286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Rectangle 120"/>
              <p:cNvSpPr>
                <a:spLocks noChangeArrowheads="1"/>
              </p:cNvSpPr>
              <p:nvPr/>
            </p:nvSpPr>
            <p:spPr bwMode="auto">
              <a:xfrm>
                <a:off x="291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Rectangle 121"/>
              <p:cNvSpPr>
                <a:spLocks noChangeArrowheads="1"/>
              </p:cNvSpPr>
              <p:nvPr/>
            </p:nvSpPr>
            <p:spPr bwMode="auto">
              <a:xfrm>
                <a:off x="2966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Rectangle 122"/>
              <p:cNvSpPr>
                <a:spLocks noChangeArrowheads="1"/>
              </p:cNvSpPr>
              <p:nvPr/>
            </p:nvSpPr>
            <p:spPr bwMode="auto">
              <a:xfrm>
                <a:off x="2993" y="3514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Rectangle 123"/>
              <p:cNvSpPr>
                <a:spLocks noChangeArrowheads="1"/>
              </p:cNvSpPr>
              <p:nvPr/>
            </p:nvSpPr>
            <p:spPr bwMode="auto">
              <a:xfrm>
                <a:off x="304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ectangle 124"/>
              <p:cNvSpPr>
                <a:spLocks noChangeArrowheads="1"/>
              </p:cNvSpPr>
              <p:nvPr/>
            </p:nvSpPr>
            <p:spPr bwMode="auto">
              <a:xfrm>
                <a:off x="310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125"/>
              <p:cNvSpPr>
                <a:spLocks noChangeArrowheads="1"/>
              </p:cNvSpPr>
              <p:nvPr/>
            </p:nvSpPr>
            <p:spPr bwMode="auto">
              <a:xfrm>
                <a:off x="3157" y="3514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Rectangle 126"/>
              <p:cNvSpPr>
                <a:spLocks noChangeArrowheads="1"/>
              </p:cNvSpPr>
              <p:nvPr/>
            </p:nvSpPr>
            <p:spPr bwMode="auto">
              <a:xfrm>
                <a:off x="3245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Rectangle 127"/>
              <p:cNvSpPr>
                <a:spLocks noChangeArrowheads="1"/>
              </p:cNvSpPr>
              <p:nvPr/>
            </p:nvSpPr>
            <p:spPr bwMode="auto">
              <a:xfrm>
                <a:off x="3300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128"/>
              <p:cNvSpPr>
                <a:spLocks noChangeArrowheads="1"/>
              </p:cNvSpPr>
              <p:nvPr/>
            </p:nvSpPr>
            <p:spPr bwMode="auto">
              <a:xfrm>
                <a:off x="335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ectangle 129"/>
              <p:cNvSpPr>
                <a:spLocks noChangeArrowheads="1"/>
              </p:cNvSpPr>
              <p:nvPr/>
            </p:nvSpPr>
            <p:spPr bwMode="auto">
              <a:xfrm>
                <a:off x="3395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Rectangle 130"/>
              <p:cNvSpPr>
                <a:spLocks noChangeArrowheads="1"/>
              </p:cNvSpPr>
              <p:nvPr/>
            </p:nvSpPr>
            <p:spPr bwMode="auto">
              <a:xfrm>
                <a:off x="3438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Rectangle 131"/>
              <p:cNvSpPr>
                <a:spLocks noChangeArrowheads="1"/>
              </p:cNvSpPr>
              <p:nvPr/>
            </p:nvSpPr>
            <p:spPr bwMode="auto">
              <a:xfrm>
                <a:off x="346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132"/>
              <p:cNvSpPr>
                <a:spLocks noChangeArrowheads="1"/>
              </p:cNvSpPr>
              <p:nvPr/>
            </p:nvSpPr>
            <p:spPr bwMode="auto">
              <a:xfrm>
                <a:off x="3520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Rectangle 133"/>
              <p:cNvSpPr>
                <a:spLocks noChangeArrowheads="1"/>
              </p:cNvSpPr>
              <p:nvPr/>
            </p:nvSpPr>
            <p:spPr bwMode="auto">
              <a:xfrm>
                <a:off x="3575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Rectangle 134"/>
              <p:cNvSpPr>
                <a:spLocks noChangeArrowheads="1"/>
              </p:cNvSpPr>
              <p:nvPr/>
            </p:nvSpPr>
            <p:spPr bwMode="auto">
              <a:xfrm>
                <a:off x="359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Rectangle 135"/>
              <p:cNvSpPr>
                <a:spLocks noChangeArrowheads="1"/>
              </p:cNvSpPr>
              <p:nvPr/>
            </p:nvSpPr>
            <p:spPr bwMode="auto">
              <a:xfrm>
                <a:off x="364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Rectangle 136"/>
              <p:cNvSpPr>
                <a:spLocks noChangeArrowheads="1"/>
              </p:cNvSpPr>
              <p:nvPr/>
            </p:nvSpPr>
            <p:spPr bwMode="auto">
              <a:xfrm>
                <a:off x="370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Rectangle 137"/>
              <p:cNvSpPr>
                <a:spLocks noChangeArrowheads="1"/>
              </p:cNvSpPr>
              <p:nvPr/>
            </p:nvSpPr>
            <p:spPr bwMode="auto">
              <a:xfrm>
                <a:off x="3755" y="3514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Rectangle 138"/>
              <p:cNvSpPr>
                <a:spLocks noChangeArrowheads="1"/>
              </p:cNvSpPr>
              <p:nvPr/>
            </p:nvSpPr>
            <p:spPr bwMode="auto">
              <a:xfrm>
                <a:off x="380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Rectangle 139"/>
              <p:cNvSpPr>
                <a:spLocks noChangeArrowheads="1"/>
              </p:cNvSpPr>
              <p:nvPr/>
            </p:nvSpPr>
            <p:spPr bwMode="auto">
              <a:xfrm>
                <a:off x="3827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Rectangle 140"/>
              <p:cNvSpPr>
                <a:spLocks noChangeArrowheads="1"/>
              </p:cNvSpPr>
              <p:nvPr/>
            </p:nvSpPr>
            <p:spPr bwMode="auto">
              <a:xfrm>
                <a:off x="388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Rectangle 141"/>
              <p:cNvSpPr>
                <a:spLocks noChangeArrowheads="1"/>
              </p:cNvSpPr>
              <p:nvPr/>
            </p:nvSpPr>
            <p:spPr bwMode="auto">
              <a:xfrm>
                <a:off x="3907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Rectangle 142"/>
              <p:cNvSpPr>
                <a:spLocks noChangeArrowheads="1"/>
              </p:cNvSpPr>
              <p:nvPr/>
            </p:nvSpPr>
            <p:spPr bwMode="auto">
              <a:xfrm>
                <a:off x="3934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Rectangle 143"/>
              <p:cNvSpPr>
                <a:spLocks noChangeArrowheads="1"/>
              </p:cNvSpPr>
              <p:nvPr/>
            </p:nvSpPr>
            <p:spPr bwMode="auto">
              <a:xfrm>
                <a:off x="397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Rectangle 144"/>
              <p:cNvSpPr>
                <a:spLocks noChangeArrowheads="1"/>
              </p:cNvSpPr>
              <p:nvPr/>
            </p:nvSpPr>
            <p:spPr bwMode="auto">
              <a:xfrm>
                <a:off x="4026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669" y="1038"/>
                <a:ext cx="0" cy="2692"/>
              </a:xfrm>
              <a:custGeom>
                <a:avLst/>
                <a:gdLst>
                  <a:gd name="T0" fmla="*/ 0 h 5970"/>
                  <a:gd name="T1" fmla="*/ 0 h 5970"/>
                  <a:gd name="T2" fmla="*/ 597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0"/>
                    </a:moveTo>
                    <a:lnTo>
                      <a:pt x="0" y="0"/>
                    </a:lnTo>
                    <a:lnTo>
                      <a:pt x="0" y="597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615" y="3657"/>
                <a:ext cx="108" cy="109"/>
              </a:xfrm>
              <a:custGeom>
                <a:avLst/>
                <a:gdLst>
                  <a:gd name="T0" fmla="*/ 240 w 240"/>
                  <a:gd name="T1" fmla="*/ 0 h 240"/>
                  <a:gd name="T2" fmla="*/ 240 w 240"/>
                  <a:gd name="T3" fmla="*/ 0 h 240"/>
                  <a:gd name="T4" fmla="*/ 120 w 240"/>
                  <a:gd name="T5" fmla="*/ 240 h 240"/>
                  <a:gd name="T6" fmla="*/ 0 w 240"/>
                  <a:gd name="T7" fmla="*/ 0 h 240"/>
                  <a:gd name="T8" fmla="*/ 240 w 240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40" y="0"/>
                    </a:lnTo>
                    <a:lnTo>
                      <a:pt x="120" y="240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5314" y="1074"/>
                <a:ext cx="0" cy="2692"/>
              </a:xfrm>
              <a:custGeom>
                <a:avLst/>
                <a:gdLst>
                  <a:gd name="T0" fmla="*/ 5970 h 5970"/>
                  <a:gd name="T1" fmla="*/ 5970 h 5970"/>
                  <a:gd name="T2" fmla="*/ 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5970"/>
                    </a:moveTo>
                    <a:lnTo>
                      <a:pt x="0" y="597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5260" y="1038"/>
                <a:ext cx="108" cy="108"/>
              </a:xfrm>
              <a:custGeom>
                <a:avLst/>
                <a:gdLst>
                  <a:gd name="T0" fmla="*/ 240 w 240"/>
                  <a:gd name="T1" fmla="*/ 240 h 240"/>
                  <a:gd name="T2" fmla="*/ 240 w 240"/>
                  <a:gd name="T3" fmla="*/ 240 h 240"/>
                  <a:gd name="T4" fmla="*/ 120 w 240"/>
                  <a:gd name="T5" fmla="*/ 0 h 240"/>
                  <a:gd name="T6" fmla="*/ 0 w 240"/>
                  <a:gd name="T7" fmla="*/ 240 h 240"/>
                  <a:gd name="T8" fmla="*/ 240 w 240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240"/>
                    </a:moveTo>
                    <a:lnTo>
                      <a:pt x="240" y="240"/>
                    </a:lnTo>
                    <a:lnTo>
                      <a:pt x="120" y="0"/>
                    </a:lnTo>
                    <a:lnTo>
                      <a:pt x="0" y="24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150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solidFill>
                  <a:srgbClr val="92D05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Rectangle 151"/>
              <p:cNvSpPr>
                <a:spLocks noChangeArrowheads="1"/>
              </p:cNvSpPr>
              <p:nvPr/>
            </p:nvSpPr>
            <p:spPr bwMode="auto">
              <a:xfrm>
                <a:off x="1939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Rectangle 152"/>
              <p:cNvSpPr>
                <a:spLocks noChangeArrowheads="1"/>
              </p:cNvSpPr>
              <p:nvPr/>
            </p:nvSpPr>
            <p:spPr bwMode="auto">
              <a:xfrm>
                <a:off x="1993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Rectangle 153"/>
              <p:cNvSpPr>
                <a:spLocks noChangeArrowheads="1"/>
              </p:cNvSpPr>
              <p:nvPr/>
            </p:nvSpPr>
            <p:spPr bwMode="auto">
              <a:xfrm>
                <a:off x="2045" y="2940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Rectangle 154"/>
              <p:cNvSpPr>
                <a:spLocks noChangeArrowheads="1"/>
              </p:cNvSpPr>
              <p:nvPr/>
            </p:nvSpPr>
            <p:spPr bwMode="auto">
              <a:xfrm>
                <a:off x="2106" y="2940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Rectangle 155"/>
              <p:cNvSpPr>
                <a:spLocks noChangeArrowheads="1"/>
              </p:cNvSpPr>
              <p:nvPr/>
            </p:nvSpPr>
            <p:spPr bwMode="auto">
              <a:xfrm>
                <a:off x="2201" y="2940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ectangle 156"/>
              <p:cNvSpPr>
                <a:spLocks noChangeArrowheads="1"/>
              </p:cNvSpPr>
              <p:nvPr/>
            </p:nvSpPr>
            <p:spPr bwMode="auto">
              <a:xfrm>
                <a:off x="2230" y="2940"/>
                <a:ext cx="1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Rectangle 157"/>
              <p:cNvSpPr>
                <a:spLocks noChangeArrowheads="1"/>
              </p:cNvSpPr>
              <p:nvPr/>
            </p:nvSpPr>
            <p:spPr bwMode="auto">
              <a:xfrm>
                <a:off x="2301" y="2940"/>
                <a:ext cx="12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Rectangle 158"/>
              <p:cNvSpPr>
                <a:spLocks noChangeArrowheads="1"/>
              </p:cNvSpPr>
              <p:nvPr/>
            </p:nvSpPr>
            <p:spPr bwMode="auto">
              <a:xfrm>
                <a:off x="2366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Rectangle 159"/>
              <p:cNvSpPr>
                <a:spLocks noChangeArrowheads="1"/>
              </p:cNvSpPr>
              <p:nvPr/>
            </p:nvSpPr>
            <p:spPr bwMode="auto">
              <a:xfrm>
                <a:off x="2412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ectangle 160"/>
              <p:cNvSpPr>
                <a:spLocks noChangeArrowheads="1"/>
              </p:cNvSpPr>
              <p:nvPr/>
            </p:nvSpPr>
            <p:spPr bwMode="auto">
              <a:xfrm>
                <a:off x="2465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ectangle 161"/>
              <p:cNvSpPr>
                <a:spLocks noChangeArrowheads="1"/>
              </p:cNvSpPr>
              <p:nvPr/>
            </p:nvSpPr>
            <p:spPr bwMode="auto">
              <a:xfrm>
                <a:off x="2490" y="2940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162"/>
              <p:cNvSpPr>
                <a:spLocks noChangeArrowheads="1"/>
              </p:cNvSpPr>
              <p:nvPr/>
            </p:nvSpPr>
            <p:spPr bwMode="auto">
              <a:xfrm>
                <a:off x="251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Rectangle 163"/>
              <p:cNvSpPr>
                <a:spLocks noChangeArrowheads="1"/>
              </p:cNvSpPr>
              <p:nvPr/>
            </p:nvSpPr>
            <p:spPr bwMode="auto">
              <a:xfrm>
                <a:off x="2544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ectangle 164"/>
              <p:cNvSpPr>
                <a:spLocks noChangeArrowheads="1"/>
              </p:cNvSpPr>
              <p:nvPr/>
            </p:nvSpPr>
            <p:spPr bwMode="auto">
              <a:xfrm>
                <a:off x="2602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Rectangle 165"/>
              <p:cNvSpPr>
                <a:spLocks noChangeArrowheads="1"/>
              </p:cNvSpPr>
              <p:nvPr/>
            </p:nvSpPr>
            <p:spPr bwMode="auto">
              <a:xfrm>
                <a:off x="265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Rectangle 166"/>
              <p:cNvSpPr>
                <a:spLocks noChangeArrowheads="1"/>
              </p:cNvSpPr>
              <p:nvPr/>
            </p:nvSpPr>
            <p:spPr bwMode="auto">
              <a:xfrm>
                <a:off x="2715" y="2940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x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Rectangle 167"/>
              <p:cNvSpPr>
                <a:spLocks noChangeArrowheads="1"/>
              </p:cNvSpPr>
              <p:nvPr/>
            </p:nvSpPr>
            <p:spPr bwMode="auto">
              <a:xfrm>
                <a:off x="2764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Rectangle 168"/>
              <p:cNvSpPr>
                <a:spLocks noChangeArrowheads="1"/>
              </p:cNvSpPr>
              <p:nvPr/>
            </p:nvSpPr>
            <p:spPr bwMode="auto">
              <a:xfrm>
                <a:off x="2789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ectangle 169"/>
              <p:cNvSpPr>
                <a:spLocks noChangeArrowheads="1"/>
              </p:cNvSpPr>
              <p:nvPr/>
            </p:nvSpPr>
            <p:spPr bwMode="auto">
              <a:xfrm>
                <a:off x="2843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Rectangle 170"/>
              <p:cNvSpPr>
                <a:spLocks noChangeArrowheads="1"/>
              </p:cNvSpPr>
              <p:nvPr/>
            </p:nvSpPr>
            <p:spPr bwMode="auto">
              <a:xfrm>
                <a:off x="2901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Rectangle 171"/>
              <p:cNvSpPr>
                <a:spLocks noChangeArrowheads="1"/>
              </p:cNvSpPr>
              <p:nvPr/>
            </p:nvSpPr>
            <p:spPr bwMode="auto">
              <a:xfrm>
                <a:off x="294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Rectangle 172"/>
              <p:cNvSpPr>
                <a:spLocks noChangeArrowheads="1"/>
              </p:cNvSpPr>
              <p:nvPr/>
            </p:nvSpPr>
            <p:spPr bwMode="auto">
              <a:xfrm>
                <a:off x="2999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Rectangle 173"/>
              <p:cNvSpPr>
                <a:spLocks noChangeArrowheads="1"/>
              </p:cNvSpPr>
              <p:nvPr/>
            </p:nvSpPr>
            <p:spPr bwMode="auto">
              <a:xfrm>
                <a:off x="3026" y="2940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Rectangle 174"/>
              <p:cNvSpPr>
                <a:spLocks noChangeArrowheads="1"/>
              </p:cNvSpPr>
              <p:nvPr/>
            </p:nvSpPr>
            <p:spPr bwMode="auto">
              <a:xfrm>
                <a:off x="3077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Rectangle 175"/>
              <p:cNvSpPr>
                <a:spLocks noChangeArrowheads="1"/>
              </p:cNvSpPr>
              <p:nvPr/>
            </p:nvSpPr>
            <p:spPr bwMode="auto">
              <a:xfrm>
                <a:off x="313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Rectangle 176"/>
              <p:cNvSpPr>
                <a:spLocks noChangeArrowheads="1"/>
              </p:cNvSpPr>
              <p:nvPr/>
            </p:nvSpPr>
            <p:spPr bwMode="auto">
              <a:xfrm>
                <a:off x="3189" y="2940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ectangle 177"/>
              <p:cNvSpPr>
                <a:spLocks noChangeArrowheads="1"/>
              </p:cNvSpPr>
              <p:nvPr/>
            </p:nvSpPr>
            <p:spPr bwMode="auto">
              <a:xfrm>
                <a:off x="3277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ectangle 178"/>
              <p:cNvSpPr>
                <a:spLocks noChangeArrowheads="1"/>
              </p:cNvSpPr>
              <p:nvPr/>
            </p:nvSpPr>
            <p:spPr bwMode="auto">
              <a:xfrm>
                <a:off x="3332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Rectangle 179"/>
              <p:cNvSpPr>
                <a:spLocks noChangeArrowheads="1"/>
              </p:cNvSpPr>
              <p:nvPr/>
            </p:nvSpPr>
            <p:spPr bwMode="auto">
              <a:xfrm>
                <a:off x="3390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ectangle 180"/>
              <p:cNvSpPr>
                <a:spLocks noChangeArrowheads="1"/>
              </p:cNvSpPr>
              <p:nvPr/>
            </p:nvSpPr>
            <p:spPr bwMode="auto">
              <a:xfrm>
                <a:off x="3428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Rectangle 181"/>
              <p:cNvSpPr>
                <a:spLocks noChangeArrowheads="1"/>
              </p:cNvSpPr>
              <p:nvPr/>
            </p:nvSpPr>
            <p:spPr bwMode="auto">
              <a:xfrm>
                <a:off x="3471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Rectangle 182"/>
              <p:cNvSpPr>
                <a:spLocks noChangeArrowheads="1"/>
              </p:cNvSpPr>
              <p:nvPr/>
            </p:nvSpPr>
            <p:spPr bwMode="auto">
              <a:xfrm>
                <a:off x="3495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Rectangle 183"/>
              <p:cNvSpPr>
                <a:spLocks noChangeArrowheads="1"/>
              </p:cNvSpPr>
              <p:nvPr/>
            </p:nvSpPr>
            <p:spPr bwMode="auto">
              <a:xfrm>
                <a:off x="3553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Rectangle 184"/>
              <p:cNvSpPr>
                <a:spLocks noChangeArrowheads="1"/>
              </p:cNvSpPr>
              <p:nvPr/>
            </p:nvSpPr>
            <p:spPr bwMode="auto">
              <a:xfrm>
                <a:off x="3608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Rectangle 185"/>
              <p:cNvSpPr>
                <a:spLocks noChangeArrowheads="1"/>
              </p:cNvSpPr>
              <p:nvPr/>
            </p:nvSpPr>
            <p:spPr bwMode="auto">
              <a:xfrm>
                <a:off x="3632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ectangle 186"/>
              <p:cNvSpPr>
                <a:spLocks noChangeArrowheads="1"/>
              </p:cNvSpPr>
              <p:nvPr/>
            </p:nvSpPr>
            <p:spPr bwMode="auto">
              <a:xfrm>
                <a:off x="367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Rectangle 187"/>
              <p:cNvSpPr>
                <a:spLocks noChangeArrowheads="1"/>
              </p:cNvSpPr>
              <p:nvPr/>
            </p:nvSpPr>
            <p:spPr bwMode="auto">
              <a:xfrm>
                <a:off x="373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Rectangle 188"/>
              <p:cNvSpPr>
                <a:spLocks noChangeArrowheads="1"/>
              </p:cNvSpPr>
              <p:nvPr/>
            </p:nvSpPr>
            <p:spPr bwMode="auto">
              <a:xfrm>
                <a:off x="3788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Rectangle 189"/>
              <p:cNvSpPr>
                <a:spLocks noChangeArrowheads="1"/>
              </p:cNvSpPr>
              <p:nvPr/>
            </p:nvSpPr>
            <p:spPr bwMode="auto">
              <a:xfrm>
                <a:off x="383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190"/>
              <p:cNvSpPr>
                <a:spLocks noChangeArrowheads="1"/>
              </p:cNvSpPr>
              <p:nvPr/>
            </p:nvSpPr>
            <p:spPr bwMode="auto">
              <a:xfrm>
                <a:off x="3860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ectangle 191"/>
              <p:cNvSpPr>
                <a:spLocks noChangeArrowheads="1"/>
              </p:cNvSpPr>
              <p:nvPr/>
            </p:nvSpPr>
            <p:spPr bwMode="auto">
              <a:xfrm>
                <a:off x="391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ectangle 192"/>
              <p:cNvSpPr>
                <a:spLocks noChangeArrowheads="1"/>
              </p:cNvSpPr>
              <p:nvPr/>
            </p:nvSpPr>
            <p:spPr bwMode="auto">
              <a:xfrm>
                <a:off x="3940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ectangle 193"/>
              <p:cNvSpPr>
                <a:spLocks noChangeArrowheads="1"/>
              </p:cNvSpPr>
              <p:nvPr/>
            </p:nvSpPr>
            <p:spPr bwMode="auto">
              <a:xfrm>
                <a:off x="3967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ectangle 194"/>
              <p:cNvSpPr>
                <a:spLocks noChangeArrowheads="1"/>
              </p:cNvSpPr>
              <p:nvPr/>
            </p:nvSpPr>
            <p:spPr bwMode="auto">
              <a:xfrm>
                <a:off x="400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Rectangle 195"/>
              <p:cNvSpPr>
                <a:spLocks noChangeArrowheads="1"/>
              </p:cNvSpPr>
              <p:nvPr/>
            </p:nvSpPr>
            <p:spPr bwMode="auto">
              <a:xfrm>
                <a:off x="405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96"/>
              <p:cNvSpPr>
                <a:spLocks/>
              </p:cNvSpPr>
              <p:nvPr/>
            </p:nvSpPr>
            <p:spPr bwMode="auto">
              <a:xfrm>
                <a:off x="2238" y="2536"/>
                <a:ext cx="748" cy="260"/>
              </a:xfrm>
              <a:custGeom>
                <a:avLst/>
                <a:gdLst>
                  <a:gd name="T0" fmla="*/ 0 w 1658"/>
                  <a:gd name="T1" fmla="*/ 0 h 578"/>
                  <a:gd name="T2" fmla="*/ 0 w 1658"/>
                  <a:gd name="T3" fmla="*/ 0 h 578"/>
                  <a:gd name="T4" fmla="*/ 1658 w 1658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8" h="578">
                    <a:moveTo>
                      <a:pt x="0" y="0"/>
                    </a:moveTo>
                    <a:lnTo>
                      <a:pt x="0" y="0"/>
                    </a:lnTo>
                    <a:lnTo>
                      <a:pt x="1658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97"/>
              <p:cNvSpPr>
                <a:spLocks/>
              </p:cNvSpPr>
              <p:nvPr/>
            </p:nvSpPr>
            <p:spPr bwMode="auto">
              <a:xfrm>
                <a:off x="2957" y="2772"/>
                <a:ext cx="40" cy="33"/>
              </a:xfrm>
              <a:custGeom>
                <a:avLst/>
                <a:gdLst>
                  <a:gd name="T0" fmla="*/ 27 w 89"/>
                  <a:gd name="T1" fmla="*/ 0 h 75"/>
                  <a:gd name="T2" fmla="*/ 27 w 89"/>
                  <a:gd name="T3" fmla="*/ 0 h 75"/>
                  <a:gd name="T4" fmla="*/ 89 w 89"/>
                  <a:gd name="T5" fmla="*/ 64 h 75"/>
                  <a:gd name="T6" fmla="*/ 0 w 89"/>
                  <a:gd name="T7" fmla="*/ 75 h 75"/>
                  <a:gd name="T8" fmla="*/ 27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27" y="0"/>
                    </a:moveTo>
                    <a:lnTo>
                      <a:pt x="27" y="0"/>
                    </a:lnTo>
                    <a:lnTo>
                      <a:pt x="89" y="64"/>
                    </a:lnTo>
                    <a:lnTo>
                      <a:pt x="0" y="7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98"/>
              <p:cNvSpPr>
                <a:spLocks/>
              </p:cNvSpPr>
              <p:nvPr/>
            </p:nvSpPr>
            <p:spPr bwMode="auto">
              <a:xfrm>
                <a:off x="3009" y="2536"/>
                <a:ext cx="736" cy="260"/>
              </a:xfrm>
              <a:custGeom>
                <a:avLst/>
                <a:gdLst>
                  <a:gd name="T0" fmla="*/ 1632 w 1632"/>
                  <a:gd name="T1" fmla="*/ 0 h 578"/>
                  <a:gd name="T2" fmla="*/ 1632 w 1632"/>
                  <a:gd name="T3" fmla="*/ 0 h 578"/>
                  <a:gd name="T4" fmla="*/ 0 w 1632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2" h="578">
                    <a:moveTo>
                      <a:pt x="1632" y="0"/>
                    </a:moveTo>
                    <a:lnTo>
                      <a:pt x="1632" y="0"/>
                    </a:lnTo>
                    <a:lnTo>
                      <a:pt x="0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99"/>
              <p:cNvSpPr>
                <a:spLocks/>
              </p:cNvSpPr>
              <p:nvPr/>
            </p:nvSpPr>
            <p:spPr bwMode="auto">
              <a:xfrm>
                <a:off x="2997" y="2772"/>
                <a:ext cx="40" cy="33"/>
              </a:xfrm>
              <a:custGeom>
                <a:avLst/>
                <a:gdLst>
                  <a:gd name="T0" fmla="*/ 62 w 89"/>
                  <a:gd name="T1" fmla="*/ 0 h 75"/>
                  <a:gd name="T2" fmla="*/ 62 w 89"/>
                  <a:gd name="T3" fmla="*/ 0 h 75"/>
                  <a:gd name="T4" fmla="*/ 0 w 89"/>
                  <a:gd name="T5" fmla="*/ 64 h 75"/>
                  <a:gd name="T6" fmla="*/ 89 w 89"/>
                  <a:gd name="T7" fmla="*/ 75 h 75"/>
                  <a:gd name="T8" fmla="*/ 62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62" y="0"/>
                    </a:moveTo>
                    <a:lnTo>
                      <a:pt x="62" y="0"/>
                    </a:lnTo>
                    <a:lnTo>
                      <a:pt x="0" y="64"/>
                    </a:lnTo>
                    <a:lnTo>
                      <a:pt x="89" y="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200"/>
              <p:cNvSpPr>
                <a:spLocks/>
              </p:cNvSpPr>
              <p:nvPr/>
            </p:nvSpPr>
            <p:spPr bwMode="auto">
              <a:xfrm>
                <a:off x="2997" y="3199"/>
                <a:ext cx="8" cy="170"/>
              </a:xfrm>
              <a:custGeom>
                <a:avLst/>
                <a:gdLst>
                  <a:gd name="T0" fmla="*/ 0 w 16"/>
                  <a:gd name="T1" fmla="*/ 0 h 377"/>
                  <a:gd name="T2" fmla="*/ 0 w 16"/>
                  <a:gd name="T3" fmla="*/ 0 h 377"/>
                  <a:gd name="T4" fmla="*/ 16 w 16"/>
                  <a:gd name="T5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77">
                    <a:moveTo>
                      <a:pt x="0" y="0"/>
                    </a:moveTo>
                    <a:lnTo>
                      <a:pt x="0" y="0"/>
                    </a:lnTo>
                    <a:lnTo>
                      <a:pt x="16" y="37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201"/>
              <p:cNvSpPr>
                <a:spLocks/>
              </p:cNvSpPr>
              <p:nvPr/>
            </p:nvSpPr>
            <p:spPr bwMode="auto">
              <a:xfrm>
                <a:off x="2986" y="3344"/>
                <a:ext cx="36" cy="37"/>
              </a:xfrm>
              <a:custGeom>
                <a:avLst/>
                <a:gdLst>
                  <a:gd name="T0" fmla="*/ 80 w 80"/>
                  <a:gd name="T1" fmla="*/ 0 h 82"/>
                  <a:gd name="T2" fmla="*/ 80 w 80"/>
                  <a:gd name="T3" fmla="*/ 0 h 82"/>
                  <a:gd name="T4" fmla="*/ 43 w 80"/>
                  <a:gd name="T5" fmla="*/ 82 h 82"/>
                  <a:gd name="T6" fmla="*/ 0 w 80"/>
                  <a:gd name="T7" fmla="*/ 3 h 82"/>
                  <a:gd name="T8" fmla="*/ 80 w 8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2">
                    <a:moveTo>
                      <a:pt x="80" y="0"/>
                    </a:moveTo>
                    <a:lnTo>
                      <a:pt x="80" y="0"/>
                    </a:lnTo>
                    <a:lnTo>
                      <a:pt x="43" y="82"/>
                    </a:lnTo>
                    <a:lnTo>
                      <a:pt x="0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202"/>
              <p:cNvSpPr>
                <a:spLocks/>
              </p:cNvSpPr>
              <p:nvPr/>
            </p:nvSpPr>
            <p:spPr bwMode="auto">
              <a:xfrm>
                <a:off x="1430" y="1153"/>
                <a:ext cx="3246" cy="264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203"/>
              <p:cNvSpPr>
                <a:spLocks/>
              </p:cNvSpPr>
              <p:nvPr/>
            </p:nvSpPr>
            <p:spPr bwMode="auto">
              <a:xfrm>
                <a:off x="1430" y="1159"/>
                <a:ext cx="3067" cy="266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B0F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Rectangle 204"/>
              <p:cNvSpPr>
                <a:spLocks noChangeArrowheads="1"/>
              </p:cNvSpPr>
              <p:nvPr/>
            </p:nvSpPr>
            <p:spPr bwMode="auto">
              <a:xfrm>
                <a:off x="2218" y="1231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F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2267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340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2401" y="1231"/>
              <a:ext cx="1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M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496" y="1231"/>
              <a:ext cx="1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A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2561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2615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2644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717" y="1231"/>
              <a:ext cx="1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789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840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2864" y="1231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D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293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3003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3028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3079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3149" y="1231"/>
              <a:ext cx="12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P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3207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3259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3321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3350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340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3473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 dirty="0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3534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978" y="1429"/>
              <a:ext cx="0" cy="170"/>
            </a:xfrm>
            <a:custGeom>
              <a:avLst/>
              <a:gdLst>
                <a:gd name="T0" fmla="*/ 0 h 375"/>
                <a:gd name="T1" fmla="*/ 0 h 375"/>
                <a:gd name="T2" fmla="*/ 375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0"/>
                  </a:moveTo>
                  <a:lnTo>
                    <a:pt x="0" y="0"/>
                  </a:lnTo>
                  <a:lnTo>
                    <a:pt x="0" y="37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960" y="1575"/>
              <a:ext cx="36" cy="36"/>
            </a:xfrm>
            <a:custGeom>
              <a:avLst/>
              <a:gdLst>
                <a:gd name="T0" fmla="*/ 80 w 80"/>
                <a:gd name="T1" fmla="*/ 0 h 80"/>
                <a:gd name="T2" fmla="*/ 80 w 80"/>
                <a:gd name="T3" fmla="*/ 0 h 80"/>
                <a:gd name="T4" fmla="*/ 40 w 80"/>
                <a:gd name="T5" fmla="*/ 80 h 80"/>
                <a:gd name="T6" fmla="*/ 0 w 80"/>
                <a:gd name="T7" fmla="*/ 0 h 80"/>
                <a:gd name="T8" fmla="*/ 8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80" y="0"/>
                  </a:lnTo>
                  <a:lnTo>
                    <a:pt x="40" y="8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7" name="Freeform 71"/>
          <p:cNvSpPr>
            <a:spLocks/>
          </p:cNvSpPr>
          <p:nvPr/>
        </p:nvSpPr>
        <p:spPr bwMode="auto">
          <a:xfrm>
            <a:off x="2169320" y="2612231"/>
            <a:ext cx="4741861" cy="611188"/>
          </a:xfrm>
          <a:custGeom>
            <a:avLst/>
            <a:gdLst>
              <a:gd name="T0" fmla="*/ 0 w 3160"/>
              <a:gd name="T1" fmla="*/ 142 h 854"/>
              <a:gd name="T2" fmla="*/ 0 w 3160"/>
              <a:gd name="T3" fmla="*/ 142 h 854"/>
              <a:gd name="T4" fmla="*/ 143 w 3160"/>
              <a:gd name="T5" fmla="*/ 0 h 854"/>
              <a:gd name="T6" fmla="*/ 3018 w 3160"/>
              <a:gd name="T7" fmla="*/ 0 h 854"/>
              <a:gd name="T8" fmla="*/ 3160 w 3160"/>
              <a:gd name="T9" fmla="*/ 142 h 854"/>
              <a:gd name="T10" fmla="*/ 3160 w 3160"/>
              <a:gd name="T11" fmla="*/ 711 h 854"/>
              <a:gd name="T12" fmla="*/ 3018 w 3160"/>
              <a:gd name="T13" fmla="*/ 854 h 854"/>
              <a:gd name="T14" fmla="*/ 143 w 3160"/>
              <a:gd name="T15" fmla="*/ 854 h 854"/>
              <a:gd name="T16" fmla="*/ 0 w 3160"/>
              <a:gd name="T17" fmla="*/ 711 h 854"/>
              <a:gd name="T18" fmla="*/ 0 w 3160"/>
              <a:gd name="T19" fmla="*/ 1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60" h="854">
                <a:moveTo>
                  <a:pt x="0" y="142"/>
                </a:moveTo>
                <a:lnTo>
                  <a:pt x="0" y="142"/>
                </a:lnTo>
                <a:cubicBezTo>
                  <a:pt x="0" y="64"/>
                  <a:pt x="64" y="0"/>
                  <a:pt x="143" y="0"/>
                </a:cubicBezTo>
                <a:lnTo>
                  <a:pt x="3018" y="0"/>
                </a:lnTo>
                <a:cubicBezTo>
                  <a:pt x="3097" y="0"/>
                  <a:pt x="3160" y="64"/>
                  <a:pt x="3160" y="142"/>
                </a:cubicBezTo>
                <a:lnTo>
                  <a:pt x="3160" y="711"/>
                </a:lnTo>
                <a:cubicBezTo>
                  <a:pt x="3160" y="790"/>
                  <a:pt x="3097" y="854"/>
                  <a:pt x="3018" y="854"/>
                </a:cubicBezTo>
                <a:lnTo>
                  <a:pt x="143" y="854"/>
                </a:lnTo>
                <a:cubicBezTo>
                  <a:pt x="64" y="854"/>
                  <a:pt x="0" y="790"/>
                  <a:pt x="0" y="711"/>
                </a:cubicBezTo>
                <a:lnTo>
                  <a:pt x="0" y="142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ZoneTexte 457"/>
          <p:cNvSpPr txBox="1"/>
          <p:nvPr/>
        </p:nvSpPr>
        <p:spPr>
          <a:xfrm>
            <a:off x="3115982" y="2768104"/>
            <a:ext cx="2924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Attentes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10886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0" name="Ligne"/>
          <p:cNvSpPr/>
          <p:nvPr/>
        </p:nvSpPr>
        <p:spPr>
          <a:xfrm flipH="1" flipV="1">
            <a:off x="4446580" y="3384206"/>
            <a:ext cx="1652090" cy="935933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1" name="Ligne"/>
          <p:cNvSpPr/>
          <p:nvPr/>
        </p:nvSpPr>
        <p:spPr>
          <a:xfrm flipH="1">
            <a:off x="4566593" y="285838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2" name="Ligne"/>
          <p:cNvSpPr/>
          <p:nvPr/>
        </p:nvSpPr>
        <p:spPr>
          <a:xfrm flipH="1">
            <a:off x="4569800" y="152026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3" name="Ligne"/>
          <p:cNvSpPr/>
          <p:nvPr/>
        </p:nvSpPr>
        <p:spPr>
          <a:xfrm flipH="1">
            <a:off x="2891734" y="3222487"/>
            <a:ext cx="2171303" cy="118000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4" name="Ligne"/>
          <p:cNvSpPr/>
          <p:nvPr/>
        </p:nvSpPr>
        <p:spPr>
          <a:xfrm flipH="1" flipV="1">
            <a:off x="2891706" y="2481010"/>
            <a:ext cx="2171306" cy="1262717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7" name="Groupe"/>
          <p:cNvGrpSpPr/>
          <p:nvPr/>
        </p:nvGrpSpPr>
        <p:grpSpPr>
          <a:xfrm>
            <a:off x="3953450" y="2848023"/>
            <a:ext cx="1192427" cy="1192427"/>
            <a:chOff x="0" y="0"/>
            <a:chExt cx="1695894" cy="1695894"/>
          </a:xfrm>
        </p:grpSpPr>
        <p:sp>
          <p:nvSpPr>
            <p:cNvPr id="125" name="Cercle"/>
            <p:cNvSpPr/>
            <p:nvPr/>
          </p:nvSpPr>
          <p:spPr>
            <a:xfrm>
              <a:off x="0" y="0"/>
              <a:ext cx="1695894" cy="169589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21026" hangingPunct="0">
                <a:lnSpc>
                  <a:spcPct val="90000"/>
                </a:lnSpc>
                <a:spcBef>
                  <a:spcPts val="3867"/>
                </a:spcBef>
                <a:defRPr sz="4000" b="0"/>
              </a:pPr>
              <a:endParaRPr sz="2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SES"/>
            <p:cNvSpPr txBox="1"/>
            <p:nvPr/>
          </p:nvSpPr>
          <p:spPr>
            <a:xfrm>
              <a:off x="130504" y="494665"/>
              <a:ext cx="1447537" cy="80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5500"/>
                </a:spcBef>
                <a:defRPr sz="4000" b="0"/>
              </a:lvl1pPr>
            </a:lstStyle>
            <a:p>
              <a:pPr algn="ctr" hangingPunct="0"/>
              <a:r>
                <a:rPr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</a:t>
              </a:r>
            </a:p>
          </p:txBody>
        </p:sp>
      </p:grpSp>
      <p:sp>
        <p:nvSpPr>
          <p:cNvPr id="128" name="Cercle"/>
          <p:cNvSpPr/>
          <p:nvPr/>
        </p:nvSpPr>
        <p:spPr>
          <a:xfrm>
            <a:off x="3971361" y="1162135"/>
            <a:ext cx="1197303" cy="1197303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Cercle"/>
          <p:cNvSpPr/>
          <p:nvPr/>
        </p:nvSpPr>
        <p:spPr>
          <a:xfrm>
            <a:off x="3978278" y="4502016"/>
            <a:ext cx="1193877" cy="1193876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0" name="Cercle"/>
          <p:cNvSpPr/>
          <p:nvPr/>
        </p:nvSpPr>
        <p:spPr>
          <a:xfrm>
            <a:off x="2472061" y="3705700"/>
            <a:ext cx="1198109" cy="1198109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1" name="Cercle"/>
          <p:cNvSpPr/>
          <p:nvPr/>
        </p:nvSpPr>
        <p:spPr>
          <a:xfrm>
            <a:off x="5484392" y="3714118"/>
            <a:ext cx="1181218" cy="1181220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321026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Cercle"/>
          <p:cNvSpPr/>
          <p:nvPr/>
        </p:nvSpPr>
        <p:spPr>
          <a:xfrm>
            <a:off x="2470796" y="1878179"/>
            <a:ext cx="1192433" cy="1192433"/>
          </a:xfrm>
          <a:prstGeom prst="ellipse">
            <a:avLst/>
          </a:prstGeom>
          <a:gradFill>
            <a:gsLst>
              <a:gs pos="0">
                <a:srgbClr val="A6AAA9"/>
              </a:gs>
              <a:gs pos="100000">
                <a:srgbClr val="7D807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3" name="Cercle"/>
          <p:cNvSpPr/>
          <p:nvPr/>
        </p:nvSpPr>
        <p:spPr>
          <a:xfrm>
            <a:off x="5476799" y="1876166"/>
            <a:ext cx="1196459" cy="1196459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4" name="Maths"/>
          <p:cNvSpPr txBox="1"/>
          <p:nvPr/>
        </p:nvSpPr>
        <p:spPr>
          <a:xfrm>
            <a:off x="5572161" y="2303711"/>
            <a:ext cx="1004617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5" name="SVT"/>
          <p:cNvSpPr txBox="1"/>
          <p:nvPr/>
        </p:nvSpPr>
        <p:spPr>
          <a:xfrm>
            <a:off x="4287166" y="1590101"/>
            <a:ext cx="565658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6" name="HG…"/>
          <p:cNvSpPr txBox="1"/>
          <p:nvPr/>
        </p:nvSpPr>
        <p:spPr>
          <a:xfrm>
            <a:off x="5698896" y="4037238"/>
            <a:ext cx="752205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Humanités LP"/>
          <p:cNvSpPr txBox="1"/>
          <p:nvPr/>
        </p:nvSpPr>
        <p:spPr>
          <a:xfrm>
            <a:off x="4072283" y="4716666"/>
            <a:ext cx="995457" cy="7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8" name="Arts"/>
          <p:cNvSpPr txBox="1"/>
          <p:nvPr/>
        </p:nvSpPr>
        <p:spPr>
          <a:xfrm>
            <a:off x="2680530" y="2303711"/>
            <a:ext cx="772920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5" name="Groupe"/>
          <p:cNvGrpSpPr/>
          <p:nvPr/>
        </p:nvGrpSpPr>
        <p:grpSpPr>
          <a:xfrm>
            <a:off x="1080739" y="526334"/>
            <a:ext cx="1912452" cy="2513234"/>
            <a:chOff x="-1" y="-11486"/>
            <a:chExt cx="2719930" cy="3574375"/>
          </a:xfrm>
        </p:grpSpPr>
        <p:sp>
          <p:nvSpPr>
            <p:cNvPr id="139" name="Ligne"/>
            <p:cNvSpPr/>
            <p:nvPr/>
          </p:nvSpPr>
          <p:spPr>
            <a:xfrm flipH="1" flipV="1">
              <a:off x="2461781" y="1070307"/>
              <a:ext cx="229814" cy="831366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0" name="Ligne"/>
            <p:cNvSpPr/>
            <p:nvPr/>
          </p:nvSpPr>
          <p:spPr>
            <a:xfrm flipH="1">
              <a:off x="1187308" y="3088743"/>
              <a:ext cx="831367" cy="229814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1" name="Ligne"/>
            <p:cNvSpPr/>
            <p:nvPr/>
          </p:nvSpPr>
          <p:spPr>
            <a:xfrm>
              <a:off x="1533518" y="2029455"/>
              <a:ext cx="538402" cy="305207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ECOLES…"/>
            <p:cNvSpPr txBox="1"/>
            <p:nvPr/>
          </p:nvSpPr>
          <p:spPr>
            <a:xfrm>
              <a:off x="-1" y="2794679"/>
              <a:ext cx="1325247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d’art et de design</a:t>
              </a:r>
            </a:p>
          </p:txBody>
        </p:sp>
        <p:sp>
          <p:nvSpPr>
            <p:cNvPr id="143" name="DUT…"/>
            <p:cNvSpPr txBox="1"/>
            <p:nvPr/>
          </p:nvSpPr>
          <p:spPr>
            <a:xfrm>
              <a:off x="210455" y="1393581"/>
              <a:ext cx="1637668" cy="10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44" name="LICENCES…"/>
            <p:cNvSpPr txBox="1"/>
            <p:nvPr/>
          </p:nvSpPr>
          <p:spPr>
            <a:xfrm>
              <a:off x="1148992" y="-11486"/>
              <a:ext cx="1570937" cy="1208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grpSp>
        <p:nvGrpSpPr>
          <p:cNvPr id="153" name="Groupe"/>
          <p:cNvGrpSpPr/>
          <p:nvPr/>
        </p:nvGrpSpPr>
        <p:grpSpPr>
          <a:xfrm>
            <a:off x="6084141" y="3356153"/>
            <a:ext cx="2801697" cy="3315228"/>
            <a:chOff x="0" y="-11236"/>
            <a:chExt cx="3984633" cy="4714990"/>
          </a:xfrm>
        </p:grpSpPr>
        <p:sp>
          <p:nvSpPr>
            <p:cNvPr id="146" name="Ligne"/>
            <p:cNvSpPr/>
            <p:nvPr/>
          </p:nvSpPr>
          <p:spPr>
            <a:xfrm>
              <a:off x="120119" y="2214649"/>
              <a:ext cx="223245" cy="83315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802388" y="809683"/>
              <a:ext cx="833154" cy="22324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8" name="Ligne"/>
            <p:cNvSpPr/>
            <p:nvPr/>
          </p:nvSpPr>
          <p:spPr>
            <a:xfrm flipH="1" flipV="1">
              <a:off x="743192" y="1786566"/>
              <a:ext cx="951546" cy="55334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9" name="LICENCES…"/>
            <p:cNvSpPr txBox="1"/>
            <p:nvPr/>
          </p:nvSpPr>
          <p:spPr>
            <a:xfrm>
              <a:off x="1765563" y="982105"/>
              <a:ext cx="2079431" cy="3147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Histoire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</p:txBody>
        </p:sp>
        <p:sp>
          <p:nvSpPr>
            <p:cNvPr id="150" name="ECOLES…"/>
            <p:cNvSpPr txBox="1"/>
            <p:nvPr/>
          </p:nvSpPr>
          <p:spPr>
            <a:xfrm>
              <a:off x="1765563" y="-11236"/>
              <a:ext cx="2219070" cy="1122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IEP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de journalisme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1" name="CPGE…"/>
            <p:cNvSpPr txBox="1"/>
            <p:nvPr/>
          </p:nvSpPr>
          <p:spPr>
            <a:xfrm>
              <a:off x="0" y="3213348"/>
              <a:ext cx="2894397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2" name="DUT…"/>
            <p:cNvSpPr txBox="1"/>
            <p:nvPr/>
          </p:nvSpPr>
          <p:spPr>
            <a:xfrm>
              <a:off x="0" y="3845810"/>
              <a:ext cx="2894397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Info-com -journalisme</a:t>
              </a:r>
            </a:p>
          </p:txBody>
        </p:sp>
      </p:grpSp>
      <p:grpSp>
        <p:nvGrpSpPr>
          <p:cNvPr id="160" name="Groupe"/>
          <p:cNvGrpSpPr/>
          <p:nvPr/>
        </p:nvGrpSpPr>
        <p:grpSpPr>
          <a:xfrm>
            <a:off x="6135017" y="90794"/>
            <a:ext cx="3216223" cy="3196317"/>
            <a:chOff x="0" y="-13409"/>
            <a:chExt cx="4574182" cy="4545871"/>
          </a:xfrm>
        </p:grpSpPr>
        <p:sp>
          <p:nvSpPr>
            <p:cNvPr id="154" name="Ligne"/>
            <p:cNvSpPr/>
            <p:nvPr/>
          </p:nvSpPr>
          <p:spPr>
            <a:xfrm>
              <a:off x="744472" y="3707909"/>
              <a:ext cx="836924" cy="20867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41684" y="1701351"/>
              <a:ext cx="208671" cy="83692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6" name="Ligne"/>
            <p:cNvSpPr/>
            <p:nvPr/>
          </p:nvSpPr>
          <p:spPr>
            <a:xfrm flipH="1">
              <a:off x="672134" y="2636666"/>
              <a:ext cx="530494" cy="318754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7" name="LICENCES…"/>
            <p:cNvSpPr txBox="1"/>
            <p:nvPr/>
          </p:nvSpPr>
          <p:spPr>
            <a:xfrm>
              <a:off x="1206432" y="96766"/>
              <a:ext cx="2015712" cy="2886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MSH / AES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TQM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158" name="CPGE…"/>
            <p:cNvSpPr txBox="1"/>
            <p:nvPr/>
          </p:nvSpPr>
          <p:spPr>
            <a:xfrm>
              <a:off x="0" y="-13409"/>
              <a:ext cx="1091456" cy="165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B/L (LSS)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D2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9" name="DUT…"/>
            <p:cNvSpPr txBox="1"/>
            <p:nvPr/>
          </p:nvSpPr>
          <p:spPr>
            <a:xfrm>
              <a:off x="1679786" y="2969779"/>
              <a:ext cx="2894396" cy="1562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GACO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67" name="Groupe"/>
          <p:cNvGrpSpPr/>
          <p:nvPr/>
        </p:nvGrpSpPr>
        <p:grpSpPr>
          <a:xfrm>
            <a:off x="3158884" y="-23359"/>
            <a:ext cx="2860070" cy="1420910"/>
            <a:chOff x="0" y="-12575"/>
            <a:chExt cx="4067653" cy="2020849"/>
          </a:xfrm>
        </p:grpSpPr>
        <p:sp>
          <p:nvSpPr>
            <p:cNvPr id="161" name="Ligne"/>
            <p:cNvSpPr/>
            <p:nvPr/>
          </p:nvSpPr>
          <p:spPr>
            <a:xfrm flipV="1">
              <a:off x="2680802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2" name="Ligne"/>
            <p:cNvSpPr/>
            <p:nvPr/>
          </p:nvSpPr>
          <p:spPr>
            <a:xfrm flipH="1" flipV="1">
              <a:off x="706354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3" name="Ligne"/>
            <p:cNvSpPr/>
            <p:nvPr/>
          </p:nvSpPr>
          <p:spPr>
            <a:xfrm>
              <a:off x="1998533" y="1063826"/>
              <a:ext cx="2" cy="61889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4" name="LICENCES…"/>
            <p:cNvSpPr txBox="1"/>
            <p:nvPr/>
          </p:nvSpPr>
          <p:spPr>
            <a:xfrm>
              <a:off x="0" y="-12575"/>
              <a:ext cx="1325246" cy="147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et sociales</a:t>
              </a:r>
            </a:p>
          </p:txBody>
        </p:sp>
        <p:sp>
          <p:nvSpPr>
            <p:cNvPr id="165" name="ECOLES…"/>
            <p:cNvSpPr txBox="1"/>
            <p:nvPr/>
          </p:nvSpPr>
          <p:spPr>
            <a:xfrm>
              <a:off x="1427533" y="339796"/>
              <a:ext cx="1142003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66" name="DUT…"/>
            <p:cNvSpPr txBox="1"/>
            <p:nvPr/>
          </p:nvSpPr>
          <p:spPr>
            <a:xfrm>
              <a:off x="2637514" y="232734"/>
              <a:ext cx="1430139" cy="1293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grpSp>
        <p:nvGrpSpPr>
          <p:cNvPr id="175" name="Groupe"/>
          <p:cNvGrpSpPr/>
          <p:nvPr/>
        </p:nvGrpSpPr>
        <p:grpSpPr>
          <a:xfrm>
            <a:off x="2920691" y="5254432"/>
            <a:ext cx="3382834" cy="1594282"/>
            <a:chOff x="0" y="-15832"/>
            <a:chExt cx="4811139" cy="2267421"/>
          </a:xfrm>
        </p:grpSpPr>
        <p:sp>
          <p:nvSpPr>
            <p:cNvPr id="168" name="Ligne"/>
            <p:cNvSpPr/>
            <p:nvPr/>
          </p:nvSpPr>
          <p:spPr>
            <a:xfrm flipH="1">
              <a:off x="1055512" y="329049"/>
              <a:ext cx="613714" cy="60608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9" name="Ligne"/>
            <p:cNvSpPr/>
            <p:nvPr/>
          </p:nvSpPr>
          <p:spPr>
            <a:xfrm>
              <a:off x="3033734" y="337581"/>
              <a:ext cx="522563" cy="522563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0" name="Ligne"/>
            <p:cNvSpPr/>
            <p:nvPr/>
          </p:nvSpPr>
          <p:spPr>
            <a:xfrm flipV="1">
              <a:off x="2345573" y="658865"/>
              <a:ext cx="3872" cy="618880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1" name="LICENCES…"/>
            <p:cNvSpPr txBox="1"/>
            <p:nvPr/>
          </p:nvSpPr>
          <p:spPr>
            <a:xfrm>
              <a:off x="0" y="-15832"/>
              <a:ext cx="1325246" cy="2267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72" name="CPGE…"/>
            <p:cNvSpPr txBox="1"/>
            <p:nvPr/>
          </p:nvSpPr>
          <p:spPr>
            <a:xfrm>
              <a:off x="3390838" y="798412"/>
              <a:ext cx="696278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73" name="ECOLES…"/>
            <p:cNvSpPr txBox="1"/>
            <p:nvPr/>
          </p:nvSpPr>
          <p:spPr>
            <a:xfrm>
              <a:off x="3380999" y="1332073"/>
              <a:ext cx="1430140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74" name="DUT…"/>
            <p:cNvSpPr txBox="1"/>
            <p:nvPr/>
          </p:nvSpPr>
          <p:spPr>
            <a:xfrm>
              <a:off x="1613051" y="923647"/>
              <a:ext cx="1783119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82" name="Groupe"/>
          <p:cNvGrpSpPr/>
          <p:nvPr/>
        </p:nvGrpSpPr>
        <p:grpSpPr>
          <a:xfrm>
            <a:off x="529087" y="3009302"/>
            <a:ext cx="2532212" cy="2836134"/>
            <a:chOff x="0" y="-102708"/>
            <a:chExt cx="3601367" cy="4033610"/>
          </a:xfrm>
        </p:grpSpPr>
        <p:sp>
          <p:nvSpPr>
            <p:cNvPr id="176" name="Ligne"/>
            <p:cNvSpPr/>
            <p:nvPr/>
          </p:nvSpPr>
          <p:spPr>
            <a:xfrm flipH="1" flipV="1">
              <a:off x="1950294" y="1213998"/>
              <a:ext cx="833876" cy="22053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7" name="Ligne"/>
            <p:cNvSpPr/>
            <p:nvPr/>
          </p:nvSpPr>
          <p:spPr>
            <a:xfrm flipH="1">
              <a:off x="3249739" y="2614034"/>
              <a:ext cx="220536" cy="833875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8" name="Ligne"/>
            <p:cNvSpPr/>
            <p:nvPr/>
          </p:nvSpPr>
          <p:spPr>
            <a:xfrm flipV="1">
              <a:off x="2310846" y="2187976"/>
              <a:ext cx="534968" cy="31118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9" name="LICENCES…"/>
            <p:cNvSpPr txBox="1"/>
            <p:nvPr/>
          </p:nvSpPr>
          <p:spPr>
            <a:xfrm>
              <a:off x="0" y="-102708"/>
              <a:ext cx="2428338" cy="2267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LLCR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</p:txBody>
        </p:sp>
        <p:sp>
          <p:nvSpPr>
            <p:cNvPr id="180" name="ECOLES…"/>
            <p:cNvSpPr txBox="1"/>
            <p:nvPr/>
          </p:nvSpPr>
          <p:spPr>
            <a:xfrm>
              <a:off x="366664" y="2275994"/>
              <a:ext cx="2894395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81" name="DUT…"/>
            <p:cNvSpPr txBox="1"/>
            <p:nvPr/>
          </p:nvSpPr>
          <p:spPr>
            <a:xfrm>
              <a:off x="706971" y="3072958"/>
              <a:ext cx="2894396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83" name="LLCE"/>
          <p:cNvSpPr txBox="1"/>
          <p:nvPr/>
        </p:nvSpPr>
        <p:spPr>
          <a:xfrm>
            <a:off x="2658472" y="4134071"/>
            <a:ext cx="825264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</a:p>
        </p:txBody>
      </p:sp>
      <p:sp>
        <p:nvSpPr>
          <p:cNvPr id="184" name="*LLCE =  Langues Littératures…"/>
          <p:cNvSpPr txBox="1"/>
          <p:nvPr/>
        </p:nvSpPr>
        <p:spPr>
          <a:xfrm>
            <a:off x="-14199" y="6427483"/>
            <a:ext cx="2254186" cy="44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*LLCE =  Langues Littératures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Cultures Etrangères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45" grpId="0" animBg="1" advAuto="0"/>
      <p:bldP spid="153" grpId="0" animBg="1" advAuto="0"/>
      <p:bldP spid="160" grpId="0" animBg="1" advAuto="0"/>
      <p:bldP spid="167" grpId="0" animBg="1" advAuto="0"/>
      <p:bldP spid="175" grpId="0" animBg="1" advAuto="0"/>
      <p:bldP spid="182" grpId="0" animBg="1" advAuto="0"/>
      <p:bldP spid="18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565328" y="3370845"/>
            <a:ext cx="1787638" cy="2660269"/>
            <a:chOff x="-2" y="-2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2" y="-2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840787" y="2081863"/>
              <a:ext cx="1701631" cy="170163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22" name="LLCE"/>
          <p:cNvSpPr txBox="1"/>
          <p:nvPr/>
        </p:nvSpPr>
        <p:spPr>
          <a:xfrm>
            <a:off x="5622548" y="5236576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23" name="Maths"/>
          <p:cNvSpPr txBox="1"/>
          <p:nvPr/>
        </p:nvSpPr>
        <p:spPr>
          <a:xfrm>
            <a:off x="5173654" y="5040259"/>
            <a:ext cx="1182257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24" name="HG…"/>
          <p:cNvSpPr txBox="1"/>
          <p:nvPr/>
        </p:nvSpPr>
        <p:spPr>
          <a:xfrm>
            <a:off x="5424914" y="5556793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grpSp>
        <p:nvGrpSpPr>
          <p:cNvPr id="131" name="Groupe"/>
          <p:cNvGrpSpPr/>
          <p:nvPr/>
        </p:nvGrpSpPr>
        <p:grpSpPr>
          <a:xfrm>
            <a:off x="-20982" y="3311265"/>
            <a:ext cx="2778698" cy="2508342"/>
            <a:chOff x="-15552" y="6389"/>
            <a:chExt cx="3951923" cy="3567418"/>
          </a:xfrm>
        </p:grpSpPr>
        <p:sp>
          <p:nvSpPr>
            <p:cNvPr id="125" name="Ligne"/>
            <p:cNvSpPr/>
            <p:nvPr/>
          </p:nvSpPr>
          <p:spPr>
            <a:xfrm flipV="1">
              <a:off x="2397380" y="1299853"/>
              <a:ext cx="1538991" cy="82551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6" name="Ligne"/>
            <p:cNvSpPr/>
            <p:nvPr/>
          </p:nvSpPr>
          <p:spPr>
            <a:xfrm flipH="1" flipV="1">
              <a:off x="1764049" y="548601"/>
              <a:ext cx="2005557" cy="87215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2895833" y="1361128"/>
              <a:ext cx="728407" cy="1876654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CENCES…"/>
            <p:cNvSpPr txBox="1"/>
            <p:nvPr/>
          </p:nvSpPr>
          <p:spPr>
            <a:xfrm>
              <a:off x="0" y="6389"/>
              <a:ext cx="3472495" cy="1474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marL="0" lvl="2"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</a:t>
              </a:r>
              <a:b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et sociales</a:t>
              </a:r>
            </a:p>
          </p:txBody>
        </p:sp>
        <p:sp>
          <p:nvSpPr>
            <p:cNvPr id="129" name="ECOLES…"/>
            <p:cNvSpPr txBox="1"/>
            <p:nvPr/>
          </p:nvSpPr>
          <p:spPr>
            <a:xfrm>
              <a:off x="1749734" y="2909193"/>
              <a:ext cx="14324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30" name="DUT…"/>
            <p:cNvSpPr txBox="1"/>
            <p:nvPr/>
          </p:nvSpPr>
          <p:spPr>
            <a:xfrm>
              <a:off x="-15552" y="1760574"/>
              <a:ext cx="2718224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sp>
        <p:nvSpPr>
          <p:cNvPr id="132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00882B"/>
            </a:solidFill>
          </a:ln>
        </p:spPr>
        <p:txBody>
          <a:bodyPr lIns="32100" tIns="32100" rIns="32100" bIns="3210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1956034" y="3346517"/>
            <a:ext cx="2531622" cy="1537068"/>
            <a:chOff x="-153187" y="-5671"/>
            <a:chExt cx="3600528" cy="2186051"/>
          </a:xfrm>
        </p:grpSpPr>
        <p:sp>
          <p:nvSpPr>
            <p:cNvPr id="133" name="Cercle"/>
            <p:cNvSpPr/>
            <p:nvPr/>
          </p:nvSpPr>
          <p:spPr>
            <a:xfrm>
              <a:off x="-153188" y="477549"/>
              <a:ext cx="1702831" cy="17028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4" name="Ligne"/>
            <p:cNvSpPr/>
            <p:nvPr/>
          </p:nvSpPr>
          <p:spPr>
            <a:xfrm flipH="1">
              <a:off x="1232741" y="-5672"/>
              <a:ext cx="2214601" cy="1197939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36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lang="fr-FR"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21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7" name="Cercle"/>
          <p:cNvSpPr/>
          <p:nvPr/>
        </p:nvSpPr>
        <p:spPr>
          <a:xfrm>
            <a:off x="6008108" y="168020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2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8" name="Maths"/>
          <p:cNvSpPr txBox="1"/>
          <p:nvPr/>
        </p:nvSpPr>
        <p:spPr>
          <a:xfrm>
            <a:off x="6126219" y="2341717"/>
            <a:ext cx="960212" cy="32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000"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1800" kern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Arts"/>
          <p:cNvSpPr txBox="1"/>
          <p:nvPr/>
        </p:nvSpPr>
        <p:spPr>
          <a:xfrm>
            <a:off x="2806551" y="2316533"/>
            <a:ext cx="520873" cy="31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8" name="Groupe"/>
          <p:cNvGrpSpPr/>
          <p:nvPr/>
        </p:nvGrpSpPr>
        <p:grpSpPr>
          <a:xfrm>
            <a:off x="6271657" y="37062"/>
            <a:ext cx="3434639" cy="3936692"/>
            <a:chOff x="-540025" y="64669"/>
            <a:chExt cx="4884820" cy="5598852"/>
          </a:xfrm>
        </p:grpSpPr>
        <p:sp>
          <p:nvSpPr>
            <p:cNvPr id="141" name="Ligne"/>
            <p:cNvSpPr/>
            <p:nvPr/>
          </p:nvSpPr>
          <p:spPr>
            <a:xfrm>
              <a:off x="702787" y="3543545"/>
              <a:ext cx="686447" cy="75174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Ligne"/>
            <p:cNvSpPr/>
            <p:nvPr/>
          </p:nvSpPr>
          <p:spPr>
            <a:xfrm flipV="1">
              <a:off x="0" y="1841435"/>
              <a:ext cx="208670" cy="53247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H="1">
              <a:off x="623964" y="2348873"/>
              <a:ext cx="937166" cy="548679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47" name="Groupe"/>
            <p:cNvGrpSpPr/>
            <p:nvPr/>
          </p:nvGrpSpPr>
          <p:grpSpPr>
            <a:xfrm>
              <a:off x="-540025" y="64669"/>
              <a:ext cx="4884820" cy="5598852"/>
              <a:chOff x="-746285" y="64669"/>
              <a:chExt cx="4884818" cy="5598851"/>
            </a:xfrm>
          </p:grpSpPr>
          <p:sp>
            <p:nvSpPr>
              <p:cNvPr id="144" name="LICENCES…"/>
              <p:cNvSpPr txBox="1"/>
              <p:nvPr/>
            </p:nvSpPr>
            <p:spPr>
              <a:xfrm>
                <a:off x="1438373" y="111150"/>
                <a:ext cx="2015711" cy="38140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Economie – gestion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management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AES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/ Sc. hum. et soc.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Psychologie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MIASH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ipl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compta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Administration publique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LEA</a:t>
                </a:r>
              </a:p>
            </p:txBody>
          </p:sp>
          <p:sp>
            <p:nvSpPr>
              <p:cNvPr id="145" name="CPGE…"/>
              <p:cNvSpPr txBox="1"/>
              <p:nvPr/>
            </p:nvSpPr>
            <p:spPr>
              <a:xfrm>
                <a:off x="-746285" y="64669"/>
                <a:ext cx="1837741" cy="2284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sc.oc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B/L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Éco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comm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Droit et gestion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</a:t>
                </a:r>
              </a:p>
            </p:txBody>
          </p:sp>
          <p:sp>
            <p:nvSpPr>
              <p:cNvPr id="146" name="DUT…"/>
              <p:cNvSpPr txBox="1"/>
              <p:nvPr/>
            </p:nvSpPr>
            <p:spPr>
              <a:xfrm>
                <a:off x="1244137" y="4189111"/>
                <a:ext cx="2894396" cy="1474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Gest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Entrep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Adma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Techniques de commercialisation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</p:txBody>
          </p:sp>
        </p:grpSp>
      </p:grpSp>
      <p:sp>
        <p:nvSpPr>
          <p:cNvPr id="149" name="LLCE"/>
          <p:cNvSpPr txBox="1"/>
          <p:nvPr/>
        </p:nvSpPr>
        <p:spPr>
          <a:xfrm>
            <a:off x="6323025" y="1888993"/>
            <a:ext cx="585592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100"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465488" y="2059311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1" name="Etudes supérieures envisagées"/>
          <p:cNvSpPr txBox="1"/>
          <p:nvPr/>
        </p:nvSpPr>
        <p:spPr>
          <a:xfrm>
            <a:off x="1645698" y="424302"/>
            <a:ext cx="43232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2" name="Cercle"/>
          <p:cNvSpPr/>
          <p:nvPr/>
        </p:nvSpPr>
        <p:spPr>
          <a:xfrm>
            <a:off x="1472829" y="1146141"/>
            <a:ext cx="6198344" cy="5383434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2 spécialités de Terminale"/>
          <p:cNvSpPr txBox="1"/>
          <p:nvPr/>
        </p:nvSpPr>
        <p:spPr>
          <a:xfrm>
            <a:off x="2544778" y="1286351"/>
            <a:ext cx="3726879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5" name="3 spécialités de 1ère"/>
          <p:cNvSpPr txBox="1"/>
          <p:nvPr/>
        </p:nvSpPr>
        <p:spPr>
          <a:xfrm>
            <a:off x="2326517" y="2019827"/>
            <a:ext cx="36499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6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/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7" name="Maths"/>
          <p:cNvSpPr txBox="1"/>
          <p:nvPr/>
        </p:nvSpPr>
        <p:spPr>
          <a:xfrm>
            <a:off x="2233277" y="4367045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58" name="LLCE"/>
          <p:cNvSpPr txBox="1"/>
          <p:nvPr/>
        </p:nvSpPr>
        <p:spPr>
          <a:xfrm>
            <a:off x="2221413" y="3732584"/>
            <a:ext cx="683412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430914" y="4027850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59466" y="4951885"/>
            <a:ext cx="2283098" cy="1856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39835" y="2847505"/>
            <a:ext cx="1994020" cy="2410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31" grpId="0" animBg="1" advAuto="0"/>
      <p:bldP spid="132" grpId="0" animBg="1" advAuto="0"/>
      <p:bldP spid="135" grpId="0" animBg="1" advAuto="0"/>
      <p:bldP spid="136" grpId="0" animBg="1" advAuto="0"/>
      <p:bldP spid="137" grpId="0" animBg="1" advAuto="0"/>
      <p:bldP spid="148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e"/>
          <p:cNvGrpSpPr/>
          <p:nvPr/>
        </p:nvGrpSpPr>
        <p:grpSpPr>
          <a:xfrm>
            <a:off x="4565328" y="3370862"/>
            <a:ext cx="1787640" cy="2660271"/>
            <a:chOff x="-1" y="-1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4" name="Groupe"/>
            <p:cNvGrpSpPr/>
            <p:nvPr/>
          </p:nvGrpSpPr>
          <p:grpSpPr>
            <a:xfrm>
              <a:off x="840786" y="2081863"/>
              <a:ext cx="1701633" cy="1701632"/>
              <a:chOff x="-1" y="0"/>
              <a:chExt cx="1701632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-1" y="0"/>
                <a:ext cx="1701632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373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81940" y="73240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133203" y="431469"/>
                <a:ext cx="141301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  <p:sp>
            <p:nvSpPr>
              <p:cNvPr id="123" name="HG…"/>
              <p:cNvSpPr txBox="1"/>
              <p:nvPr/>
            </p:nvSpPr>
            <p:spPr>
              <a:xfrm>
                <a:off x="358672" y="1261822"/>
                <a:ext cx="984289" cy="383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159" hangingPunct="0">
                  <a:lnSpc>
                    <a:spcPct val="80000"/>
                  </a:lnSpc>
                  <a:defRPr sz="1900" b="0">
                    <a:solidFill>
                      <a:srgbClr val="FFFFFF"/>
                    </a:solidFill>
                  </a:defRPr>
                </a:pPr>
                <a:r>
                  <a:rPr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3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134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6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3718679" y="2594257"/>
              <a:ext cx="1" cy="219418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3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29" name="LICENCES…"/>
              <p:cNvSpPr txBox="1"/>
              <p:nvPr/>
            </p:nvSpPr>
            <p:spPr>
              <a:xfrm>
                <a:off x="84564" y="2308350"/>
                <a:ext cx="2187472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0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1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D1</a:t>
                </a:r>
              </a:p>
            </p:txBody>
          </p:sp>
          <p:sp>
            <p:nvSpPr>
              <p:cNvPr id="132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7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2E57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fr-FR"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GGS</a:t>
            </a: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</p:txBody>
      </p:sp>
      <p:sp>
        <p:nvSpPr>
          <p:cNvPr id="138" name="Cercle"/>
          <p:cNvSpPr/>
          <p:nvPr/>
        </p:nvSpPr>
        <p:spPr>
          <a:xfrm>
            <a:off x="6008101" y="1680196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373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Maths"/>
          <p:cNvSpPr txBox="1"/>
          <p:nvPr/>
        </p:nvSpPr>
        <p:spPr>
          <a:xfrm>
            <a:off x="6124818" y="2309636"/>
            <a:ext cx="962995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40" name="SVT"/>
          <p:cNvSpPr txBox="1"/>
          <p:nvPr/>
        </p:nvSpPr>
        <p:spPr>
          <a:xfrm>
            <a:off x="4309538" y="160290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2" name="Arts"/>
          <p:cNvSpPr txBox="1"/>
          <p:nvPr/>
        </p:nvSpPr>
        <p:spPr>
          <a:xfrm>
            <a:off x="2806538" y="231651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243731" y="1856916"/>
            <a:ext cx="707894" cy="40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68" y="2059292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1684839" y="23075"/>
            <a:ext cx="4323262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291709" y="270271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7145" y="753558"/>
            <a:ext cx="3726906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647638" y="1602903"/>
            <a:ext cx="3649961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Cercle"/>
          <p:cNvSpPr/>
          <p:nvPr/>
        </p:nvSpPr>
        <p:spPr>
          <a:xfrm>
            <a:off x="2051522" y="3720890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159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HG…"/>
          <p:cNvSpPr txBox="1"/>
          <p:nvPr/>
        </p:nvSpPr>
        <p:spPr>
          <a:xfrm>
            <a:off x="2159935" y="4465635"/>
            <a:ext cx="979030" cy="32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pPr>
            <a:r>
              <a:rPr sz="20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HGGSP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59456" y="3872393"/>
            <a:ext cx="561163" cy="32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818" y="4169500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1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2025" y="52856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739835" y="2847465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6576739" y="43323"/>
            <a:ext cx="3174603" cy="3718453"/>
            <a:chOff x="6424339" y="-109077"/>
            <a:chExt cx="3174603" cy="3718453"/>
          </a:xfrm>
        </p:grpSpPr>
        <p:grpSp>
          <p:nvGrpSpPr>
            <p:cNvPr id="52" name="Groupe"/>
            <p:cNvGrpSpPr/>
            <p:nvPr/>
          </p:nvGrpSpPr>
          <p:grpSpPr>
            <a:xfrm>
              <a:off x="6651361" y="1525049"/>
              <a:ext cx="1126540" cy="1093359"/>
              <a:chOff x="41684" y="2345283"/>
              <a:chExt cx="1602190" cy="1555000"/>
            </a:xfrm>
          </p:grpSpPr>
          <p:sp>
            <p:nvSpPr>
              <p:cNvPr id="56" name="Ligne"/>
              <p:cNvSpPr/>
              <p:nvPr/>
            </p:nvSpPr>
            <p:spPr>
              <a:xfrm>
                <a:off x="744472" y="3707909"/>
                <a:ext cx="686447" cy="192374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7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8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53" name="CPGE…"/>
            <p:cNvSpPr txBox="1"/>
            <p:nvPr/>
          </p:nvSpPr>
          <p:spPr>
            <a:xfrm>
              <a:off x="6424339" y="-17936"/>
              <a:ext cx="1292162" cy="15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 (D1)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(D2)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LICENCES…"/>
            <p:cNvSpPr txBox="1"/>
            <p:nvPr/>
          </p:nvSpPr>
          <p:spPr>
            <a:xfrm>
              <a:off x="7807745" y="-109077"/>
              <a:ext cx="1417297" cy="2681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55" name="DUT…"/>
            <p:cNvSpPr txBox="1"/>
            <p:nvPr/>
          </p:nvSpPr>
          <p:spPr>
            <a:xfrm>
              <a:off x="7563819" y="2572682"/>
              <a:ext cx="2035123" cy="1036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Adma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61" grpId="0" animBg="1" advAuto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L’organisation du cycle terminal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866" y="1469378"/>
            <a:ext cx="8763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"/>
          <p:cNvGrpSpPr/>
          <p:nvPr/>
        </p:nvGrpSpPr>
        <p:grpSpPr>
          <a:xfrm>
            <a:off x="4585117" y="3450392"/>
            <a:ext cx="1991107" cy="2452174"/>
            <a:chOff x="-1" y="-1"/>
            <a:chExt cx="2831795" cy="348753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2042881" cy="2660318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3" name="Groupe"/>
            <p:cNvGrpSpPr/>
            <p:nvPr/>
          </p:nvGrpSpPr>
          <p:grpSpPr>
            <a:xfrm>
              <a:off x="1130162" y="1785903"/>
              <a:ext cx="1701632" cy="1701632"/>
              <a:chOff x="0" y="0"/>
              <a:chExt cx="1701631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436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41070" y="26168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220333" y="35796"/>
                <a:ext cx="1260963" cy="547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</p:grpSp>
      </p:grpSp>
      <p:sp>
        <p:nvSpPr>
          <p:cNvPr id="12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C02A3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7" name="Groupe"/>
          <p:cNvSpPr/>
          <p:nvPr/>
        </p:nvSpPr>
        <p:spPr>
          <a:xfrm>
            <a:off x="3327469" y="2071975"/>
            <a:ext cx="2492878" cy="2515307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28" name="Cercle"/>
          <p:cNvSpPr/>
          <p:nvPr/>
        </p:nvSpPr>
        <p:spPr>
          <a:xfrm>
            <a:off x="6008098" y="168019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43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Maths"/>
          <p:cNvSpPr txBox="1"/>
          <p:nvPr/>
        </p:nvSpPr>
        <p:spPr>
          <a:xfrm>
            <a:off x="6124812" y="2309629"/>
            <a:ext cx="963008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0" name="SVT"/>
          <p:cNvSpPr txBox="1"/>
          <p:nvPr/>
        </p:nvSpPr>
        <p:spPr>
          <a:xfrm>
            <a:off x="4309532" y="1602897"/>
            <a:ext cx="520912" cy="315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9" name="LLCE"/>
          <p:cNvSpPr txBox="1"/>
          <p:nvPr/>
        </p:nvSpPr>
        <p:spPr>
          <a:xfrm>
            <a:off x="6243725" y="1856910"/>
            <a:ext cx="707906" cy="40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0" name="LLCE"/>
          <p:cNvSpPr txBox="1"/>
          <p:nvPr/>
        </p:nvSpPr>
        <p:spPr>
          <a:xfrm>
            <a:off x="6465461" y="2059285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1" name="Etudes supérieures envisagées"/>
          <p:cNvSpPr txBox="1"/>
          <p:nvPr/>
        </p:nvSpPr>
        <p:spPr>
          <a:xfrm>
            <a:off x="2410366" y="159341"/>
            <a:ext cx="43232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2" name="Cercle"/>
          <p:cNvSpPr/>
          <p:nvPr/>
        </p:nvSpPr>
        <p:spPr>
          <a:xfrm>
            <a:off x="1472829" y="594568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3" name="Cercle"/>
          <p:cNvSpPr/>
          <p:nvPr/>
        </p:nvSpPr>
        <p:spPr>
          <a:xfrm>
            <a:off x="3115735" y="1780353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4" name="2 spécialités de Terminale"/>
          <p:cNvSpPr txBox="1"/>
          <p:nvPr/>
        </p:nvSpPr>
        <p:spPr>
          <a:xfrm>
            <a:off x="2708557" y="804735"/>
            <a:ext cx="3726918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45" name="3 spécialités de 1ère"/>
          <p:cNvSpPr txBox="1"/>
          <p:nvPr/>
        </p:nvSpPr>
        <p:spPr>
          <a:xfrm>
            <a:off x="2552629" y="1490059"/>
            <a:ext cx="36499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46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08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HG…"/>
          <p:cNvSpPr txBox="1"/>
          <p:nvPr/>
        </p:nvSpPr>
        <p:spPr>
          <a:xfrm>
            <a:off x="2171158" y="4217480"/>
            <a:ext cx="937752" cy="72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8" name="LLCE"/>
          <p:cNvSpPr txBox="1"/>
          <p:nvPr/>
        </p:nvSpPr>
        <p:spPr>
          <a:xfrm>
            <a:off x="2359458" y="3810656"/>
            <a:ext cx="561175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9" name="LLCE"/>
          <p:cNvSpPr txBox="1"/>
          <p:nvPr/>
        </p:nvSpPr>
        <p:spPr>
          <a:xfrm>
            <a:off x="2507820" y="3974558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57" name="Groupe"/>
          <p:cNvGrpSpPr/>
          <p:nvPr/>
        </p:nvGrpSpPr>
        <p:grpSpPr>
          <a:xfrm>
            <a:off x="121430" y="2520549"/>
            <a:ext cx="2585960" cy="4384319"/>
            <a:chOff x="0" y="14146"/>
            <a:chExt cx="3677808" cy="6235474"/>
          </a:xfrm>
        </p:grpSpPr>
        <p:sp>
          <p:nvSpPr>
            <p:cNvPr id="150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1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2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3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54" name="CPGE…"/>
            <p:cNvSpPr txBox="1"/>
            <p:nvPr/>
          </p:nvSpPr>
          <p:spPr>
            <a:xfrm>
              <a:off x="2270242" y="4571279"/>
              <a:ext cx="791889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5" name="ECOLES…"/>
            <p:cNvSpPr txBox="1"/>
            <p:nvPr/>
          </p:nvSpPr>
          <p:spPr>
            <a:xfrm>
              <a:off x="2247668" y="5164788"/>
              <a:ext cx="1430140" cy="108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6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8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9" name="HG…"/>
          <p:cNvSpPr txBox="1"/>
          <p:nvPr/>
        </p:nvSpPr>
        <p:spPr>
          <a:xfrm>
            <a:off x="5494499" y="5149997"/>
            <a:ext cx="995453" cy="76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776356" y="493882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951657" y="3861414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" name="Grouper 44"/>
          <p:cNvGrpSpPr/>
          <p:nvPr/>
        </p:nvGrpSpPr>
        <p:grpSpPr>
          <a:xfrm>
            <a:off x="6424339" y="-109077"/>
            <a:ext cx="3174603" cy="3718453"/>
            <a:chOff x="6424339" y="-109077"/>
            <a:chExt cx="3174603" cy="3718453"/>
          </a:xfrm>
        </p:grpSpPr>
        <p:grpSp>
          <p:nvGrpSpPr>
            <p:cNvPr id="46" name="Groupe"/>
            <p:cNvGrpSpPr/>
            <p:nvPr/>
          </p:nvGrpSpPr>
          <p:grpSpPr>
            <a:xfrm>
              <a:off x="6651361" y="1525049"/>
              <a:ext cx="1126540" cy="1093359"/>
              <a:chOff x="41684" y="2345283"/>
              <a:chExt cx="1602190" cy="1555000"/>
            </a:xfrm>
          </p:grpSpPr>
          <p:sp>
            <p:nvSpPr>
              <p:cNvPr id="50" name="Ligne"/>
              <p:cNvSpPr/>
              <p:nvPr/>
            </p:nvSpPr>
            <p:spPr>
              <a:xfrm>
                <a:off x="744472" y="3707909"/>
                <a:ext cx="686447" cy="192374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1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2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47" name="CPGE…"/>
            <p:cNvSpPr txBox="1"/>
            <p:nvPr/>
          </p:nvSpPr>
          <p:spPr>
            <a:xfrm>
              <a:off x="6424339" y="-17936"/>
              <a:ext cx="1292162" cy="15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 (D1)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(D2)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LICENCES…"/>
            <p:cNvSpPr txBox="1"/>
            <p:nvPr/>
          </p:nvSpPr>
          <p:spPr>
            <a:xfrm>
              <a:off x="7807745" y="-109077"/>
              <a:ext cx="1417297" cy="2681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49" name="DUT…"/>
            <p:cNvSpPr txBox="1"/>
            <p:nvPr/>
          </p:nvSpPr>
          <p:spPr>
            <a:xfrm>
              <a:off x="7563819" y="2572682"/>
              <a:ext cx="2035123" cy="1036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Adma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41" grpId="0" animBg="1" advAuto="0"/>
      <p:bldP spid="142" grpId="0" animBg="1" advAuto="0"/>
      <p:bldP spid="143" grpId="0" animBg="1" advAuto="0"/>
      <p:bldP spid="144" grpId="0" animBg="1" advAuto="0"/>
      <p:bldP spid="145" grpId="0" animBg="1" advAuto="0"/>
      <p:bldP spid="146" grpId="0" animBg="1" advAuto="0"/>
      <p:bldP spid="157" grpId="0" animBg="1" advAuto="0"/>
      <p:bldP spid="158" grpId="0" animBg="1" advAuto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048652" y="1680178"/>
            <a:ext cx="3155901" cy="2057826"/>
            <a:chOff x="0" y="0"/>
            <a:chExt cx="4488391" cy="2926685"/>
          </a:xfrm>
        </p:grpSpPr>
        <p:sp>
          <p:nvSpPr>
            <p:cNvPr id="119" name="Ligne"/>
            <p:cNvSpPr/>
            <p:nvPr/>
          </p:nvSpPr>
          <p:spPr>
            <a:xfrm flipH="1">
              <a:off x="0" y="1116925"/>
              <a:ext cx="3161682" cy="1809761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2786761" y="0"/>
              <a:ext cx="1701631" cy="17016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520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grpSp>
        <p:nvGrpSpPr>
          <p:cNvPr id="128" name="Groupe"/>
          <p:cNvGrpSpPr/>
          <p:nvPr/>
        </p:nvGrpSpPr>
        <p:grpSpPr>
          <a:xfrm>
            <a:off x="4565328" y="3370854"/>
            <a:ext cx="1787640" cy="2660271"/>
            <a:chOff x="0" y="-1"/>
            <a:chExt cx="2542419" cy="3783496"/>
          </a:xfrm>
        </p:grpSpPr>
        <p:sp>
          <p:nvSpPr>
            <p:cNvPr id="122" name="Ligne"/>
            <p:cNvSpPr/>
            <p:nvPr/>
          </p:nvSpPr>
          <p:spPr>
            <a:xfrm flipH="1" flipV="1">
              <a:off x="0" y="-1"/>
              <a:ext cx="1691995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7" name="Groupe"/>
            <p:cNvGrpSpPr/>
            <p:nvPr/>
          </p:nvGrpSpPr>
          <p:grpSpPr>
            <a:xfrm>
              <a:off x="840787" y="2081863"/>
              <a:ext cx="1701632" cy="1701632"/>
              <a:chOff x="0" y="0"/>
              <a:chExt cx="1701631" cy="1701631"/>
            </a:xfrm>
          </p:grpSpPr>
          <p:sp>
            <p:nvSpPr>
              <p:cNvPr id="123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52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4" name="LLCE"/>
              <p:cNvSpPr txBox="1"/>
              <p:nvPr/>
            </p:nvSpPr>
            <p:spPr>
              <a:xfrm>
                <a:off x="641070" y="461599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5" name="HG…"/>
              <p:cNvSpPr txBox="1"/>
              <p:nvPr/>
            </p:nvSpPr>
            <p:spPr>
              <a:xfrm>
                <a:off x="423155" y="1062150"/>
                <a:ext cx="855306" cy="34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5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1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6" name="HG…"/>
              <p:cNvSpPr txBox="1"/>
              <p:nvPr/>
            </p:nvSpPr>
            <p:spPr>
              <a:xfrm>
                <a:off x="294539" y="33079"/>
                <a:ext cx="1112553" cy="731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grpSp>
        <p:nvGrpSpPr>
          <p:cNvPr id="137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9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0" name="Ligne"/>
            <p:cNvSpPr/>
            <p:nvPr/>
          </p:nvSpPr>
          <p:spPr>
            <a:xfrm flipH="1">
              <a:off x="3718679" y="2594257"/>
              <a:ext cx="1" cy="2397520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1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6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32" name="LICENCES…"/>
              <p:cNvSpPr txBox="1"/>
              <p:nvPr/>
            </p:nvSpPr>
            <p:spPr>
              <a:xfrm>
                <a:off x="84564" y="2308350"/>
                <a:ext cx="2194104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3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4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 (D1)</a:t>
                </a:r>
                <a:endParaRPr sz="12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5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8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25" tIns="32125" rIns="32125" bIns="32125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520" hangingPunct="0">
              <a:defRPr sz="2100" b="0" cap="all">
                <a:solidFill>
                  <a:srgbClr val="FFFFFF"/>
                </a:solidFill>
              </a:defRPr>
            </a:pPr>
            <a:endParaRPr sz="1500" kern="0" cap="all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Maths"/>
          <p:cNvSpPr txBox="1"/>
          <p:nvPr/>
        </p:nvSpPr>
        <p:spPr>
          <a:xfrm>
            <a:off x="6072731" y="2167111"/>
            <a:ext cx="1067166" cy="67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1" name="SVT"/>
          <p:cNvSpPr txBox="1"/>
          <p:nvPr/>
        </p:nvSpPr>
        <p:spPr>
          <a:xfrm>
            <a:off x="4309524" y="160288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3" name="Arts"/>
          <p:cNvSpPr txBox="1"/>
          <p:nvPr/>
        </p:nvSpPr>
        <p:spPr>
          <a:xfrm>
            <a:off x="2806524" y="231649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4" name="LLCE"/>
          <p:cNvSpPr txBox="1"/>
          <p:nvPr/>
        </p:nvSpPr>
        <p:spPr>
          <a:xfrm>
            <a:off x="6289043" y="1692476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5" name="LLCE"/>
          <p:cNvSpPr txBox="1"/>
          <p:nvPr/>
        </p:nvSpPr>
        <p:spPr>
          <a:xfrm>
            <a:off x="6474089" y="187266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6" name="Etudes supérieures envisagées"/>
          <p:cNvSpPr txBox="1"/>
          <p:nvPr/>
        </p:nvSpPr>
        <p:spPr>
          <a:xfrm>
            <a:off x="2410357" y="-11355"/>
            <a:ext cx="4323290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8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9" name="2 spécialités de Terminale"/>
          <p:cNvSpPr txBox="1"/>
          <p:nvPr/>
        </p:nvSpPr>
        <p:spPr>
          <a:xfrm>
            <a:off x="2721367" y="879656"/>
            <a:ext cx="3701286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0" name="3 spécialités de 1ère"/>
          <p:cNvSpPr txBox="1"/>
          <p:nvPr/>
        </p:nvSpPr>
        <p:spPr>
          <a:xfrm>
            <a:off x="2205223" y="1924019"/>
            <a:ext cx="3686859" cy="330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1" name="Cercle"/>
          <p:cNvSpPr/>
          <p:nvPr/>
        </p:nvSpPr>
        <p:spPr>
          <a:xfrm>
            <a:off x="2051522" y="3720883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75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HG…"/>
          <p:cNvSpPr txBox="1"/>
          <p:nvPr/>
        </p:nvSpPr>
        <p:spPr>
          <a:xfrm>
            <a:off x="2273308" y="4405059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LLCE"/>
          <p:cNvSpPr txBox="1"/>
          <p:nvPr/>
        </p:nvSpPr>
        <p:spPr>
          <a:xfrm>
            <a:off x="2306192" y="3772317"/>
            <a:ext cx="610101" cy="3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4" name="LLCE"/>
          <p:cNvSpPr txBox="1"/>
          <p:nvPr/>
        </p:nvSpPr>
        <p:spPr>
          <a:xfrm>
            <a:off x="2478373" y="4020696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5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6" name="HG…"/>
          <p:cNvSpPr txBox="1"/>
          <p:nvPr/>
        </p:nvSpPr>
        <p:spPr>
          <a:xfrm>
            <a:off x="4074283" y="3751466"/>
            <a:ext cx="995453" cy="63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7" name="HG…"/>
          <p:cNvSpPr txBox="1"/>
          <p:nvPr/>
        </p:nvSpPr>
        <p:spPr>
          <a:xfrm>
            <a:off x="4214890" y="3238620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LLCE"/>
          <p:cNvSpPr txBox="1"/>
          <p:nvPr/>
        </p:nvSpPr>
        <p:spPr>
          <a:xfrm>
            <a:off x="4254733" y="2555004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4450266" y="2808652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4439777" y="346578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69" name="Groupe"/>
          <p:cNvGrpSpPr/>
          <p:nvPr/>
        </p:nvGrpSpPr>
        <p:grpSpPr>
          <a:xfrm>
            <a:off x="6651362" y="97808"/>
            <a:ext cx="2444051" cy="3659285"/>
            <a:chOff x="-1" y="473"/>
            <a:chExt cx="3475983" cy="5204311"/>
          </a:xfrm>
        </p:grpSpPr>
        <p:grpSp>
          <p:nvGrpSpPr>
            <p:cNvPr id="167" name="Groupe"/>
            <p:cNvGrpSpPr/>
            <p:nvPr/>
          </p:nvGrpSpPr>
          <p:grpSpPr>
            <a:xfrm>
              <a:off x="-1" y="473"/>
              <a:ext cx="3349658" cy="5204311"/>
              <a:chOff x="0" y="474"/>
              <a:chExt cx="3349656" cy="5204309"/>
            </a:xfrm>
          </p:grpSpPr>
          <p:sp>
            <p:nvSpPr>
              <p:cNvPr id="161" name="Ligne"/>
              <p:cNvSpPr/>
              <p:nvPr/>
            </p:nvSpPr>
            <p:spPr>
              <a:xfrm>
                <a:off x="702787" y="3392954"/>
                <a:ext cx="827064" cy="363200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2" name="Ligne"/>
              <p:cNvSpPr/>
              <p:nvPr/>
            </p:nvSpPr>
            <p:spPr>
              <a:xfrm flipV="1">
                <a:off x="0" y="1386395"/>
                <a:ext cx="208670" cy="83692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3" name="Ligne"/>
              <p:cNvSpPr/>
              <p:nvPr/>
            </p:nvSpPr>
            <p:spPr>
              <a:xfrm flipH="1">
                <a:off x="630449" y="2109692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4" name="LICENCES…"/>
              <p:cNvSpPr txBox="1"/>
              <p:nvPr/>
            </p:nvSpPr>
            <p:spPr>
              <a:xfrm>
                <a:off x="1697630" y="2620739"/>
                <a:ext cx="1652026" cy="2584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Droit 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Philosophie</a:t>
                </a:r>
              </a:p>
            </p:txBody>
          </p:sp>
          <p:sp>
            <p:nvSpPr>
              <p:cNvPr id="165" name="CPGE…"/>
              <p:cNvSpPr txBox="1"/>
              <p:nvPr/>
            </p:nvSpPr>
            <p:spPr>
              <a:xfrm>
                <a:off x="226267" y="474"/>
                <a:ext cx="2519843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 (D</a:t>
                </a: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)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6" name="ECOLES…"/>
              <p:cNvSpPr txBox="1"/>
              <p:nvPr/>
            </p:nvSpPr>
            <p:spPr>
              <a:xfrm>
                <a:off x="203690" y="690588"/>
                <a:ext cx="2542419" cy="664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</p:grpSp>
        <p:sp>
          <p:nvSpPr>
            <p:cNvPr id="168" name="DUT…"/>
            <p:cNvSpPr txBox="1"/>
            <p:nvPr/>
          </p:nvSpPr>
          <p:spPr>
            <a:xfrm>
              <a:off x="1692864" y="1550601"/>
              <a:ext cx="1783118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380102" y="662160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8" grpId="0" animBg="1" advAuto="0"/>
      <p:bldP spid="137" grpId="0" animBg="1" advAuto="0"/>
      <p:bldP spid="138" grpId="0" animBg="1" advAuto="0"/>
      <p:bldP spid="139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5" grpId="0" animBg="1" advAuto="0"/>
      <p:bldP spid="169" grpId="0" animBg="1" advAuto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2916292" y="3440921"/>
            <a:ext cx="1585589" cy="787444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6" name="Groupe"/>
          <p:cNvGrpSpPr/>
          <p:nvPr/>
        </p:nvGrpSpPr>
        <p:grpSpPr>
          <a:xfrm>
            <a:off x="6483642" y="831034"/>
            <a:ext cx="2691025" cy="2988426"/>
            <a:chOff x="0" y="6808"/>
            <a:chExt cx="3827233" cy="4250204"/>
          </a:xfrm>
        </p:grpSpPr>
        <p:sp>
          <p:nvSpPr>
            <p:cNvPr id="120" name="Ligne"/>
            <p:cNvSpPr/>
            <p:nvPr/>
          </p:nvSpPr>
          <p:spPr>
            <a:xfrm flipV="1">
              <a:off x="338045" y="614253"/>
              <a:ext cx="1380328" cy="138032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1" name="Ligne"/>
            <p:cNvSpPr/>
            <p:nvPr/>
          </p:nvSpPr>
          <p:spPr>
            <a:xfrm>
              <a:off x="126999" y="2087716"/>
              <a:ext cx="1802419" cy="1378332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Ligne"/>
            <p:cNvSpPr/>
            <p:nvPr/>
          </p:nvSpPr>
          <p:spPr>
            <a:xfrm>
              <a:off x="0" y="2084616"/>
              <a:ext cx="1701631" cy="1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ECOLES…"/>
            <p:cNvSpPr txBox="1"/>
            <p:nvPr/>
          </p:nvSpPr>
          <p:spPr>
            <a:xfrm>
              <a:off x="1968461" y="3382289"/>
              <a:ext cx="157093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 d’art et de design</a:t>
              </a:r>
            </a:p>
          </p:txBody>
        </p:sp>
        <p:sp>
          <p:nvSpPr>
            <p:cNvPr id="124" name="DUT…"/>
            <p:cNvSpPr txBox="1"/>
            <p:nvPr/>
          </p:nvSpPr>
          <p:spPr>
            <a:xfrm>
              <a:off x="1894739" y="1801648"/>
              <a:ext cx="1932494" cy="1174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25" name="LICENCES…"/>
            <p:cNvSpPr txBox="1"/>
            <p:nvPr/>
          </p:nvSpPr>
          <p:spPr>
            <a:xfrm>
              <a:off x="1844864" y="6808"/>
              <a:ext cx="1818132" cy="138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sp>
        <p:nvSpPr>
          <p:cNvPr id="127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EA8F34"/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8" name="Cercle"/>
          <p:cNvSpPr/>
          <p:nvPr/>
        </p:nvSpPr>
        <p:spPr>
          <a:xfrm>
            <a:off x="6008084" y="1680179"/>
            <a:ext cx="1196459" cy="119645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30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4585103" y="3450394"/>
            <a:ext cx="1782721" cy="2486076"/>
            <a:chOff x="0" y="0"/>
            <a:chExt cx="2535423" cy="3535752"/>
          </a:xfrm>
        </p:grpSpPr>
        <p:sp>
          <p:nvSpPr>
            <p:cNvPr id="129" name="Ligne"/>
            <p:cNvSpPr/>
            <p:nvPr/>
          </p:nvSpPr>
          <p:spPr>
            <a:xfrm flipH="1" flipV="1">
              <a:off x="0" y="0"/>
              <a:ext cx="1635746" cy="2635984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4" name="Groupe"/>
            <p:cNvGrpSpPr/>
            <p:nvPr/>
          </p:nvGrpSpPr>
          <p:grpSpPr>
            <a:xfrm>
              <a:off x="833791" y="1834119"/>
              <a:ext cx="1701632" cy="1701633"/>
              <a:chOff x="0" y="0"/>
              <a:chExt cx="1701631" cy="1701631"/>
            </a:xfrm>
          </p:grpSpPr>
          <p:sp>
            <p:nvSpPr>
              <p:cNvPr id="13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3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31" name="LLCE"/>
              <p:cNvSpPr txBox="1"/>
              <p:nvPr/>
            </p:nvSpPr>
            <p:spPr>
              <a:xfrm>
                <a:off x="641070" y="372942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32" name="Maths"/>
              <p:cNvSpPr txBox="1"/>
              <p:nvPr/>
            </p:nvSpPr>
            <p:spPr>
              <a:xfrm>
                <a:off x="359288" y="127418"/>
                <a:ext cx="983049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Arts</a:t>
                </a:r>
              </a:p>
            </p:txBody>
          </p:sp>
          <p:sp>
            <p:nvSpPr>
              <p:cNvPr id="133" name="HG…"/>
              <p:cNvSpPr txBox="1"/>
              <p:nvPr/>
            </p:nvSpPr>
            <p:spPr>
              <a:xfrm>
                <a:off x="121273" y="744451"/>
                <a:ext cx="1459087" cy="944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sp>
        <p:nvSpPr>
          <p:cNvPr id="136" name="SES…"/>
          <p:cNvSpPr/>
          <p:nvPr/>
        </p:nvSpPr>
        <p:spPr>
          <a:xfrm>
            <a:off x="3632923" y="2489923"/>
            <a:ext cx="1878157" cy="1878157"/>
          </a:xfrm>
          <a:prstGeom prst="ellipse">
            <a:avLst/>
          </a:prstGeom>
          <a:solidFill>
            <a:srgbClr val="713D7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7" name="Maths"/>
          <p:cNvSpPr txBox="1"/>
          <p:nvPr/>
        </p:nvSpPr>
        <p:spPr>
          <a:xfrm>
            <a:off x="6275942" y="2309599"/>
            <a:ext cx="660742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38" name="SVT"/>
          <p:cNvSpPr txBox="1"/>
          <p:nvPr/>
        </p:nvSpPr>
        <p:spPr>
          <a:xfrm>
            <a:off x="4309502" y="1602869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0" name="Arts"/>
          <p:cNvSpPr txBox="1"/>
          <p:nvPr/>
        </p:nvSpPr>
        <p:spPr>
          <a:xfrm>
            <a:off x="2806501" y="2316477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1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440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9" name="Groupe"/>
          <p:cNvGrpSpPr/>
          <p:nvPr/>
        </p:nvGrpSpPr>
        <p:grpSpPr>
          <a:xfrm>
            <a:off x="121430" y="2520548"/>
            <a:ext cx="3652283" cy="4236583"/>
            <a:chOff x="0" y="14146"/>
            <a:chExt cx="5194354" cy="6025362"/>
          </a:xfrm>
        </p:grpSpPr>
        <p:sp>
          <p:nvSpPr>
            <p:cNvPr id="142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4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5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46" name="CPGE…"/>
            <p:cNvSpPr txBox="1"/>
            <p:nvPr/>
          </p:nvSpPr>
          <p:spPr>
            <a:xfrm>
              <a:off x="2270242" y="4571280"/>
              <a:ext cx="2723878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Droit-économie (</a:t>
              </a: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D1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ECOLES…"/>
            <p:cNvSpPr txBox="1"/>
            <p:nvPr/>
          </p:nvSpPr>
          <p:spPr>
            <a:xfrm>
              <a:off x="2247667" y="5374894"/>
              <a:ext cx="29466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48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0" name="LLCE"/>
          <p:cNvSpPr txBox="1"/>
          <p:nvPr/>
        </p:nvSpPr>
        <p:spPr>
          <a:xfrm>
            <a:off x="6255921" y="1863294"/>
            <a:ext cx="683507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31" y="2059255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2410336" y="-11376"/>
            <a:ext cx="4323330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0042" y="1146139"/>
            <a:ext cx="380391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235525" y="2059255"/>
            <a:ext cx="373979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de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8" name="HG…"/>
          <p:cNvSpPr txBox="1"/>
          <p:nvPr/>
        </p:nvSpPr>
        <p:spPr>
          <a:xfrm>
            <a:off x="2126073" y="4243537"/>
            <a:ext cx="1027922" cy="65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34963" y="3833521"/>
            <a:ext cx="610142" cy="35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790" y="4010248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21430" y="469678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57" tIns="50757" rIns="50757" bIns="50757" numCol="1" spcCol="38064" rtlCol="0" anchor="ctr">
            <a:spAutoFit/>
          </a:bodyPr>
          <a:lstStyle/>
          <a:p>
            <a:pPr algn="ctr" defTabSz="58366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66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6" grpId="0" animBg="1" advAuto="0"/>
      <p:bldP spid="127" grpId="0" animBg="1" advAuto="0"/>
      <p:bldP spid="128" grpId="0" animBg="1" advAuto="0"/>
      <p:bldP spid="135" grpId="0" animBg="1" advAuto="0"/>
      <p:bldP spid="136" grpId="0" animBg="1" advAuto="0"/>
      <p:bldP spid="141" grpId="0" animBg="1" advAuto="0"/>
      <p:bldP spid="149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 au baccalauréat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5" y="1469378"/>
            <a:ext cx="82502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1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-106321" y="1981797"/>
            <a:ext cx="4616894" cy="44783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619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sciences économiques et sociales reposent sur trois disciplines scientifiques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science économique</a:t>
            </a:r>
          </a:p>
          <a:p>
            <a:pPr marL="0" indent="0" algn="r">
              <a:buNone/>
            </a:pPr>
            <a:r>
              <a:rPr lang="fr-FR" sz="4000" b="1" dirty="0">
                <a:solidFill>
                  <a:srgbClr val="002060"/>
                </a:solidFill>
              </a:rPr>
              <a:t>sociologie </a:t>
            </a:r>
          </a:p>
          <a:p>
            <a:pPr marL="0" indent="0" algn="r">
              <a:buNone/>
            </a:pPr>
            <a:r>
              <a:rPr lang="fr-FR" sz="4000" b="1" dirty="0">
                <a:solidFill>
                  <a:srgbClr val="002060"/>
                </a:solidFill>
              </a:rPr>
              <a:t>science politique</a:t>
            </a:r>
          </a:p>
          <a:p>
            <a:pPr marL="456609" lvl="1" indent="0">
              <a:buNone/>
            </a:pP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4345159" y="2530018"/>
            <a:ext cx="5131349" cy="4435667"/>
          </a:xfrm>
          <a:prstGeom prst="rect">
            <a:avLst/>
          </a:prstGeom>
        </p:spPr>
      </p:pic>
      <p:sp>
        <p:nvSpPr>
          <p:cNvPr id="6" name="AutoShape 2" descr="ésultat de recherche d'images pour &quot;nuage de mots pour la science politique&quo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4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221673" y="1620983"/>
            <a:ext cx="8659091" cy="48906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70A0F"/>
                </a:solidFill>
              </a:rPr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321"/>
            <a:ext cx="7881400" cy="4273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</a:rPr>
              <a:t>Objectifs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</a:rPr>
              <a:t>Les sciences économiques et sociales aident les élèves à mieux comprendre les phénomènes économiques et sociaux contemporains et à participer au débat public de façon éclairée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54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9"/>
            <a:ext cx="7881400" cy="4964416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</a:rPr>
              <a:t>Objectifs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70A0F"/>
                </a:solidFill>
              </a:rPr>
              <a:t>Les SES permettent de former les élèves aux exigences de l’enseignement supérieur 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capacité d’analyse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capacité de traitement d’information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capacité d’argumentation et de raisonnement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maîtrise de l’expression écrite</a:t>
            </a:r>
          </a:p>
        </p:txBody>
      </p:sp>
      <p:pic>
        <p:nvPicPr>
          <p:cNvPr id="6146" name="Picture 2" descr="mage associée"/>
          <p:cNvPicPr>
            <a:picLocks noChangeAspect="1" noChangeArrowheads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1476299"/>
            <a:ext cx="6331527" cy="52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2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673" y="2327565"/>
            <a:ext cx="4529267" cy="43780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prix du pétrole marque le pas après des mois de hausse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Ces derniers mois, </a:t>
            </a:r>
            <a:r>
              <a:rPr lang="fr-F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l’offre mondiale s’est accrue et la demande s’est modérée. En Europe, elle a même reculé.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Bonne nouvelle pour les automobilistes et tous les consommateurs de pétrole à travers le monde : la hausse des cours de l’or noir vient de connaître un coup d’arrêt. Durant cinq mois, de février jusqu’au 10 juillet, le prix du West Texas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Intermediate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(WTI), le brut américain de référence, avait grimpé de façon impressionnante, passant de 56 dollars à près de 73 dollars le baril. Certains craignaient que les tensions entre le président américain Donald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Trump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l’Iran ne le fassent s’envoler plus haut encore.</a:t>
            </a:r>
          </a:p>
          <a:p>
            <a:pPr marL="0" indent="0" algn="r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 Denis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Cosnard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Le Monde, 11 août 2018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thèmes étudiés en sciences économiques</a:t>
            </a:r>
          </a:p>
        </p:txBody>
      </p:sp>
      <p:pic>
        <p:nvPicPr>
          <p:cNvPr id="2052" name="Picture 4" descr="ésultat de recherche d'images pour &quot;prix pétro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2758747"/>
            <a:ext cx="4073236" cy="38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5400" y="1593273"/>
            <a:ext cx="7077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Comment les marchés fonctionnent-ils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53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ésultat de recherche d'images pour &quot;dessine-moi l'eco bitco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0" y="3491346"/>
            <a:ext cx="7581900" cy="31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thèmes étudiés en sciences économiques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Qu’est-ce que la monnaie et comment est-elle créée?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Pourquoi les Banques centrales interviennent-elles dans l’économie?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Le Bitcoin est-il une monnaie comme les autres?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69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Exemples de thèmes étudiés en sciences économiques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>
              <a:buSzPct val="100000"/>
            </a:pPr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>
              <a:buSzPct val="100000"/>
            </a:pPr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Quelles sont les défaillances du marché?</a:t>
            </a:r>
          </a:p>
          <a:p>
            <a:pPr marL="0" lvl="2">
              <a:buSzPct val="100000"/>
            </a:pPr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Comment les agents économiques se financent-ils?</a:t>
            </a:r>
          </a:p>
          <a:p>
            <a:pPr marL="0" lvl="2">
              <a:buSzPct val="100000"/>
            </a:pPr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>
              <a:buSzPct val="100000"/>
            </a:pPr>
            <a:endParaRPr lang="fr-FR" dirty="0"/>
          </a:p>
          <a:p>
            <a:pPr marL="0" lvl="2">
              <a:buSzPct val="100000"/>
            </a:pPr>
            <a:endParaRPr lang="fr-F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82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9A5E2-31E2-4E63-BA6B-DE52211595B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2369</Words>
  <Application>Microsoft Macintosh PowerPoint</Application>
  <PresentationFormat>Affichage à l'écran (4:3)</PresentationFormat>
  <Paragraphs>681</Paragraphs>
  <Slides>22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22</vt:i4>
      </vt:variant>
    </vt:vector>
  </HeadingPairs>
  <TitlesOfParts>
    <vt:vector size="40" baseType="lpstr">
      <vt:lpstr>Arial</vt:lpstr>
      <vt:lpstr>Arial Italic</vt:lpstr>
      <vt:lpstr>Calibri</vt:lpstr>
      <vt:lpstr>Calibri Bold</vt:lpstr>
      <vt:lpstr>Helvetica Light</vt:lpstr>
      <vt:lpstr>Helvetica Neue</vt:lpstr>
      <vt:lpstr>Helvetica Neue Light</vt:lpstr>
      <vt:lpstr>Helvetica Neue Medium</vt:lpstr>
      <vt:lpstr>Helvetica Neue Thin</vt:lpstr>
      <vt:lpstr>page de presentation et de partie</vt:lpstr>
      <vt:lpstr>page de sous-partie</vt:lpstr>
      <vt:lpstr>pages de contenus</vt:lpstr>
      <vt:lpstr>White</vt:lpstr>
      <vt:lpstr>1_White</vt:lpstr>
      <vt:lpstr>2_White</vt:lpstr>
      <vt:lpstr>3_White</vt:lpstr>
      <vt:lpstr>4_White</vt:lpstr>
      <vt:lpstr>5_White</vt:lpstr>
      <vt:lpstr>Les sciences économiques et sociales au lycée</vt:lpstr>
      <vt:lpstr>L’organisation du cycle terminal</vt:lpstr>
      <vt:lpstr>l’évaluation au baccalauréat</vt:lpstr>
      <vt:lpstr>L’enseignement de sciences économiques et sociales dans le cycle terminal</vt:lpstr>
      <vt:lpstr>L’enseignement de sciences économiques et sociales dans le cycle terminal</vt:lpstr>
      <vt:lpstr>L’enseignement de sciences économiques et sociales dans le cycle terminal</vt:lpstr>
      <vt:lpstr>Exemples de thèmes étudiés en sciences économiques</vt:lpstr>
      <vt:lpstr>Exemples de thèmes étudiés en sciences économiques</vt:lpstr>
      <vt:lpstr>Autres Exemples de thèmes étudiés en sciences économiques</vt:lpstr>
      <vt:lpstr>Exemples de thèmes étudiés en sociologie</vt:lpstr>
      <vt:lpstr>Autres Exemples de thèmes étudiés en sociologie</vt:lpstr>
      <vt:lpstr>Exemples de thèmes étudiés en SCIENCE POLITIQUE</vt:lpstr>
      <vt:lpstr>Autres Exemples de thèmes étudiés en SCIENCE POLITIQUE</vt:lpstr>
      <vt:lpstr>Une préparation à Des études supérieures variées</vt:lpstr>
      <vt:lpstr>Quelles associations d’enseignements de spécialité avec les ses ? </vt:lpstr>
      <vt:lpstr> Construire son projet d’orientation : comment choisir ses enseignements de spécialité 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armel idem</cp:lastModifiedBy>
  <cp:revision>319</cp:revision>
  <cp:lastPrinted>2015-02-04T16:19:06Z</cp:lastPrinted>
  <dcterms:created xsi:type="dcterms:W3CDTF">2015-02-04T10:43:31Z</dcterms:created>
  <dcterms:modified xsi:type="dcterms:W3CDTF">2020-01-26T16:07:13Z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