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5"/>
  </p:notesMasterIdLst>
  <p:sldIdLst>
    <p:sldId id="256" r:id="rId2"/>
    <p:sldId id="258" r:id="rId3"/>
    <p:sldId id="257" r:id="rId4"/>
    <p:sldId id="259" r:id="rId5"/>
    <p:sldId id="260" r:id="rId6"/>
    <p:sldId id="261" r:id="rId7"/>
    <p:sldId id="262" r:id="rId8"/>
    <p:sldId id="263" r:id="rId9"/>
    <p:sldId id="270" r:id="rId10"/>
    <p:sldId id="271" r:id="rId11"/>
    <p:sldId id="285" r:id="rId12"/>
    <p:sldId id="275" r:id="rId13"/>
    <p:sldId id="274" r:id="rId14"/>
    <p:sldId id="282" r:id="rId15"/>
    <p:sldId id="266" r:id="rId16"/>
    <p:sldId id="281" r:id="rId17"/>
    <p:sldId id="286" r:id="rId18"/>
    <p:sldId id="309" r:id="rId19"/>
    <p:sldId id="310" r:id="rId20"/>
    <p:sldId id="311" r:id="rId21"/>
    <p:sldId id="312" r:id="rId22"/>
    <p:sldId id="277" r:id="rId23"/>
    <p:sldId id="280" r:id="rId24"/>
    <p:sldId id="272" r:id="rId25"/>
    <p:sldId id="268" r:id="rId26"/>
    <p:sldId id="273" r:id="rId27"/>
    <p:sldId id="316" r:id="rId28"/>
    <p:sldId id="314" r:id="rId29"/>
    <p:sldId id="313" r:id="rId30"/>
    <p:sldId id="315" r:id="rId31"/>
    <p:sldId id="317" r:id="rId32"/>
    <p:sldId id="269" r:id="rId33"/>
    <p:sldId id="318" r:id="rId34"/>
    <p:sldId id="319" r:id="rId35"/>
    <p:sldId id="278" r:id="rId36"/>
    <p:sldId id="279" r:id="rId37"/>
    <p:sldId id="322" r:id="rId38"/>
    <p:sldId id="320" r:id="rId39"/>
    <p:sldId id="323" r:id="rId40"/>
    <p:sldId id="321" r:id="rId41"/>
    <p:sldId id="337" r:id="rId42"/>
    <p:sldId id="289" r:id="rId43"/>
    <p:sldId id="297" r:id="rId44"/>
    <p:sldId id="295" r:id="rId45"/>
    <p:sldId id="293" r:id="rId46"/>
    <p:sldId id="294" r:id="rId47"/>
    <p:sldId id="300" r:id="rId48"/>
    <p:sldId id="298" r:id="rId49"/>
    <p:sldId id="305" r:id="rId50"/>
    <p:sldId id="308" r:id="rId51"/>
    <p:sldId id="296" r:id="rId52"/>
    <p:sldId id="306" r:id="rId53"/>
    <p:sldId id="299" r:id="rId54"/>
    <p:sldId id="290" r:id="rId55"/>
    <p:sldId id="302" r:id="rId56"/>
    <p:sldId id="301" r:id="rId57"/>
    <p:sldId id="332" r:id="rId58"/>
    <p:sldId id="304" r:id="rId59"/>
    <p:sldId id="329" r:id="rId60"/>
    <p:sldId id="330" r:id="rId61"/>
    <p:sldId id="288" r:id="rId62"/>
    <p:sldId id="324" r:id="rId63"/>
    <p:sldId id="326" r:id="rId64"/>
    <p:sldId id="325" r:id="rId65"/>
    <p:sldId id="327" r:id="rId66"/>
    <p:sldId id="328" r:id="rId67"/>
    <p:sldId id="334" r:id="rId68"/>
    <p:sldId id="292" r:id="rId69"/>
    <p:sldId id="331" r:id="rId70"/>
    <p:sldId id="338" r:id="rId71"/>
    <p:sldId id="339" r:id="rId72"/>
    <p:sldId id="340" r:id="rId73"/>
    <p:sldId id="341" r:id="rId7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292"/>
    <p:restoredTop sz="96327"/>
  </p:normalViewPr>
  <p:slideViewPr>
    <p:cSldViewPr snapToGrid="0">
      <p:cViewPr varScale="1">
        <p:scale>
          <a:sx n="128" d="100"/>
          <a:sy n="128" d="100"/>
        </p:scale>
        <p:origin x="62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BC8F00-B62D-1E4A-8FA8-FCF592DCE64B}" type="datetimeFigureOut">
              <a:rPr lang="fr-FR" smtClean="0"/>
              <a:t>26/05/2023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0D764B-6222-7F46-9A16-F2F8FBA9FF3B}" type="slidenum">
              <a:rPr lang="fr-FR" smtClean="0"/>
              <a:t>‹N°›</a:t>
            </a:fld>
            <a:endParaRPr lang="fr-FR"/>
          </a:p>
        </p:txBody>
      </p:sp>
    </p:spTree>
    <p:extLst>
      <p:ext uri="{BB962C8B-B14F-4D97-AF65-F5344CB8AC3E}">
        <p14:creationId xmlns:p14="http://schemas.microsoft.com/office/powerpoint/2010/main" val="36952340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79EC84D-C21A-4474-2D92-CC179E64C1D5}"/>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104F30FC-A1D5-5B5E-8997-EF43A9F469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E30C6168-7374-A056-C44F-761784123048}"/>
              </a:ext>
            </a:extLst>
          </p:cNvPr>
          <p:cNvSpPr>
            <a:spLocks noGrp="1"/>
          </p:cNvSpPr>
          <p:nvPr>
            <p:ph type="dt" sz="half" idx="10"/>
          </p:nvPr>
        </p:nvSpPr>
        <p:spPr/>
        <p:txBody>
          <a:bodyPr/>
          <a:lstStyle/>
          <a:p>
            <a:fld id="{A25B4254-F683-1943-9B32-A140D66AFB41}" type="datetime1">
              <a:rPr lang="fr-FR" smtClean="0"/>
              <a:t>26/05/2023</a:t>
            </a:fld>
            <a:endParaRPr lang="fr-FR"/>
          </a:p>
        </p:txBody>
      </p:sp>
      <p:sp>
        <p:nvSpPr>
          <p:cNvPr id="5" name="Espace réservé du pied de page 4">
            <a:extLst>
              <a:ext uri="{FF2B5EF4-FFF2-40B4-BE49-F238E27FC236}">
                <a16:creationId xmlns:a16="http://schemas.microsoft.com/office/drawing/2014/main" id="{12B30F4D-A1EF-F8B2-4A36-D56BC879E660}"/>
              </a:ext>
            </a:extLst>
          </p:cNvPr>
          <p:cNvSpPr>
            <a:spLocks noGrp="1"/>
          </p:cNvSpPr>
          <p:nvPr>
            <p:ph type="ftr" sz="quarter" idx="11"/>
          </p:nvPr>
        </p:nvSpPr>
        <p:spPr/>
        <p:txBody>
          <a:bodyPr/>
          <a:lstStyle/>
          <a:p>
            <a:r>
              <a:rPr lang="fr-FR"/>
              <a:t>Sandrine Parayre Formation académique Aix Marseille 2023</a:t>
            </a:r>
          </a:p>
        </p:txBody>
      </p:sp>
      <p:sp>
        <p:nvSpPr>
          <p:cNvPr id="6" name="Espace réservé du numéro de diapositive 5">
            <a:extLst>
              <a:ext uri="{FF2B5EF4-FFF2-40B4-BE49-F238E27FC236}">
                <a16:creationId xmlns:a16="http://schemas.microsoft.com/office/drawing/2014/main" id="{9FDD1495-C8CF-7AE8-3153-EC9C7D7897AD}"/>
              </a:ext>
            </a:extLst>
          </p:cNvPr>
          <p:cNvSpPr>
            <a:spLocks noGrp="1"/>
          </p:cNvSpPr>
          <p:nvPr>
            <p:ph type="sldNum" sz="quarter" idx="12"/>
          </p:nvPr>
        </p:nvSpPr>
        <p:spPr/>
        <p:txBody>
          <a:bodyPr/>
          <a:lstStyle/>
          <a:p>
            <a:fld id="{D266F4DE-CDC0-234A-B27D-B59A64A3BC31}" type="slidenum">
              <a:rPr lang="fr-FR" smtClean="0"/>
              <a:t>‹N°›</a:t>
            </a:fld>
            <a:endParaRPr lang="fr-FR"/>
          </a:p>
        </p:txBody>
      </p:sp>
    </p:spTree>
    <p:extLst>
      <p:ext uri="{BB962C8B-B14F-4D97-AF65-F5344CB8AC3E}">
        <p14:creationId xmlns:p14="http://schemas.microsoft.com/office/powerpoint/2010/main" val="42371849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123B04-5289-4E59-99BB-E5F05368B5CA}"/>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AC13BBE7-E5E9-61F1-CBEF-59B912C19688}"/>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89E718C-D8B5-5AFC-CFC9-B47288447332}"/>
              </a:ext>
            </a:extLst>
          </p:cNvPr>
          <p:cNvSpPr>
            <a:spLocks noGrp="1"/>
          </p:cNvSpPr>
          <p:nvPr>
            <p:ph type="dt" sz="half" idx="10"/>
          </p:nvPr>
        </p:nvSpPr>
        <p:spPr/>
        <p:txBody>
          <a:bodyPr/>
          <a:lstStyle/>
          <a:p>
            <a:fld id="{3B374178-52ED-F64D-8AE0-F6876F9FD5E1}" type="datetime1">
              <a:rPr lang="fr-FR" smtClean="0"/>
              <a:t>26/05/2023</a:t>
            </a:fld>
            <a:endParaRPr lang="fr-FR"/>
          </a:p>
        </p:txBody>
      </p:sp>
      <p:sp>
        <p:nvSpPr>
          <p:cNvPr id="5" name="Espace réservé du pied de page 4">
            <a:extLst>
              <a:ext uri="{FF2B5EF4-FFF2-40B4-BE49-F238E27FC236}">
                <a16:creationId xmlns:a16="http://schemas.microsoft.com/office/drawing/2014/main" id="{28EABD8B-5A79-07E0-106E-E392784B3D7B}"/>
              </a:ext>
            </a:extLst>
          </p:cNvPr>
          <p:cNvSpPr>
            <a:spLocks noGrp="1"/>
          </p:cNvSpPr>
          <p:nvPr>
            <p:ph type="ftr" sz="quarter" idx="11"/>
          </p:nvPr>
        </p:nvSpPr>
        <p:spPr/>
        <p:txBody>
          <a:bodyPr/>
          <a:lstStyle/>
          <a:p>
            <a:r>
              <a:rPr lang="fr-FR"/>
              <a:t>Sandrine Parayre Formation académique Aix Marseille 2023</a:t>
            </a:r>
          </a:p>
        </p:txBody>
      </p:sp>
      <p:sp>
        <p:nvSpPr>
          <p:cNvPr id="6" name="Espace réservé du numéro de diapositive 5">
            <a:extLst>
              <a:ext uri="{FF2B5EF4-FFF2-40B4-BE49-F238E27FC236}">
                <a16:creationId xmlns:a16="http://schemas.microsoft.com/office/drawing/2014/main" id="{5D3E70F7-4A72-72F1-7A5A-3D9AD08539E1}"/>
              </a:ext>
            </a:extLst>
          </p:cNvPr>
          <p:cNvSpPr>
            <a:spLocks noGrp="1"/>
          </p:cNvSpPr>
          <p:nvPr>
            <p:ph type="sldNum" sz="quarter" idx="12"/>
          </p:nvPr>
        </p:nvSpPr>
        <p:spPr/>
        <p:txBody>
          <a:bodyPr/>
          <a:lstStyle/>
          <a:p>
            <a:fld id="{D266F4DE-CDC0-234A-B27D-B59A64A3BC31}" type="slidenum">
              <a:rPr lang="fr-FR" smtClean="0"/>
              <a:t>‹N°›</a:t>
            </a:fld>
            <a:endParaRPr lang="fr-FR"/>
          </a:p>
        </p:txBody>
      </p:sp>
    </p:spTree>
    <p:extLst>
      <p:ext uri="{BB962C8B-B14F-4D97-AF65-F5344CB8AC3E}">
        <p14:creationId xmlns:p14="http://schemas.microsoft.com/office/powerpoint/2010/main" val="16851070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D9B5766E-8BF6-74CD-CBB7-0CEAAFFD9FFF}"/>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AC71E3C4-B64D-1904-2044-431437EAA381}"/>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97265C8-51A5-5676-3257-CA4B1250E26E}"/>
              </a:ext>
            </a:extLst>
          </p:cNvPr>
          <p:cNvSpPr>
            <a:spLocks noGrp="1"/>
          </p:cNvSpPr>
          <p:nvPr>
            <p:ph type="dt" sz="half" idx="10"/>
          </p:nvPr>
        </p:nvSpPr>
        <p:spPr/>
        <p:txBody>
          <a:bodyPr/>
          <a:lstStyle/>
          <a:p>
            <a:fld id="{4D0F3022-2BDB-A447-A049-FF78F8F5B011}" type="datetime1">
              <a:rPr lang="fr-FR" smtClean="0"/>
              <a:t>26/05/2023</a:t>
            </a:fld>
            <a:endParaRPr lang="fr-FR"/>
          </a:p>
        </p:txBody>
      </p:sp>
      <p:sp>
        <p:nvSpPr>
          <p:cNvPr id="5" name="Espace réservé du pied de page 4">
            <a:extLst>
              <a:ext uri="{FF2B5EF4-FFF2-40B4-BE49-F238E27FC236}">
                <a16:creationId xmlns:a16="http://schemas.microsoft.com/office/drawing/2014/main" id="{886AC7A7-7A66-7F46-B50F-6384C49DFF96}"/>
              </a:ext>
            </a:extLst>
          </p:cNvPr>
          <p:cNvSpPr>
            <a:spLocks noGrp="1"/>
          </p:cNvSpPr>
          <p:nvPr>
            <p:ph type="ftr" sz="quarter" idx="11"/>
          </p:nvPr>
        </p:nvSpPr>
        <p:spPr/>
        <p:txBody>
          <a:bodyPr/>
          <a:lstStyle/>
          <a:p>
            <a:r>
              <a:rPr lang="fr-FR"/>
              <a:t>Sandrine Parayre Formation académique Aix Marseille 2023</a:t>
            </a:r>
          </a:p>
        </p:txBody>
      </p:sp>
      <p:sp>
        <p:nvSpPr>
          <p:cNvPr id="6" name="Espace réservé du numéro de diapositive 5">
            <a:extLst>
              <a:ext uri="{FF2B5EF4-FFF2-40B4-BE49-F238E27FC236}">
                <a16:creationId xmlns:a16="http://schemas.microsoft.com/office/drawing/2014/main" id="{F1637D02-B61C-F567-9FB3-9C952F8B441C}"/>
              </a:ext>
            </a:extLst>
          </p:cNvPr>
          <p:cNvSpPr>
            <a:spLocks noGrp="1"/>
          </p:cNvSpPr>
          <p:nvPr>
            <p:ph type="sldNum" sz="quarter" idx="12"/>
          </p:nvPr>
        </p:nvSpPr>
        <p:spPr/>
        <p:txBody>
          <a:bodyPr/>
          <a:lstStyle/>
          <a:p>
            <a:fld id="{D266F4DE-CDC0-234A-B27D-B59A64A3BC31}" type="slidenum">
              <a:rPr lang="fr-FR" smtClean="0"/>
              <a:t>‹N°›</a:t>
            </a:fld>
            <a:endParaRPr lang="fr-FR"/>
          </a:p>
        </p:txBody>
      </p:sp>
    </p:spTree>
    <p:extLst>
      <p:ext uri="{BB962C8B-B14F-4D97-AF65-F5344CB8AC3E}">
        <p14:creationId xmlns:p14="http://schemas.microsoft.com/office/powerpoint/2010/main" val="4121404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FA4163-B5D0-449E-E0DA-1871C96B7F2C}"/>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2737D01C-B372-E2B1-08DC-DE3837E0B9FE}"/>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F73913B-D3F8-9070-D874-DBDC1682A16D}"/>
              </a:ext>
            </a:extLst>
          </p:cNvPr>
          <p:cNvSpPr>
            <a:spLocks noGrp="1"/>
          </p:cNvSpPr>
          <p:nvPr>
            <p:ph type="dt" sz="half" idx="10"/>
          </p:nvPr>
        </p:nvSpPr>
        <p:spPr/>
        <p:txBody>
          <a:bodyPr/>
          <a:lstStyle/>
          <a:p>
            <a:fld id="{C86EFD82-1F30-894D-87D0-0161CA1F6B4A}" type="datetime1">
              <a:rPr lang="fr-FR" smtClean="0"/>
              <a:t>26/05/2023</a:t>
            </a:fld>
            <a:endParaRPr lang="fr-FR"/>
          </a:p>
        </p:txBody>
      </p:sp>
      <p:sp>
        <p:nvSpPr>
          <p:cNvPr id="5" name="Espace réservé du pied de page 4">
            <a:extLst>
              <a:ext uri="{FF2B5EF4-FFF2-40B4-BE49-F238E27FC236}">
                <a16:creationId xmlns:a16="http://schemas.microsoft.com/office/drawing/2014/main" id="{3FD59293-1144-5A68-C535-CC634232414B}"/>
              </a:ext>
            </a:extLst>
          </p:cNvPr>
          <p:cNvSpPr>
            <a:spLocks noGrp="1"/>
          </p:cNvSpPr>
          <p:nvPr>
            <p:ph type="ftr" sz="quarter" idx="11"/>
          </p:nvPr>
        </p:nvSpPr>
        <p:spPr/>
        <p:txBody>
          <a:bodyPr/>
          <a:lstStyle/>
          <a:p>
            <a:r>
              <a:rPr lang="fr-FR"/>
              <a:t>Sandrine Parayre Formation académique Aix Marseille 2023</a:t>
            </a:r>
          </a:p>
        </p:txBody>
      </p:sp>
      <p:sp>
        <p:nvSpPr>
          <p:cNvPr id="6" name="Espace réservé du numéro de diapositive 5">
            <a:extLst>
              <a:ext uri="{FF2B5EF4-FFF2-40B4-BE49-F238E27FC236}">
                <a16:creationId xmlns:a16="http://schemas.microsoft.com/office/drawing/2014/main" id="{85500BAC-6694-8369-9EEE-70BAB0771329}"/>
              </a:ext>
            </a:extLst>
          </p:cNvPr>
          <p:cNvSpPr>
            <a:spLocks noGrp="1"/>
          </p:cNvSpPr>
          <p:nvPr>
            <p:ph type="sldNum" sz="quarter" idx="12"/>
          </p:nvPr>
        </p:nvSpPr>
        <p:spPr/>
        <p:txBody>
          <a:bodyPr/>
          <a:lstStyle/>
          <a:p>
            <a:fld id="{D266F4DE-CDC0-234A-B27D-B59A64A3BC31}" type="slidenum">
              <a:rPr lang="fr-FR" smtClean="0"/>
              <a:t>‹N°›</a:t>
            </a:fld>
            <a:endParaRPr lang="fr-FR"/>
          </a:p>
        </p:txBody>
      </p:sp>
    </p:spTree>
    <p:extLst>
      <p:ext uri="{BB962C8B-B14F-4D97-AF65-F5344CB8AC3E}">
        <p14:creationId xmlns:p14="http://schemas.microsoft.com/office/powerpoint/2010/main" val="16844291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7C3A14-CDF4-C9A4-8B11-E64CE4F4A556}"/>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A9479DE5-581D-8A40-4AC0-96B9A1547E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A041E8A8-57BD-D783-C7E6-A6A39771F54A}"/>
              </a:ext>
            </a:extLst>
          </p:cNvPr>
          <p:cNvSpPr>
            <a:spLocks noGrp="1"/>
          </p:cNvSpPr>
          <p:nvPr>
            <p:ph type="dt" sz="half" idx="10"/>
          </p:nvPr>
        </p:nvSpPr>
        <p:spPr/>
        <p:txBody>
          <a:bodyPr/>
          <a:lstStyle/>
          <a:p>
            <a:fld id="{4AB40976-3E61-1943-8AA0-F02B9C39F09B}" type="datetime1">
              <a:rPr lang="fr-FR" smtClean="0"/>
              <a:t>26/05/2023</a:t>
            </a:fld>
            <a:endParaRPr lang="fr-FR"/>
          </a:p>
        </p:txBody>
      </p:sp>
      <p:sp>
        <p:nvSpPr>
          <p:cNvPr id="5" name="Espace réservé du pied de page 4">
            <a:extLst>
              <a:ext uri="{FF2B5EF4-FFF2-40B4-BE49-F238E27FC236}">
                <a16:creationId xmlns:a16="http://schemas.microsoft.com/office/drawing/2014/main" id="{2F22C68E-12CA-EDC8-0EA2-D51C449B07E7}"/>
              </a:ext>
            </a:extLst>
          </p:cNvPr>
          <p:cNvSpPr>
            <a:spLocks noGrp="1"/>
          </p:cNvSpPr>
          <p:nvPr>
            <p:ph type="ftr" sz="quarter" idx="11"/>
          </p:nvPr>
        </p:nvSpPr>
        <p:spPr/>
        <p:txBody>
          <a:bodyPr/>
          <a:lstStyle/>
          <a:p>
            <a:r>
              <a:rPr lang="fr-FR"/>
              <a:t>Sandrine Parayre Formation académique Aix Marseille 2023</a:t>
            </a:r>
          </a:p>
        </p:txBody>
      </p:sp>
      <p:sp>
        <p:nvSpPr>
          <p:cNvPr id="6" name="Espace réservé du numéro de diapositive 5">
            <a:extLst>
              <a:ext uri="{FF2B5EF4-FFF2-40B4-BE49-F238E27FC236}">
                <a16:creationId xmlns:a16="http://schemas.microsoft.com/office/drawing/2014/main" id="{E4830896-FF46-AE4F-D705-6EED99F8B52D}"/>
              </a:ext>
            </a:extLst>
          </p:cNvPr>
          <p:cNvSpPr>
            <a:spLocks noGrp="1"/>
          </p:cNvSpPr>
          <p:nvPr>
            <p:ph type="sldNum" sz="quarter" idx="12"/>
          </p:nvPr>
        </p:nvSpPr>
        <p:spPr/>
        <p:txBody>
          <a:bodyPr/>
          <a:lstStyle/>
          <a:p>
            <a:fld id="{D266F4DE-CDC0-234A-B27D-B59A64A3BC31}" type="slidenum">
              <a:rPr lang="fr-FR" smtClean="0"/>
              <a:t>‹N°›</a:t>
            </a:fld>
            <a:endParaRPr lang="fr-FR"/>
          </a:p>
        </p:txBody>
      </p:sp>
    </p:spTree>
    <p:extLst>
      <p:ext uri="{BB962C8B-B14F-4D97-AF65-F5344CB8AC3E}">
        <p14:creationId xmlns:p14="http://schemas.microsoft.com/office/powerpoint/2010/main" val="3443876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273003-4C80-4FFA-012D-99ED4C2C4496}"/>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50F4CB6-49E6-009B-897A-5B9FDF6CF4B5}"/>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1430717A-70B1-BFCD-D3D2-19593EA66A07}"/>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A1898C2C-85C0-0AD4-4DF9-4C3A7C9CD833}"/>
              </a:ext>
            </a:extLst>
          </p:cNvPr>
          <p:cNvSpPr>
            <a:spLocks noGrp="1"/>
          </p:cNvSpPr>
          <p:nvPr>
            <p:ph type="dt" sz="half" idx="10"/>
          </p:nvPr>
        </p:nvSpPr>
        <p:spPr/>
        <p:txBody>
          <a:bodyPr/>
          <a:lstStyle/>
          <a:p>
            <a:fld id="{B63BBF8F-D367-6245-8FA1-5B2BB3404ECB}" type="datetime1">
              <a:rPr lang="fr-FR" smtClean="0"/>
              <a:t>26/05/2023</a:t>
            </a:fld>
            <a:endParaRPr lang="fr-FR"/>
          </a:p>
        </p:txBody>
      </p:sp>
      <p:sp>
        <p:nvSpPr>
          <p:cNvPr id="6" name="Espace réservé du pied de page 5">
            <a:extLst>
              <a:ext uri="{FF2B5EF4-FFF2-40B4-BE49-F238E27FC236}">
                <a16:creationId xmlns:a16="http://schemas.microsoft.com/office/drawing/2014/main" id="{EC931E40-9420-D6A2-5C9D-A303BD34347B}"/>
              </a:ext>
            </a:extLst>
          </p:cNvPr>
          <p:cNvSpPr>
            <a:spLocks noGrp="1"/>
          </p:cNvSpPr>
          <p:nvPr>
            <p:ph type="ftr" sz="quarter" idx="11"/>
          </p:nvPr>
        </p:nvSpPr>
        <p:spPr/>
        <p:txBody>
          <a:bodyPr/>
          <a:lstStyle/>
          <a:p>
            <a:r>
              <a:rPr lang="fr-FR"/>
              <a:t>Sandrine Parayre Formation académique Aix Marseille 2023</a:t>
            </a:r>
          </a:p>
        </p:txBody>
      </p:sp>
      <p:sp>
        <p:nvSpPr>
          <p:cNvPr id="7" name="Espace réservé du numéro de diapositive 6">
            <a:extLst>
              <a:ext uri="{FF2B5EF4-FFF2-40B4-BE49-F238E27FC236}">
                <a16:creationId xmlns:a16="http://schemas.microsoft.com/office/drawing/2014/main" id="{27688EA4-194E-5019-A152-AA96E9573D5B}"/>
              </a:ext>
            </a:extLst>
          </p:cNvPr>
          <p:cNvSpPr>
            <a:spLocks noGrp="1"/>
          </p:cNvSpPr>
          <p:nvPr>
            <p:ph type="sldNum" sz="quarter" idx="12"/>
          </p:nvPr>
        </p:nvSpPr>
        <p:spPr/>
        <p:txBody>
          <a:bodyPr/>
          <a:lstStyle/>
          <a:p>
            <a:fld id="{D266F4DE-CDC0-234A-B27D-B59A64A3BC31}" type="slidenum">
              <a:rPr lang="fr-FR" smtClean="0"/>
              <a:t>‹N°›</a:t>
            </a:fld>
            <a:endParaRPr lang="fr-FR"/>
          </a:p>
        </p:txBody>
      </p:sp>
    </p:spTree>
    <p:extLst>
      <p:ext uri="{BB962C8B-B14F-4D97-AF65-F5344CB8AC3E}">
        <p14:creationId xmlns:p14="http://schemas.microsoft.com/office/powerpoint/2010/main" val="1455945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869B82-CFBB-FDAB-478B-705676865827}"/>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E613EDF1-36F2-ED2D-C53E-074911C9F1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3650EE13-CEEE-4C2F-FB2A-59798B0B279C}"/>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93B52E8A-10F4-70E7-7C7E-5559044982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EDE1F907-EC6D-6D6A-1791-854D1C8C2BED}"/>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FA204A33-3F3F-C45F-10A1-466C7CEB70CD}"/>
              </a:ext>
            </a:extLst>
          </p:cNvPr>
          <p:cNvSpPr>
            <a:spLocks noGrp="1"/>
          </p:cNvSpPr>
          <p:nvPr>
            <p:ph type="dt" sz="half" idx="10"/>
          </p:nvPr>
        </p:nvSpPr>
        <p:spPr/>
        <p:txBody>
          <a:bodyPr/>
          <a:lstStyle/>
          <a:p>
            <a:fld id="{E290EBE2-90E7-CA45-817F-52C9091AC480}" type="datetime1">
              <a:rPr lang="fr-FR" smtClean="0"/>
              <a:t>26/05/2023</a:t>
            </a:fld>
            <a:endParaRPr lang="fr-FR"/>
          </a:p>
        </p:txBody>
      </p:sp>
      <p:sp>
        <p:nvSpPr>
          <p:cNvPr id="8" name="Espace réservé du pied de page 7">
            <a:extLst>
              <a:ext uri="{FF2B5EF4-FFF2-40B4-BE49-F238E27FC236}">
                <a16:creationId xmlns:a16="http://schemas.microsoft.com/office/drawing/2014/main" id="{A519A914-B336-F3C3-8D09-A55FF3E9C8E6}"/>
              </a:ext>
            </a:extLst>
          </p:cNvPr>
          <p:cNvSpPr>
            <a:spLocks noGrp="1"/>
          </p:cNvSpPr>
          <p:nvPr>
            <p:ph type="ftr" sz="quarter" idx="11"/>
          </p:nvPr>
        </p:nvSpPr>
        <p:spPr/>
        <p:txBody>
          <a:bodyPr/>
          <a:lstStyle/>
          <a:p>
            <a:r>
              <a:rPr lang="fr-FR"/>
              <a:t>Sandrine Parayre Formation académique Aix Marseille 2023</a:t>
            </a:r>
          </a:p>
        </p:txBody>
      </p:sp>
      <p:sp>
        <p:nvSpPr>
          <p:cNvPr id="9" name="Espace réservé du numéro de diapositive 8">
            <a:extLst>
              <a:ext uri="{FF2B5EF4-FFF2-40B4-BE49-F238E27FC236}">
                <a16:creationId xmlns:a16="http://schemas.microsoft.com/office/drawing/2014/main" id="{56466DB2-EFF5-BFD4-1AF9-0AAD3CBD1C2A}"/>
              </a:ext>
            </a:extLst>
          </p:cNvPr>
          <p:cNvSpPr>
            <a:spLocks noGrp="1"/>
          </p:cNvSpPr>
          <p:nvPr>
            <p:ph type="sldNum" sz="quarter" idx="12"/>
          </p:nvPr>
        </p:nvSpPr>
        <p:spPr/>
        <p:txBody>
          <a:bodyPr/>
          <a:lstStyle/>
          <a:p>
            <a:fld id="{D266F4DE-CDC0-234A-B27D-B59A64A3BC31}" type="slidenum">
              <a:rPr lang="fr-FR" smtClean="0"/>
              <a:t>‹N°›</a:t>
            </a:fld>
            <a:endParaRPr lang="fr-FR"/>
          </a:p>
        </p:txBody>
      </p:sp>
    </p:spTree>
    <p:extLst>
      <p:ext uri="{BB962C8B-B14F-4D97-AF65-F5344CB8AC3E}">
        <p14:creationId xmlns:p14="http://schemas.microsoft.com/office/powerpoint/2010/main" val="646579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AFDE8B-3A10-A77E-9175-7C001F0D3196}"/>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57C4F852-6256-620C-1878-E98264F5D4C4}"/>
              </a:ext>
            </a:extLst>
          </p:cNvPr>
          <p:cNvSpPr>
            <a:spLocks noGrp="1"/>
          </p:cNvSpPr>
          <p:nvPr>
            <p:ph type="dt" sz="half" idx="10"/>
          </p:nvPr>
        </p:nvSpPr>
        <p:spPr/>
        <p:txBody>
          <a:bodyPr/>
          <a:lstStyle/>
          <a:p>
            <a:fld id="{0A913B4B-B0DF-D74B-ABAA-EE1003AD06AF}" type="datetime1">
              <a:rPr lang="fr-FR" smtClean="0"/>
              <a:t>26/05/2023</a:t>
            </a:fld>
            <a:endParaRPr lang="fr-FR"/>
          </a:p>
        </p:txBody>
      </p:sp>
      <p:sp>
        <p:nvSpPr>
          <p:cNvPr id="4" name="Espace réservé du pied de page 3">
            <a:extLst>
              <a:ext uri="{FF2B5EF4-FFF2-40B4-BE49-F238E27FC236}">
                <a16:creationId xmlns:a16="http://schemas.microsoft.com/office/drawing/2014/main" id="{340BF220-3F29-1EDD-BE0C-D75A1526CC76}"/>
              </a:ext>
            </a:extLst>
          </p:cNvPr>
          <p:cNvSpPr>
            <a:spLocks noGrp="1"/>
          </p:cNvSpPr>
          <p:nvPr>
            <p:ph type="ftr" sz="quarter" idx="11"/>
          </p:nvPr>
        </p:nvSpPr>
        <p:spPr/>
        <p:txBody>
          <a:bodyPr/>
          <a:lstStyle/>
          <a:p>
            <a:r>
              <a:rPr lang="fr-FR"/>
              <a:t>Sandrine Parayre Formation académique Aix Marseille 2023</a:t>
            </a:r>
          </a:p>
        </p:txBody>
      </p:sp>
      <p:sp>
        <p:nvSpPr>
          <p:cNvPr id="5" name="Espace réservé du numéro de diapositive 4">
            <a:extLst>
              <a:ext uri="{FF2B5EF4-FFF2-40B4-BE49-F238E27FC236}">
                <a16:creationId xmlns:a16="http://schemas.microsoft.com/office/drawing/2014/main" id="{272E4B66-136B-1590-AA3B-93A91CD8264D}"/>
              </a:ext>
            </a:extLst>
          </p:cNvPr>
          <p:cNvSpPr>
            <a:spLocks noGrp="1"/>
          </p:cNvSpPr>
          <p:nvPr>
            <p:ph type="sldNum" sz="quarter" idx="12"/>
          </p:nvPr>
        </p:nvSpPr>
        <p:spPr/>
        <p:txBody>
          <a:bodyPr/>
          <a:lstStyle/>
          <a:p>
            <a:fld id="{D266F4DE-CDC0-234A-B27D-B59A64A3BC31}" type="slidenum">
              <a:rPr lang="fr-FR" smtClean="0"/>
              <a:t>‹N°›</a:t>
            </a:fld>
            <a:endParaRPr lang="fr-FR"/>
          </a:p>
        </p:txBody>
      </p:sp>
    </p:spTree>
    <p:extLst>
      <p:ext uri="{BB962C8B-B14F-4D97-AF65-F5344CB8AC3E}">
        <p14:creationId xmlns:p14="http://schemas.microsoft.com/office/powerpoint/2010/main" val="19693681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02C36D22-D130-F5D8-0ABE-1C4D0901173A}"/>
              </a:ext>
            </a:extLst>
          </p:cNvPr>
          <p:cNvSpPr>
            <a:spLocks noGrp="1"/>
          </p:cNvSpPr>
          <p:nvPr>
            <p:ph type="dt" sz="half" idx="10"/>
          </p:nvPr>
        </p:nvSpPr>
        <p:spPr/>
        <p:txBody>
          <a:bodyPr/>
          <a:lstStyle/>
          <a:p>
            <a:fld id="{AFB25914-43C0-BC4F-AE02-1D92306AA444}" type="datetime1">
              <a:rPr lang="fr-FR" smtClean="0"/>
              <a:t>26/05/2023</a:t>
            </a:fld>
            <a:endParaRPr lang="fr-FR"/>
          </a:p>
        </p:txBody>
      </p:sp>
      <p:sp>
        <p:nvSpPr>
          <p:cNvPr id="3" name="Espace réservé du pied de page 2">
            <a:extLst>
              <a:ext uri="{FF2B5EF4-FFF2-40B4-BE49-F238E27FC236}">
                <a16:creationId xmlns:a16="http://schemas.microsoft.com/office/drawing/2014/main" id="{E909E35B-52D8-4010-0A27-E28DB6D698C6}"/>
              </a:ext>
            </a:extLst>
          </p:cNvPr>
          <p:cNvSpPr>
            <a:spLocks noGrp="1"/>
          </p:cNvSpPr>
          <p:nvPr>
            <p:ph type="ftr" sz="quarter" idx="11"/>
          </p:nvPr>
        </p:nvSpPr>
        <p:spPr/>
        <p:txBody>
          <a:bodyPr/>
          <a:lstStyle/>
          <a:p>
            <a:r>
              <a:rPr lang="fr-FR"/>
              <a:t>Sandrine Parayre Formation académique Aix Marseille 2023</a:t>
            </a:r>
          </a:p>
        </p:txBody>
      </p:sp>
      <p:sp>
        <p:nvSpPr>
          <p:cNvPr id="4" name="Espace réservé du numéro de diapositive 3">
            <a:extLst>
              <a:ext uri="{FF2B5EF4-FFF2-40B4-BE49-F238E27FC236}">
                <a16:creationId xmlns:a16="http://schemas.microsoft.com/office/drawing/2014/main" id="{279305E2-100B-A24E-AC14-505C5C57B937}"/>
              </a:ext>
            </a:extLst>
          </p:cNvPr>
          <p:cNvSpPr>
            <a:spLocks noGrp="1"/>
          </p:cNvSpPr>
          <p:nvPr>
            <p:ph type="sldNum" sz="quarter" idx="12"/>
          </p:nvPr>
        </p:nvSpPr>
        <p:spPr/>
        <p:txBody>
          <a:bodyPr/>
          <a:lstStyle/>
          <a:p>
            <a:fld id="{D266F4DE-CDC0-234A-B27D-B59A64A3BC31}" type="slidenum">
              <a:rPr lang="fr-FR" smtClean="0"/>
              <a:t>‹N°›</a:t>
            </a:fld>
            <a:endParaRPr lang="fr-FR"/>
          </a:p>
        </p:txBody>
      </p:sp>
    </p:spTree>
    <p:extLst>
      <p:ext uri="{BB962C8B-B14F-4D97-AF65-F5344CB8AC3E}">
        <p14:creationId xmlns:p14="http://schemas.microsoft.com/office/powerpoint/2010/main" val="797886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0DCAFE-4D79-3F6D-05C1-22D4A8F4BC9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D1AA38F7-64A0-E19F-6C7B-A61FF85F87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D345207C-5FE1-DC3C-4673-83B340B42F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8FE8D56B-B623-90A2-7DDE-DF34A8119AA7}"/>
              </a:ext>
            </a:extLst>
          </p:cNvPr>
          <p:cNvSpPr>
            <a:spLocks noGrp="1"/>
          </p:cNvSpPr>
          <p:nvPr>
            <p:ph type="dt" sz="half" idx="10"/>
          </p:nvPr>
        </p:nvSpPr>
        <p:spPr/>
        <p:txBody>
          <a:bodyPr/>
          <a:lstStyle/>
          <a:p>
            <a:fld id="{825DDF51-C5E5-A040-AB06-F2FF06D2549D}" type="datetime1">
              <a:rPr lang="fr-FR" smtClean="0"/>
              <a:t>26/05/2023</a:t>
            </a:fld>
            <a:endParaRPr lang="fr-FR"/>
          </a:p>
        </p:txBody>
      </p:sp>
      <p:sp>
        <p:nvSpPr>
          <p:cNvPr id="6" name="Espace réservé du pied de page 5">
            <a:extLst>
              <a:ext uri="{FF2B5EF4-FFF2-40B4-BE49-F238E27FC236}">
                <a16:creationId xmlns:a16="http://schemas.microsoft.com/office/drawing/2014/main" id="{11BC64EC-71FF-2204-1C4F-41CF9DE6AC59}"/>
              </a:ext>
            </a:extLst>
          </p:cNvPr>
          <p:cNvSpPr>
            <a:spLocks noGrp="1"/>
          </p:cNvSpPr>
          <p:nvPr>
            <p:ph type="ftr" sz="quarter" idx="11"/>
          </p:nvPr>
        </p:nvSpPr>
        <p:spPr/>
        <p:txBody>
          <a:bodyPr/>
          <a:lstStyle/>
          <a:p>
            <a:r>
              <a:rPr lang="fr-FR"/>
              <a:t>Sandrine Parayre Formation académique Aix Marseille 2023</a:t>
            </a:r>
          </a:p>
        </p:txBody>
      </p:sp>
      <p:sp>
        <p:nvSpPr>
          <p:cNvPr id="7" name="Espace réservé du numéro de diapositive 6">
            <a:extLst>
              <a:ext uri="{FF2B5EF4-FFF2-40B4-BE49-F238E27FC236}">
                <a16:creationId xmlns:a16="http://schemas.microsoft.com/office/drawing/2014/main" id="{29EC775F-F927-E37B-E81B-92C1EC7BA326}"/>
              </a:ext>
            </a:extLst>
          </p:cNvPr>
          <p:cNvSpPr>
            <a:spLocks noGrp="1"/>
          </p:cNvSpPr>
          <p:nvPr>
            <p:ph type="sldNum" sz="quarter" idx="12"/>
          </p:nvPr>
        </p:nvSpPr>
        <p:spPr/>
        <p:txBody>
          <a:bodyPr/>
          <a:lstStyle/>
          <a:p>
            <a:fld id="{D266F4DE-CDC0-234A-B27D-B59A64A3BC31}" type="slidenum">
              <a:rPr lang="fr-FR" smtClean="0"/>
              <a:t>‹N°›</a:t>
            </a:fld>
            <a:endParaRPr lang="fr-FR"/>
          </a:p>
        </p:txBody>
      </p:sp>
    </p:spTree>
    <p:extLst>
      <p:ext uri="{BB962C8B-B14F-4D97-AF65-F5344CB8AC3E}">
        <p14:creationId xmlns:p14="http://schemas.microsoft.com/office/powerpoint/2010/main" val="1066675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CF0992-BEC9-A135-FCE4-DA31CA722B1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78645D1E-0E66-1AAA-4621-65D03CAFF2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3C4FF8F3-F6EC-3FDA-C222-2FCBD68569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43DA8DF9-DE96-8803-9B29-634183ACD841}"/>
              </a:ext>
            </a:extLst>
          </p:cNvPr>
          <p:cNvSpPr>
            <a:spLocks noGrp="1"/>
          </p:cNvSpPr>
          <p:nvPr>
            <p:ph type="dt" sz="half" idx="10"/>
          </p:nvPr>
        </p:nvSpPr>
        <p:spPr/>
        <p:txBody>
          <a:bodyPr/>
          <a:lstStyle/>
          <a:p>
            <a:fld id="{718E7FBE-7008-E44B-8AD1-F6277C674ED0}" type="datetime1">
              <a:rPr lang="fr-FR" smtClean="0"/>
              <a:t>26/05/2023</a:t>
            </a:fld>
            <a:endParaRPr lang="fr-FR"/>
          </a:p>
        </p:txBody>
      </p:sp>
      <p:sp>
        <p:nvSpPr>
          <p:cNvPr id="6" name="Espace réservé du pied de page 5">
            <a:extLst>
              <a:ext uri="{FF2B5EF4-FFF2-40B4-BE49-F238E27FC236}">
                <a16:creationId xmlns:a16="http://schemas.microsoft.com/office/drawing/2014/main" id="{F10AEAC1-AB66-4091-C259-D3AB890374E4}"/>
              </a:ext>
            </a:extLst>
          </p:cNvPr>
          <p:cNvSpPr>
            <a:spLocks noGrp="1"/>
          </p:cNvSpPr>
          <p:nvPr>
            <p:ph type="ftr" sz="quarter" idx="11"/>
          </p:nvPr>
        </p:nvSpPr>
        <p:spPr/>
        <p:txBody>
          <a:bodyPr/>
          <a:lstStyle/>
          <a:p>
            <a:r>
              <a:rPr lang="fr-FR"/>
              <a:t>Sandrine Parayre Formation académique Aix Marseille 2023</a:t>
            </a:r>
          </a:p>
        </p:txBody>
      </p:sp>
      <p:sp>
        <p:nvSpPr>
          <p:cNvPr id="7" name="Espace réservé du numéro de diapositive 6">
            <a:extLst>
              <a:ext uri="{FF2B5EF4-FFF2-40B4-BE49-F238E27FC236}">
                <a16:creationId xmlns:a16="http://schemas.microsoft.com/office/drawing/2014/main" id="{72AE780B-2801-8B98-1CEE-32BF269BA0DE}"/>
              </a:ext>
            </a:extLst>
          </p:cNvPr>
          <p:cNvSpPr>
            <a:spLocks noGrp="1"/>
          </p:cNvSpPr>
          <p:nvPr>
            <p:ph type="sldNum" sz="quarter" idx="12"/>
          </p:nvPr>
        </p:nvSpPr>
        <p:spPr/>
        <p:txBody>
          <a:bodyPr/>
          <a:lstStyle/>
          <a:p>
            <a:fld id="{D266F4DE-CDC0-234A-B27D-B59A64A3BC31}" type="slidenum">
              <a:rPr lang="fr-FR" smtClean="0"/>
              <a:t>‹N°›</a:t>
            </a:fld>
            <a:endParaRPr lang="fr-FR"/>
          </a:p>
        </p:txBody>
      </p:sp>
    </p:spTree>
    <p:extLst>
      <p:ext uri="{BB962C8B-B14F-4D97-AF65-F5344CB8AC3E}">
        <p14:creationId xmlns:p14="http://schemas.microsoft.com/office/powerpoint/2010/main" val="658738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CCBF34C9-19BD-7719-957E-CD3CB9E08F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1FB5A5D4-C36E-738E-C80D-518EA3C5B7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85926E1-AC18-1833-9821-58D9028A6D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EBDFD8-A667-C945-A731-E799181254B1}" type="datetime1">
              <a:rPr lang="fr-FR" smtClean="0"/>
              <a:t>26/05/2023</a:t>
            </a:fld>
            <a:endParaRPr lang="fr-FR"/>
          </a:p>
        </p:txBody>
      </p:sp>
      <p:sp>
        <p:nvSpPr>
          <p:cNvPr id="5" name="Espace réservé du pied de page 4">
            <a:extLst>
              <a:ext uri="{FF2B5EF4-FFF2-40B4-BE49-F238E27FC236}">
                <a16:creationId xmlns:a16="http://schemas.microsoft.com/office/drawing/2014/main" id="{5A1E83A7-F45D-8495-F134-C631C4C018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Sandrine Parayre Formation académique Aix Marseille 2023</a:t>
            </a:r>
          </a:p>
        </p:txBody>
      </p:sp>
      <p:sp>
        <p:nvSpPr>
          <p:cNvPr id="6" name="Espace réservé du numéro de diapositive 5">
            <a:extLst>
              <a:ext uri="{FF2B5EF4-FFF2-40B4-BE49-F238E27FC236}">
                <a16:creationId xmlns:a16="http://schemas.microsoft.com/office/drawing/2014/main" id="{88160156-0E60-DFB8-C244-29303A19CF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66F4DE-CDC0-234A-B27D-B59A64A3BC31}" type="slidenum">
              <a:rPr lang="fr-FR" smtClean="0"/>
              <a:t>‹N°›</a:t>
            </a:fld>
            <a:endParaRPr lang="fr-FR"/>
          </a:p>
        </p:txBody>
      </p:sp>
    </p:spTree>
    <p:extLst>
      <p:ext uri="{BB962C8B-B14F-4D97-AF65-F5344CB8AC3E}">
        <p14:creationId xmlns:p14="http://schemas.microsoft.com/office/powerpoint/2010/main" val="22265901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insee.fr/fr/statistiques/6453756?sommaire=6453776" TargetMode="Externa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insee.fr/fr/statistiques/6041208" TargetMode="Externa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hyperlink" Target="https://www.insee.fr/fr/statistiques/6453756?sommaire=6453776" TargetMode="Externa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insee.fr/fr/statistiques/6453756?sommaire=6453776"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insee.fr/fr/statistiques/6453756?sommaire=6453776" TargetMode="Externa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insee.fr/fr/statistiques/3526086"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dares.travail-emploi.gouv.fr/donnees/le-temps-partiel"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Image 11" descr="Une image contenant intérieur, miroir, capture d’écran, habits&#10;&#10;Description générée automatiquement">
            <a:extLst>
              <a:ext uri="{FF2B5EF4-FFF2-40B4-BE49-F238E27FC236}">
                <a16:creationId xmlns:a16="http://schemas.microsoft.com/office/drawing/2014/main" id="{4A4C4297-AA4D-B343-A170-21CA1D7077CE}"/>
              </a:ext>
            </a:extLst>
          </p:cNvPr>
          <p:cNvPicPr>
            <a:picLocks noChangeAspect="1"/>
          </p:cNvPicPr>
          <p:nvPr/>
        </p:nvPicPr>
        <p:blipFill rotWithShape="1">
          <a:blip r:embed="rId2">
            <a:alphaModFix amt="50000"/>
          </a:blip>
          <a:srcRect t="12023" b="17222"/>
          <a:stretch/>
        </p:blipFill>
        <p:spPr>
          <a:xfrm>
            <a:off x="20" y="1"/>
            <a:ext cx="12191980" cy="6857999"/>
          </a:xfrm>
          <a:prstGeom prst="rect">
            <a:avLst/>
          </a:prstGeom>
        </p:spPr>
      </p:pic>
      <p:sp>
        <p:nvSpPr>
          <p:cNvPr id="2" name="Titre 1">
            <a:extLst>
              <a:ext uri="{FF2B5EF4-FFF2-40B4-BE49-F238E27FC236}">
                <a16:creationId xmlns:a16="http://schemas.microsoft.com/office/drawing/2014/main" id="{911058A7-3DA4-CA7B-79A6-98DD0327E67F}"/>
              </a:ext>
            </a:extLst>
          </p:cNvPr>
          <p:cNvSpPr>
            <a:spLocks noGrp="1"/>
          </p:cNvSpPr>
          <p:nvPr>
            <p:ph type="ctrTitle"/>
          </p:nvPr>
        </p:nvSpPr>
        <p:spPr>
          <a:xfrm>
            <a:off x="1524000" y="1122362"/>
            <a:ext cx="9144000" cy="2900518"/>
          </a:xfrm>
        </p:spPr>
        <p:txBody>
          <a:bodyPr>
            <a:normAutofit/>
          </a:bodyPr>
          <a:lstStyle/>
          <a:p>
            <a:r>
              <a:rPr lang="fr-FR" dirty="0">
                <a:solidFill>
                  <a:srgbClr val="FFFFFF"/>
                </a:solidFill>
              </a:rPr>
              <a:t>Quelles mutations du travail et de l’emploi ?</a:t>
            </a:r>
          </a:p>
        </p:txBody>
      </p:sp>
      <p:sp>
        <p:nvSpPr>
          <p:cNvPr id="3" name="Sous-titre 2">
            <a:extLst>
              <a:ext uri="{FF2B5EF4-FFF2-40B4-BE49-F238E27FC236}">
                <a16:creationId xmlns:a16="http://schemas.microsoft.com/office/drawing/2014/main" id="{82969248-6C53-4A70-23E2-AD580189F23E}"/>
              </a:ext>
            </a:extLst>
          </p:cNvPr>
          <p:cNvSpPr>
            <a:spLocks noGrp="1"/>
          </p:cNvSpPr>
          <p:nvPr>
            <p:ph type="subTitle" idx="1"/>
          </p:nvPr>
        </p:nvSpPr>
        <p:spPr>
          <a:xfrm>
            <a:off x="1524000" y="4159404"/>
            <a:ext cx="9144000" cy="1098395"/>
          </a:xfrm>
        </p:spPr>
        <p:txBody>
          <a:bodyPr>
            <a:normAutofit/>
          </a:bodyPr>
          <a:lstStyle/>
          <a:p>
            <a:r>
              <a:rPr lang="fr-FR" sz="1700">
                <a:solidFill>
                  <a:srgbClr val="FFFFFF"/>
                </a:solidFill>
              </a:rPr>
              <a:t>Formation Académique SES</a:t>
            </a:r>
          </a:p>
          <a:p>
            <a:r>
              <a:rPr lang="fr-FR" sz="1700">
                <a:solidFill>
                  <a:srgbClr val="FFFFFF"/>
                </a:solidFill>
              </a:rPr>
              <a:t>Aix-Marseille</a:t>
            </a:r>
          </a:p>
          <a:p>
            <a:r>
              <a:rPr lang="fr-FR" sz="1700">
                <a:solidFill>
                  <a:srgbClr val="FFFFFF"/>
                </a:solidFill>
              </a:rPr>
              <a:t>26 Mai 2023</a:t>
            </a:r>
          </a:p>
        </p:txBody>
      </p:sp>
      <p:sp>
        <p:nvSpPr>
          <p:cNvPr id="9" name="Espace réservé du pied de page 8">
            <a:extLst>
              <a:ext uri="{FF2B5EF4-FFF2-40B4-BE49-F238E27FC236}">
                <a16:creationId xmlns:a16="http://schemas.microsoft.com/office/drawing/2014/main" id="{58897356-3EB8-B6E3-64FE-088F48866EA0}"/>
              </a:ext>
            </a:extLst>
          </p:cNvPr>
          <p:cNvSpPr>
            <a:spLocks noGrp="1"/>
          </p:cNvSpPr>
          <p:nvPr>
            <p:ph type="ftr" sz="quarter" idx="11"/>
          </p:nvPr>
        </p:nvSpPr>
        <p:spPr>
          <a:xfrm>
            <a:off x="4038600" y="6356350"/>
            <a:ext cx="4114800" cy="365125"/>
          </a:xfrm>
        </p:spPr>
        <p:txBody>
          <a:bodyPr>
            <a:normAutofit/>
          </a:bodyPr>
          <a:lstStyle/>
          <a:p>
            <a:pPr>
              <a:spcAft>
                <a:spcPts val="600"/>
              </a:spcAft>
            </a:pPr>
            <a:r>
              <a:rPr lang="fr-FR">
                <a:solidFill>
                  <a:srgbClr val="FFFFFF"/>
                </a:solidFill>
              </a:rPr>
              <a:t>Sandrine Parayre Formation académique Aix Marseille 2023</a:t>
            </a:r>
          </a:p>
        </p:txBody>
      </p:sp>
      <p:sp>
        <p:nvSpPr>
          <p:cNvPr id="10" name="Espace réservé du numéro de diapositive 9">
            <a:extLst>
              <a:ext uri="{FF2B5EF4-FFF2-40B4-BE49-F238E27FC236}">
                <a16:creationId xmlns:a16="http://schemas.microsoft.com/office/drawing/2014/main" id="{BCF741A1-200D-D267-D2D9-114D1840CB1B}"/>
              </a:ext>
            </a:extLst>
          </p:cNvPr>
          <p:cNvSpPr>
            <a:spLocks noGrp="1"/>
          </p:cNvSpPr>
          <p:nvPr>
            <p:ph type="sldNum" sz="quarter" idx="12"/>
          </p:nvPr>
        </p:nvSpPr>
        <p:spPr>
          <a:xfrm>
            <a:off x="8610600" y="6356350"/>
            <a:ext cx="2743200" cy="365125"/>
          </a:xfrm>
        </p:spPr>
        <p:txBody>
          <a:bodyPr>
            <a:normAutofit/>
          </a:bodyPr>
          <a:lstStyle/>
          <a:p>
            <a:pPr>
              <a:spcAft>
                <a:spcPts val="600"/>
              </a:spcAft>
            </a:pPr>
            <a:fld id="{D266F4DE-CDC0-234A-B27D-B59A64A3BC31}" type="slidenum">
              <a:rPr lang="fr-FR">
                <a:solidFill>
                  <a:srgbClr val="FFFFFF"/>
                </a:solidFill>
              </a:rPr>
              <a:pPr>
                <a:spcAft>
                  <a:spcPts val="600"/>
                </a:spcAft>
              </a:pPr>
              <a:t>1</a:t>
            </a:fld>
            <a:endParaRPr lang="fr-FR">
              <a:solidFill>
                <a:srgbClr val="FFFFFF"/>
              </a:solidFill>
            </a:endParaRPr>
          </a:p>
        </p:txBody>
      </p:sp>
      <p:sp>
        <p:nvSpPr>
          <p:cNvPr id="14" name="ZoneTexte 13">
            <a:extLst>
              <a:ext uri="{FF2B5EF4-FFF2-40B4-BE49-F238E27FC236}">
                <a16:creationId xmlns:a16="http://schemas.microsoft.com/office/drawing/2014/main" id="{D471EEBB-2A13-D967-7675-C6CEB90F64F9}"/>
              </a:ext>
            </a:extLst>
          </p:cNvPr>
          <p:cNvSpPr txBox="1"/>
          <p:nvPr/>
        </p:nvSpPr>
        <p:spPr>
          <a:xfrm>
            <a:off x="5941115" y="5710018"/>
            <a:ext cx="6177168" cy="646331"/>
          </a:xfrm>
          <a:prstGeom prst="rect">
            <a:avLst/>
          </a:prstGeom>
          <a:noFill/>
        </p:spPr>
        <p:txBody>
          <a:bodyPr wrap="square">
            <a:spAutoFit/>
          </a:bodyPr>
          <a:lstStyle/>
          <a:p>
            <a:r>
              <a:rPr lang="fr-FR" dirty="0"/>
              <a:t>Image : A la MAAF, société d’assurances, de Chauray, juin 1972 CREATIONS ARTISTIQUES HEURTIER/MUSEE DE BRETAGNE</a:t>
            </a:r>
          </a:p>
        </p:txBody>
      </p:sp>
    </p:spTree>
    <p:extLst>
      <p:ext uri="{BB962C8B-B14F-4D97-AF65-F5344CB8AC3E}">
        <p14:creationId xmlns:p14="http://schemas.microsoft.com/office/powerpoint/2010/main" val="259455390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1500"/>
                                  </p:stCondLst>
                                  <p:iterate>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7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1500"/>
                                  </p:stCondLst>
                                  <p:iterate>
                                    <p:tmPct val="10000"/>
                                  </p:iterate>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700"/>
                                        <p:tgtEl>
                                          <p:spTgt spid="3">
                                            <p:txEl>
                                              <p:pRg st="2" end="2"/>
                                            </p:txEl>
                                          </p:spTgt>
                                        </p:tgtEl>
                                      </p:cBhvr>
                                    </p:animEffect>
                                  </p:childTnLst>
                                </p:cTn>
                              </p:par>
                              <p:par>
                                <p:cTn id="18" presetID="10" presetClass="entr" presetSubtype="0" fill="hold" grpId="0" nodeType="withEffect">
                                  <p:stCondLst>
                                    <p:cond delay="1000"/>
                                  </p:stCondLst>
                                  <p:iterate>
                                    <p:tmPct val="10000"/>
                                  </p:iterate>
                                  <p:childTnLst>
                                    <p:set>
                                      <p:cBhvr>
                                        <p:cTn id="19" dur="1" fill="hold">
                                          <p:stCondLst>
                                            <p:cond delay="0"/>
                                          </p:stCondLst>
                                        </p:cTn>
                                        <p:tgtEl>
                                          <p:spTgt spid="2"/>
                                        </p:tgtEl>
                                        <p:attrNameLst>
                                          <p:attrName>style.visibility</p:attrName>
                                        </p:attrNameLst>
                                      </p:cBhvr>
                                      <p:to>
                                        <p:strVal val="visible"/>
                                      </p:to>
                                    </p:set>
                                    <p:animEffect transition="in" filter="fade">
                                      <p:cBhvr>
                                        <p:cTn id="2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4AA4657D-81E1-E6A2-B8CB-7D3A73E70D38}"/>
              </a:ext>
            </a:extLst>
          </p:cNvPr>
          <p:cNvSpPr>
            <a:spLocks noGrp="1"/>
          </p:cNvSpPr>
          <p:nvPr>
            <p:ph type="title"/>
          </p:nvPr>
        </p:nvSpPr>
        <p:spPr>
          <a:xfrm>
            <a:off x="1371599" y="294538"/>
            <a:ext cx="9895951" cy="1033669"/>
          </a:xfrm>
        </p:spPr>
        <p:txBody>
          <a:bodyPr>
            <a:normAutofit fontScale="90000"/>
          </a:bodyPr>
          <a:lstStyle/>
          <a:p>
            <a:r>
              <a:rPr lang="fr-FR" sz="4000" dirty="0">
                <a:solidFill>
                  <a:srgbClr val="FFFFFF"/>
                </a:solidFill>
              </a:rPr>
              <a:t>1.1.  Les évolutions des formes d’emploi</a:t>
            </a:r>
            <a:br>
              <a:rPr lang="fr-FR" sz="4000" dirty="0">
                <a:solidFill>
                  <a:srgbClr val="FFFFFF"/>
                </a:solidFill>
              </a:rPr>
            </a:br>
            <a:r>
              <a:rPr lang="fr-FR" sz="4000" dirty="0">
                <a:solidFill>
                  <a:srgbClr val="FFFFFF"/>
                </a:solidFill>
              </a:rPr>
              <a:t>Les évolutions des statuts d’emploi depuis 1982</a:t>
            </a:r>
          </a:p>
        </p:txBody>
      </p:sp>
      <p:sp>
        <p:nvSpPr>
          <p:cNvPr id="4" name="Espace réservé du pied de page 3">
            <a:extLst>
              <a:ext uri="{FF2B5EF4-FFF2-40B4-BE49-F238E27FC236}">
                <a16:creationId xmlns:a16="http://schemas.microsoft.com/office/drawing/2014/main" id="{C14E4235-DE19-532F-73E2-AA54756C806A}"/>
              </a:ext>
            </a:extLst>
          </p:cNvPr>
          <p:cNvSpPr>
            <a:spLocks noGrp="1"/>
          </p:cNvSpPr>
          <p:nvPr>
            <p:ph type="ftr" sz="quarter" idx="11"/>
          </p:nvPr>
        </p:nvSpPr>
        <p:spPr>
          <a:xfrm rot="5400000">
            <a:off x="-1676016" y="2183228"/>
            <a:ext cx="3717157"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100" b="0" i="0" u="none" strike="noStrike" kern="1200" cap="none" spc="0" normalizeH="0" baseline="0" noProof="0" dirty="0">
                <a:ln>
                  <a:noFill/>
                </a:ln>
                <a:solidFill>
                  <a:srgbClr val="FFFFFF"/>
                </a:solidFill>
                <a:effectLst/>
                <a:uLnTx/>
                <a:uFillTx/>
                <a:latin typeface="Calibri" panose="020F0502020204030204"/>
                <a:ea typeface="+mn-ea"/>
                <a:cs typeface="+mn-cs"/>
              </a:rPr>
              <a:t>Sandrine Parayre </a:t>
            </a:r>
            <a:r>
              <a:rPr kumimoji="0" lang="fr-FR" sz="1100" b="0" i="0" u="none" strike="noStrike" kern="1200" cap="none" spc="0" normalizeH="0" baseline="0" noProof="0" dirty="0">
                <a:ln>
                  <a:noFill/>
                </a:ln>
                <a:solidFill>
                  <a:schemeClr val="tx1"/>
                </a:solidFill>
                <a:effectLst/>
                <a:uLnTx/>
                <a:uFillTx/>
                <a:latin typeface="Calibri" panose="020F0502020204030204"/>
                <a:ea typeface="+mn-ea"/>
                <a:cs typeface="+mn-cs"/>
              </a:rPr>
              <a:t>Formation académique Aix Marseille 2023</a:t>
            </a:r>
          </a:p>
        </p:txBody>
      </p:sp>
      <p:pic>
        <p:nvPicPr>
          <p:cNvPr id="6" name="Espace réservé du contenu 5">
            <a:extLst>
              <a:ext uri="{FF2B5EF4-FFF2-40B4-BE49-F238E27FC236}">
                <a16:creationId xmlns:a16="http://schemas.microsoft.com/office/drawing/2014/main" id="{A96D176C-6A35-4DED-7359-388DDC4E9480}"/>
              </a:ext>
            </a:extLst>
          </p:cNvPr>
          <p:cNvPicPr>
            <a:picLocks noGrp="1" noChangeAspect="1"/>
          </p:cNvPicPr>
          <p:nvPr>
            <p:ph idx="1"/>
          </p:nvPr>
        </p:nvPicPr>
        <p:blipFill>
          <a:blip r:embed="rId2"/>
          <a:stretch>
            <a:fillRect/>
          </a:stretch>
        </p:blipFill>
        <p:spPr>
          <a:xfrm>
            <a:off x="685801" y="1648284"/>
            <a:ext cx="8249478" cy="4807147"/>
          </a:xfrm>
          <a:prstGeom prst="rect">
            <a:avLst/>
          </a:prstGeom>
        </p:spPr>
      </p:pic>
      <p:sp>
        <p:nvSpPr>
          <p:cNvPr id="5" name="Espace réservé du numéro de diapositive 4">
            <a:extLst>
              <a:ext uri="{FF2B5EF4-FFF2-40B4-BE49-F238E27FC236}">
                <a16:creationId xmlns:a16="http://schemas.microsoft.com/office/drawing/2014/main" id="{BC487F2F-2F81-B06A-54C7-1C1487D9366F}"/>
              </a:ext>
            </a:extLst>
          </p:cNvPr>
          <p:cNvSpPr>
            <a:spLocks noGrp="1"/>
          </p:cNvSpPr>
          <p:nvPr>
            <p:ph type="sldNum" sz="quarter" idx="12"/>
          </p:nvPr>
        </p:nvSpPr>
        <p:spPr>
          <a:xfrm>
            <a:off x="11704320" y="6455431"/>
            <a:ext cx="445913"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266F4DE-CDC0-234A-B27D-B59A64A3BC31}" type="slidenum">
              <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10</a:t>
            </a:fld>
            <a:endPar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8" name="ZoneTexte 7">
            <a:extLst>
              <a:ext uri="{FF2B5EF4-FFF2-40B4-BE49-F238E27FC236}">
                <a16:creationId xmlns:a16="http://schemas.microsoft.com/office/drawing/2014/main" id="{ECAABFF1-FC89-4C6E-7B49-5191CB7D7016}"/>
              </a:ext>
            </a:extLst>
          </p:cNvPr>
          <p:cNvSpPr txBox="1"/>
          <p:nvPr/>
        </p:nvSpPr>
        <p:spPr>
          <a:xfrm>
            <a:off x="1233800" y="6531501"/>
            <a:ext cx="10470520" cy="307777"/>
          </a:xfrm>
          <a:prstGeom prst="rect">
            <a:avLst/>
          </a:prstGeom>
          <a:noFill/>
        </p:spPr>
        <p:txBody>
          <a:bodyPr wrap="square">
            <a:spAutoFit/>
          </a:bodyPr>
          <a:lstStyle/>
          <a:p>
            <a:r>
              <a:rPr lang="fr-FR" sz="1400" dirty="0"/>
              <a:t>Emploi, chômage, revenus du travail, Insee Références, Édition 2022 </a:t>
            </a:r>
            <a:r>
              <a:rPr lang="fr-FR" sz="1400" dirty="0">
                <a:hlinkClick r:id="rId3"/>
              </a:rPr>
              <a:t>https://www.insee.fr/fr/statistiques/6453756?sommaire=6453776</a:t>
            </a:r>
            <a:endParaRPr lang="fr-FR" sz="1400" dirty="0"/>
          </a:p>
        </p:txBody>
      </p:sp>
      <p:sp>
        <p:nvSpPr>
          <p:cNvPr id="7" name="ZoneTexte 6">
            <a:extLst>
              <a:ext uri="{FF2B5EF4-FFF2-40B4-BE49-F238E27FC236}">
                <a16:creationId xmlns:a16="http://schemas.microsoft.com/office/drawing/2014/main" id="{9DA8D372-ACC7-FF35-8CB0-C24102EC97F7}"/>
              </a:ext>
            </a:extLst>
          </p:cNvPr>
          <p:cNvSpPr txBox="1"/>
          <p:nvPr/>
        </p:nvSpPr>
        <p:spPr>
          <a:xfrm>
            <a:off x="9255955" y="2166730"/>
            <a:ext cx="2671322" cy="3139321"/>
          </a:xfrm>
          <a:prstGeom prst="rect">
            <a:avLst/>
          </a:prstGeom>
          <a:noFill/>
        </p:spPr>
        <p:txBody>
          <a:bodyPr wrap="square">
            <a:spAutoFit/>
          </a:bodyPr>
          <a:lstStyle/>
          <a:p>
            <a:r>
              <a:rPr lang="fr-FR" dirty="0"/>
              <a:t>- Progression des emplois précaires</a:t>
            </a:r>
          </a:p>
          <a:p>
            <a:r>
              <a:rPr lang="fr-FR" dirty="0"/>
              <a:t>- Baisse de la	 part des CDI / 2004 mais plus stable / 1988</a:t>
            </a:r>
          </a:p>
          <a:p>
            <a:r>
              <a:rPr lang="fr-FR" dirty="0"/>
              <a:t>- Baisse des indépendants stabilisée depuis 2004 et légère hausse</a:t>
            </a:r>
          </a:p>
          <a:p>
            <a:r>
              <a:rPr lang="fr-FR" dirty="0"/>
              <a:t>- Phénomène des « micro-entrepreneurs »</a:t>
            </a:r>
          </a:p>
          <a:p>
            <a:r>
              <a:rPr lang="fr-FR" dirty="0"/>
              <a:t> </a:t>
            </a:r>
          </a:p>
        </p:txBody>
      </p:sp>
    </p:spTree>
    <p:extLst>
      <p:ext uri="{BB962C8B-B14F-4D97-AF65-F5344CB8AC3E}">
        <p14:creationId xmlns:p14="http://schemas.microsoft.com/office/powerpoint/2010/main" val="6766387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4AA4657D-81E1-E6A2-B8CB-7D3A73E70D38}"/>
              </a:ext>
            </a:extLst>
          </p:cNvPr>
          <p:cNvSpPr>
            <a:spLocks noGrp="1"/>
          </p:cNvSpPr>
          <p:nvPr>
            <p:ph type="title"/>
          </p:nvPr>
        </p:nvSpPr>
        <p:spPr>
          <a:xfrm>
            <a:off x="1371599" y="294538"/>
            <a:ext cx="9895951" cy="1033669"/>
          </a:xfrm>
        </p:spPr>
        <p:txBody>
          <a:bodyPr>
            <a:normAutofit fontScale="90000"/>
          </a:bodyPr>
          <a:lstStyle/>
          <a:p>
            <a:r>
              <a:rPr lang="fr-FR" sz="4000" dirty="0">
                <a:solidFill>
                  <a:srgbClr val="FFFFFF"/>
                </a:solidFill>
              </a:rPr>
              <a:t>1.1.  Les évolutions des formes d’emploi</a:t>
            </a:r>
            <a:br>
              <a:rPr lang="fr-FR" sz="4000" dirty="0">
                <a:solidFill>
                  <a:srgbClr val="FFFFFF"/>
                </a:solidFill>
              </a:rPr>
            </a:br>
            <a:r>
              <a:rPr lang="fr-FR" sz="4000" dirty="0">
                <a:solidFill>
                  <a:srgbClr val="FFFFFF"/>
                </a:solidFill>
              </a:rPr>
              <a:t>Nombre de créations d'entreprises depuis 2010</a:t>
            </a:r>
          </a:p>
        </p:txBody>
      </p:sp>
      <p:sp>
        <p:nvSpPr>
          <p:cNvPr id="4" name="Espace réservé du pied de page 3">
            <a:extLst>
              <a:ext uri="{FF2B5EF4-FFF2-40B4-BE49-F238E27FC236}">
                <a16:creationId xmlns:a16="http://schemas.microsoft.com/office/drawing/2014/main" id="{C14E4235-DE19-532F-73E2-AA54756C806A}"/>
              </a:ext>
            </a:extLst>
          </p:cNvPr>
          <p:cNvSpPr>
            <a:spLocks noGrp="1"/>
          </p:cNvSpPr>
          <p:nvPr>
            <p:ph type="ftr" sz="quarter" idx="11"/>
          </p:nvPr>
        </p:nvSpPr>
        <p:spPr>
          <a:xfrm rot="5400000">
            <a:off x="-1676016" y="2183228"/>
            <a:ext cx="3717157"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100" b="0" i="0" u="none" strike="noStrike" kern="1200" cap="none" spc="0" normalizeH="0" baseline="0" noProof="0" dirty="0">
                <a:ln>
                  <a:noFill/>
                </a:ln>
                <a:solidFill>
                  <a:srgbClr val="FFFFFF"/>
                </a:solidFill>
                <a:effectLst/>
                <a:uLnTx/>
                <a:uFillTx/>
                <a:latin typeface="Calibri" panose="020F0502020204030204"/>
                <a:ea typeface="+mn-ea"/>
                <a:cs typeface="+mn-cs"/>
              </a:rPr>
              <a:t>Sandrine Parayre </a:t>
            </a: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Formation académique Aix Marseille 2023</a:t>
            </a:r>
          </a:p>
        </p:txBody>
      </p:sp>
      <p:sp>
        <p:nvSpPr>
          <p:cNvPr id="5" name="Espace réservé du numéro de diapositive 4">
            <a:extLst>
              <a:ext uri="{FF2B5EF4-FFF2-40B4-BE49-F238E27FC236}">
                <a16:creationId xmlns:a16="http://schemas.microsoft.com/office/drawing/2014/main" id="{BC487F2F-2F81-B06A-54C7-1C1487D9366F}"/>
              </a:ext>
            </a:extLst>
          </p:cNvPr>
          <p:cNvSpPr>
            <a:spLocks noGrp="1"/>
          </p:cNvSpPr>
          <p:nvPr>
            <p:ph type="sldNum" sz="quarter" idx="12"/>
          </p:nvPr>
        </p:nvSpPr>
        <p:spPr>
          <a:xfrm>
            <a:off x="11704320" y="6455431"/>
            <a:ext cx="445913"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266F4DE-CDC0-234A-B27D-B59A64A3BC31}" type="slidenum">
              <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11</a:t>
            </a:fld>
            <a:endPar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8" name="ZoneTexte 7">
            <a:extLst>
              <a:ext uri="{FF2B5EF4-FFF2-40B4-BE49-F238E27FC236}">
                <a16:creationId xmlns:a16="http://schemas.microsoft.com/office/drawing/2014/main" id="{ECAABFF1-FC89-4C6E-7B49-5191CB7D7016}"/>
              </a:ext>
            </a:extLst>
          </p:cNvPr>
          <p:cNvSpPr txBox="1"/>
          <p:nvPr/>
        </p:nvSpPr>
        <p:spPr>
          <a:xfrm>
            <a:off x="264998" y="6455431"/>
            <a:ext cx="6054233"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Insee Première février 2022</a:t>
            </a:r>
            <a:r>
              <a:rPr lang="fr-FR" sz="1400" dirty="0">
                <a:solidFill>
                  <a:prstClr val="black"/>
                </a:solidFill>
                <a:latin typeface="Calibri" panose="020F0502020204030204"/>
              </a:rPr>
              <a:t> </a:t>
            </a: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https://www.insee.fr/fr/statistiques/6041208</a:t>
            </a:r>
            <a:endPar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Espace réservé du contenu 8">
            <a:extLst>
              <a:ext uri="{FF2B5EF4-FFF2-40B4-BE49-F238E27FC236}">
                <a16:creationId xmlns:a16="http://schemas.microsoft.com/office/drawing/2014/main" id="{353BE951-85A8-0809-3AAA-7EB1F87D7C8F}"/>
              </a:ext>
            </a:extLst>
          </p:cNvPr>
          <p:cNvPicPr>
            <a:picLocks noGrp="1" noChangeAspect="1"/>
          </p:cNvPicPr>
          <p:nvPr>
            <p:ph idx="1"/>
          </p:nvPr>
        </p:nvPicPr>
        <p:blipFill>
          <a:blip r:embed="rId3"/>
          <a:stretch>
            <a:fillRect/>
          </a:stretch>
        </p:blipFill>
        <p:spPr>
          <a:xfrm>
            <a:off x="264998" y="1639484"/>
            <a:ext cx="7585303" cy="4467674"/>
          </a:xfrm>
          <a:prstGeom prst="rect">
            <a:avLst/>
          </a:prstGeom>
        </p:spPr>
      </p:pic>
      <p:sp>
        <p:nvSpPr>
          <p:cNvPr id="11" name="ZoneTexte 10">
            <a:extLst>
              <a:ext uri="{FF2B5EF4-FFF2-40B4-BE49-F238E27FC236}">
                <a16:creationId xmlns:a16="http://schemas.microsoft.com/office/drawing/2014/main" id="{CA0667CE-2605-D718-65C3-1C91A9741260}"/>
              </a:ext>
            </a:extLst>
          </p:cNvPr>
          <p:cNvSpPr txBox="1"/>
          <p:nvPr/>
        </p:nvSpPr>
        <p:spPr>
          <a:xfrm>
            <a:off x="8248046" y="1622745"/>
            <a:ext cx="3736257" cy="3970318"/>
          </a:xfrm>
          <a:prstGeom prst="rect">
            <a:avLst/>
          </a:prstGeom>
          <a:noFill/>
        </p:spPr>
        <p:txBody>
          <a:bodyPr wrap="square" rtlCol="0">
            <a:spAutoFit/>
          </a:bodyPr>
          <a:lstStyle/>
          <a:p>
            <a:r>
              <a:rPr lang="fr-FR" dirty="0"/>
              <a:t>Nouveau statut des micro entrepreneurs (Auto-entrepreneurs avant 2014) : </a:t>
            </a:r>
            <a:r>
              <a:rPr lang="fr-FR" dirty="0">
                <a:effectLst/>
              </a:rPr>
              <a:t>formalités de création d'entreprise allégées + un mode de calcul et de paiement simplifié des cotisations sociales et de l'impôt sur le revenu</a:t>
            </a:r>
          </a:p>
          <a:p>
            <a:r>
              <a:rPr lang="fr-FR" dirty="0"/>
              <a:t>Ubérisation de l’emploi ?</a:t>
            </a:r>
          </a:p>
          <a:p>
            <a:r>
              <a:rPr lang="fr-FR" dirty="0"/>
              <a:t>Précariat?</a:t>
            </a:r>
          </a:p>
          <a:p>
            <a:r>
              <a:rPr lang="fr-FR" dirty="0"/>
              <a:t>J.S. </a:t>
            </a:r>
            <a:r>
              <a:rPr lang="fr-FR" dirty="0" err="1"/>
              <a:t>Carbonell</a:t>
            </a:r>
            <a:endParaRPr lang="fr-FR" dirty="0"/>
          </a:p>
          <a:p>
            <a:r>
              <a:rPr lang="fr-FR" b="1" dirty="0"/>
              <a:t>Le futur du travail</a:t>
            </a:r>
          </a:p>
          <a:p>
            <a:endParaRPr lang="fr-FR" dirty="0"/>
          </a:p>
          <a:p>
            <a:endParaRPr lang="fr-FR" dirty="0"/>
          </a:p>
          <a:p>
            <a:endParaRPr lang="fr-FR" dirty="0"/>
          </a:p>
        </p:txBody>
      </p:sp>
      <p:pic>
        <p:nvPicPr>
          <p:cNvPr id="13" name="Image 12">
            <a:extLst>
              <a:ext uri="{FF2B5EF4-FFF2-40B4-BE49-F238E27FC236}">
                <a16:creationId xmlns:a16="http://schemas.microsoft.com/office/drawing/2014/main" id="{E55D72CF-FE08-FBEE-89E9-6BD310F24243}"/>
              </a:ext>
            </a:extLst>
          </p:cNvPr>
          <p:cNvPicPr>
            <a:picLocks noChangeAspect="1"/>
          </p:cNvPicPr>
          <p:nvPr/>
        </p:nvPicPr>
        <p:blipFill>
          <a:blip r:embed="rId4"/>
          <a:stretch>
            <a:fillRect/>
          </a:stretch>
        </p:blipFill>
        <p:spPr>
          <a:xfrm>
            <a:off x="10251244" y="3805342"/>
            <a:ext cx="1940756" cy="2929559"/>
          </a:xfrm>
          <a:prstGeom prst="rect">
            <a:avLst/>
          </a:prstGeom>
        </p:spPr>
      </p:pic>
    </p:spTree>
    <p:extLst>
      <p:ext uri="{BB962C8B-B14F-4D97-AF65-F5344CB8AC3E}">
        <p14:creationId xmlns:p14="http://schemas.microsoft.com/office/powerpoint/2010/main" val="155246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4AA4657D-81E1-E6A2-B8CB-7D3A73E70D38}"/>
              </a:ext>
            </a:extLst>
          </p:cNvPr>
          <p:cNvSpPr>
            <a:spLocks noGrp="1"/>
          </p:cNvSpPr>
          <p:nvPr>
            <p:ph type="title"/>
          </p:nvPr>
        </p:nvSpPr>
        <p:spPr>
          <a:xfrm>
            <a:off x="1371599" y="294538"/>
            <a:ext cx="9895951" cy="1033669"/>
          </a:xfrm>
        </p:spPr>
        <p:txBody>
          <a:bodyPr>
            <a:normAutofit fontScale="90000"/>
          </a:bodyPr>
          <a:lstStyle/>
          <a:p>
            <a:r>
              <a:rPr lang="fr-FR" sz="4000" dirty="0">
                <a:solidFill>
                  <a:srgbClr val="FFFFFF"/>
                </a:solidFill>
              </a:rPr>
              <a:t>1.1.  Les évolutions des formes d’emploi</a:t>
            </a:r>
            <a:br>
              <a:rPr lang="fr-FR" sz="4000" dirty="0">
                <a:solidFill>
                  <a:srgbClr val="FFFFFF"/>
                </a:solidFill>
              </a:rPr>
            </a:br>
            <a:r>
              <a:rPr lang="fr-FR" sz="4000" dirty="0">
                <a:solidFill>
                  <a:srgbClr val="FFFFFF"/>
                </a:solidFill>
              </a:rPr>
              <a:t>Les évolutions des GSP depuis 1982</a:t>
            </a:r>
          </a:p>
        </p:txBody>
      </p:sp>
      <p:sp>
        <p:nvSpPr>
          <p:cNvPr id="5" name="Espace réservé du numéro de diapositive 4">
            <a:extLst>
              <a:ext uri="{FF2B5EF4-FFF2-40B4-BE49-F238E27FC236}">
                <a16:creationId xmlns:a16="http://schemas.microsoft.com/office/drawing/2014/main" id="{BC487F2F-2F81-B06A-54C7-1C1487D9366F}"/>
              </a:ext>
            </a:extLst>
          </p:cNvPr>
          <p:cNvSpPr>
            <a:spLocks noGrp="1"/>
          </p:cNvSpPr>
          <p:nvPr>
            <p:ph type="sldNum" sz="quarter" idx="12"/>
          </p:nvPr>
        </p:nvSpPr>
        <p:spPr>
          <a:xfrm>
            <a:off x="11704320" y="6455431"/>
            <a:ext cx="445913"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266F4DE-CDC0-234A-B27D-B59A64A3BC31}" type="slidenum">
              <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12</a:t>
            </a:fld>
            <a:endPar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pic>
        <p:nvPicPr>
          <p:cNvPr id="3" name="Espace réservé du contenu 2">
            <a:extLst>
              <a:ext uri="{FF2B5EF4-FFF2-40B4-BE49-F238E27FC236}">
                <a16:creationId xmlns:a16="http://schemas.microsoft.com/office/drawing/2014/main" id="{BC5BB61B-3244-D1C8-D118-4D7C0C978ACA}"/>
              </a:ext>
            </a:extLst>
          </p:cNvPr>
          <p:cNvPicPr>
            <a:picLocks noGrp="1" noChangeAspect="1"/>
          </p:cNvPicPr>
          <p:nvPr>
            <p:ph idx="1"/>
          </p:nvPr>
        </p:nvPicPr>
        <p:blipFill>
          <a:blip r:embed="rId2"/>
          <a:stretch>
            <a:fillRect/>
          </a:stretch>
        </p:blipFill>
        <p:spPr>
          <a:xfrm>
            <a:off x="1372439" y="1825625"/>
            <a:ext cx="9447121" cy="4351338"/>
          </a:xfrm>
          <a:prstGeom prst="rect">
            <a:avLst/>
          </a:prstGeom>
        </p:spPr>
      </p:pic>
      <p:sp>
        <p:nvSpPr>
          <p:cNvPr id="9" name="Espace réservé du pied de page 3">
            <a:extLst>
              <a:ext uri="{FF2B5EF4-FFF2-40B4-BE49-F238E27FC236}">
                <a16:creationId xmlns:a16="http://schemas.microsoft.com/office/drawing/2014/main" id="{DD4FA80D-4632-66E4-0035-46B823E1CFAA}"/>
              </a:ext>
            </a:extLst>
          </p:cNvPr>
          <p:cNvSpPr>
            <a:spLocks noGrp="1"/>
          </p:cNvSpPr>
          <p:nvPr>
            <p:ph type="ftr" sz="quarter" idx="11"/>
          </p:nvPr>
        </p:nvSpPr>
        <p:spPr>
          <a:xfrm rot="5400000">
            <a:off x="-1676016" y="2183228"/>
            <a:ext cx="3717157"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100" b="0" i="0" u="none" strike="noStrike" kern="1200" cap="none" spc="0" normalizeH="0" baseline="0" noProof="0" dirty="0">
                <a:ln>
                  <a:noFill/>
                </a:ln>
                <a:solidFill>
                  <a:srgbClr val="FFFFFF"/>
                </a:solidFill>
                <a:effectLst/>
                <a:uLnTx/>
                <a:uFillTx/>
                <a:latin typeface="Calibri" panose="020F0502020204030204"/>
                <a:ea typeface="+mn-ea"/>
                <a:cs typeface="+mn-cs"/>
              </a:rPr>
              <a:t>Sandrine Parayre </a:t>
            </a: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Formation académique Aix Marseille 2023</a:t>
            </a:r>
          </a:p>
        </p:txBody>
      </p:sp>
      <p:sp>
        <p:nvSpPr>
          <p:cNvPr id="4" name="ZoneTexte 3">
            <a:extLst>
              <a:ext uri="{FF2B5EF4-FFF2-40B4-BE49-F238E27FC236}">
                <a16:creationId xmlns:a16="http://schemas.microsoft.com/office/drawing/2014/main" id="{1E9F41E8-ECDF-E947-27C0-760E596EE521}"/>
              </a:ext>
            </a:extLst>
          </p:cNvPr>
          <p:cNvSpPr txBox="1"/>
          <p:nvPr/>
        </p:nvSpPr>
        <p:spPr>
          <a:xfrm>
            <a:off x="5744817" y="6268172"/>
            <a:ext cx="5359675" cy="523220"/>
          </a:xfrm>
          <a:prstGeom prst="rect">
            <a:avLst/>
          </a:prstGeom>
          <a:noFill/>
        </p:spPr>
        <p:txBody>
          <a:bodyPr wrap="square">
            <a:spAutoFit/>
          </a:bodyPr>
          <a:lstStyle/>
          <a:p>
            <a:r>
              <a:rPr lang="fr-FR" sz="1400" dirty="0"/>
              <a:t>Emploi, chômage, revenus du travail, Insee Références, Édition 2022</a:t>
            </a:r>
          </a:p>
          <a:p>
            <a:r>
              <a:rPr lang="fr-FR" sz="1400" dirty="0">
                <a:hlinkClick r:id="rId3"/>
              </a:rPr>
              <a:t>https://www.insee.fr/fr/statistiques/6453756?sommaire=6453776</a:t>
            </a:r>
            <a:endParaRPr lang="fr-FR" sz="1400" dirty="0"/>
          </a:p>
        </p:txBody>
      </p:sp>
      <p:cxnSp>
        <p:nvCxnSpPr>
          <p:cNvPr id="7" name="Connecteur droit avec flèche 6">
            <a:extLst>
              <a:ext uri="{FF2B5EF4-FFF2-40B4-BE49-F238E27FC236}">
                <a16:creationId xmlns:a16="http://schemas.microsoft.com/office/drawing/2014/main" id="{A7F1789C-C97C-11D8-953A-5A853C10FFA1}"/>
              </a:ext>
            </a:extLst>
          </p:cNvPr>
          <p:cNvCxnSpPr/>
          <p:nvPr/>
        </p:nvCxnSpPr>
        <p:spPr>
          <a:xfrm>
            <a:off x="2713383" y="2067339"/>
            <a:ext cx="0" cy="646044"/>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8" name="Connecteur droit avec flèche 7">
            <a:extLst>
              <a:ext uri="{FF2B5EF4-FFF2-40B4-BE49-F238E27FC236}">
                <a16:creationId xmlns:a16="http://schemas.microsoft.com/office/drawing/2014/main" id="{11E5B776-8E73-BB4B-FE47-2AA238B05F59}"/>
              </a:ext>
            </a:extLst>
          </p:cNvPr>
          <p:cNvCxnSpPr>
            <a:cxnSpLocks/>
          </p:cNvCxnSpPr>
          <p:nvPr/>
        </p:nvCxnSpPr>
        <p:spPr>
          <a:xfrm>
            <a:off x="7576931" y="2067339"/>
            <a:ext cx="0" cy="1096618"/>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13" name="Connecteur droit avec flèche 12">
            <a:extLst>
              <a:ext uri="{FF2B5EF4-FFF2-40B4-BE49-F238E27FC236}">
                <a16:creationId xmlns:a16="http://schemas.microsoft.com/office/drawing/2014/main" id="{8BC66F32-5646-6046-F86C-430A793781B5}"/>
              </a:ext>
            </a:extLst>
          </p:cNvPr>
          <p:cNvCxnSpPr>
            <a:cxnSpLocks/>
          </p:cNvCxnSpPr>
          <p:nvPr/>
        </p:nvCxnSpPr>
        <p:spPr>
          <a:xfrm>
            <a:off x="10111409" y="2067339"/>
            <a:ext cx="0" cy="1361661"/>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1763249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4AA4657D-81E1-E6A2-B8CB-7D3A73E70D38}"/>
              </a:ext>
            </a:extLst>
          </p:cNvPr>
          <p:cNvSpPr>
            <a:spLocks noGrp="1"/>
          </p:cNvSpPr>
          <p:nvPr>
            <p:ph type="title"/>
          </p:nvPr>
        </p:nvSpPr>
        <p:spPr>
          <a:xfrm>
            <a:off x="1371599" y="294538"/>
            <a:ext cx="9895951" cy="1033669"/>
          </a:xfrm>
        </p:spPr>
        <p:txBody>
          <a:bodyPr>
            <a:normAutofit/>
          </a:bodyPr>
          <a:lstStyle/>
          <a:p>
            <a:r>
              <a:rPr lang="fr-FR" sz="4000" dirty="0">
                <a:solidFill>
                  <a:srgbClr val="FFFFFF"/>
                </a:solidFill>
              </a:rPr>
              <a:t>1.1.  Les évolutions des formes d’emploi</a:t>
            </a:r>
          </a:p>
        </p:txBody>
      </p:sp>
      <p:sp>
        <p:nvSpPr>
          <p:cNvPr id="5" name="Espace réservé du numéro de diapositive 4">
            <a:extLst>
              <a:ext uri="{FF2B5EF4-FFF2-40B4-BE49-F238E27FC236}">
                <a16:creationId xmlns:a16="http://schemas.microsoft.com/office/drawing/2014/main" id="{BC487F2F-2F81-B06A-54C7-1C1487D9366F}"/>
              </a:ext>
            </a:extLst>
          </p:cNvPr>
          <p:cNvSpPr>
            <a:spLocks noGrp="1"/>
          </p:cNvSpPr>
          <p:nvPr>
            <p:ph type="sldNum" sz="quarter" idx="12"/>
          </p:nvPr>
        </p:nvSpPr>
        <p:spPr>
          <a:xfrm>
            <a:off x="11704320" y="6455431"/>
            <a:ext cx="445913"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266F4DE-CDC0-234A-B27D-B59A64A3BC31}" type="slidenum">
              <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13</a:t>
            </a:fld>
            <a:endPar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pic>
        <p:nvPicPr>
          <p:cNvPr id="11" name="Espace réservé du contenu 10">
            <a:extLst>
              <a:ext uri="{FF2B5EF4-FFF2-40B4-BE49-F238E27FC236}">
                <a16:creationId xmlns:a16="http://schemas.microsoft.com/office/drawing/2014/main" id="{54DC7289-31A9-58BC-C93A-466528F9294E}"/>
              </a:ext>
            </a:extLst>
          </p:cNvPr>
          <p:cNvPicPr>
            <a:picLocks noGrp="1" noChangeAspect="1"/>
          </p:cNvPicPr>
          <p:nvPr>
            <p:ph idx="1"/>
          </p:nvPr>
        </p:nvPicPr>
        <p:blipFill>
          <a:blip r:embed="rId2"/>
          <a:stretch>
            <a:fillRect/>
          </a:stretch>
        </p:blipFill>
        <p:spPr>
          <a:xfrm>
            <a:off x="1008620" y="1615818"/>
            <a:ext cx="6435789" cy="4943535"/>
          </a:xfrm>
          <a:prstGeom prst="rect">
            <a:avLst/>
          </a:prstGeom>
        </p:spPr>
      </p:pic>
      <p:sp>
        <p:nvSpPr>
          <p:cNvPr id="9" name="Espace réservé du pied de page 3">
            <a:extLst>
              <a:ext uri="{FF2B5EF4-FFF2-40B4-BE49-F238E27FC236}">
                <a16:creationId xmlns:a16="http://schemas.microsoft.com/office/drawing/2014/main" id="{DD4FA80D-4632-66E4-0035-46B823E1CFAA}"/>
              </a:ext>
            </a:extLst>
          </p:cNvPr>
          <p:cNvSpPr>
            <a:spLocks noGrp="1"/>
          </p:cNvSpPr>
          <p:nvPr>
            <p:ph type="ftr" sz="quarter" idx="11"/>
          </p:nvPr>
        </p:nvSpPr>
        <p:spPr>
          <a:xfrm rot="5400000">
            <a:off x="-1676016" y="2183228"/>
            <a:ext cx="3717157"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100" b="0" i="0" u="none" strike="noStrike" kern="1200" cap="none" spc="0" normalizeH="0" baseline="0" noProof="0" dirty="0">
                <a:ln>
                  <a:noFill/>
                </a:ln>
                <a:solidFill>
                  <a:srgbClr val="FFFFFF"/>
                </a:solidFill>
                <a:effectLst/>
                <a:uLnTx/>
                <a:uFillTx/>
                <a:latin typeface="Calibri" panose="020F0502020204030204"/>
                <a:ea typeface="+mn-ea"/>
                <a:cs typeface="+mn-cs"/>
              </a:rPr>
              <a:t>Sandrine Parayre </a:t>
            </a:r>
            <a:r>
              <a:rPr kumimoji="0" lang="fr-FR" sz="1100" b="0" i="0" u="none" strike="noStrike" kern="1200" cap="none" spc="0" normalizeH="0" baseline="0" noProof="0" dirty="0">
                <a:ln>
                  <a:noFill/>
                </a:ln>
                <a:solidFill>
                  <a:schemeClr val="tx1"/>
                </a:solidFill>
                <a:effectLst/>
                <a:uLnTx/>
                <a:uFillTx/>
                <a:latin typeface="Calibri" panose="020F0502020204030204"/>
                <a:ea typeface="+mn-ea"/>
                <a:cs typeface="+mn-cs"/>
              </a:rPr>
              <a:t>Formation académique Aix Marseille 2023</a:t>
            </a:r>
          </a:p>
        </p:txBody>
      </p:sp>
      <p:sp>
        <p:nvSpPr>
          <p:cNvPr id="15" name="ZoneTexte 14">
            <a:extLst>
              <a:ext uri="{FF2B5EF4-FFF2-40B4-BE49-F238E27FC236}">
                <a16:creationId xmlns:a16="http://schemas.microsoft.com/office/drawing/2014/main" id="{A57C7243-1617-262E-BC9F-E77FCBF5F8F6}"/>
              </a:ext>
            </a:extLst>
          </p:cNvPr>
          <p:cNvSpPr txBox="1"/>
          <p:nvPr/>
        </p:nvSpPr>
        <p:spPr>
          <a:xfrm>
            <a:off x="1008620" y="6512779"/>
            <a:ext cx="1044125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Emploi, chômage, revenus du travail, Insee Références, Édition 2022 </a:t>
            </a: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https://www.insee.fr/fr/statistiques/6453756?sommaire=6453776</a:t>
            </a:r>
            <a:endPar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65436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4AA4657D-81E1-E6A2-B8CB-7D3A73E70D38}"/>
              </a:ext>
            </a:extLst>
          </p:cNvPr>
          <p:cNvSpPr>
            <a:spLocks noGrp="1"/>
          </p:cNvSpPr>
          <p:nvPr>
            <p:ph type="title"/>
          </p:nvPr>
        </p:nvSpPr>
        <p:spPr>
          <a:xfrm>
            <a:off x="365125" y="188844"/>
            <a:ext cx="11826871" cy="1392022"/>
          </a:xfrm>
        </p:spPr>
        <p:txBody>
          <a:bodyPr>
            <a:normAutofit fontScale="90000"/>
          </a:bodyPr>
          <a:lstStyle/>
          <a:p>
            <a:r>
              <a:rPr lang="fr-FR" sz="4000" dirty="0">
                <a:solidFill>
                  <a:srgbClr val="FFFFFF"/>
                </a:solidFill>
              </a:rPr>
              <a:t>1.1.  Les évolutions des formes d’emploi</a:t>
            </a:r>
            <a:br>
              <a:rPr lang="fr-FR" sz="4000" dirty="0">
                <a:solidFill>
                  <a:srgbClr val="FFFFFF"/>
                </a:solidFill>
              </a:rPr>
            </a:br>
            <a:r>
              <a:rPr lang="fr-FR" sz="2700" dirty="0">
                <a:solidFill>
                  <a:srgbClr val="FFFFFF"/>
                </a:solidFill>
              </a:rPr>
              <a:t>Part de personnes en situation de sous-emploi parmi les personnes en emploi et Nombre de personnes appartenant au halo autour du chômage par composante de 2003 à 2021</a:t>
            </a:r>
          </a:p>
        </p:txBody>
      </p:sp>
      <p:sp>
        <p:nvSpPr>
          <p:cNvPr id="5" name="Espace réservé du numéro de diapositive 4">
            <a:extLst>
              <a:ext uri="{FF2B5EF4-FFF2-40B4-BE49-F238E27FC236}">
                <a16:creationId xmlns:a16="http://schemas.microsoft.com/office/drawing/2014/main" id="{BC487F2F-2F81-B06A-54C7-1C1487D9366F}"/>
              </a:ext>
            </a:extLst>
          </p:cNvPr>
          <p:cNvSpPr>
            <a:spLocks noGrp="1"/>
          </p:cNvSpPr>
          <p:nvPr>
            <p:ph type="sldNum" sz="quarter" idx="12"/>
          </p:nvPr>
        </p:nvSpPr>
        <p:spPr>
          <a:xfrm>
            <a:off x="11704320" y="6455431"/>
            <a:ext cx="445913"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266F4DE-CDC0-234A-B27D-B59A64A3BC31}" type="slidenum">
              <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14</a:t>
            </a:fld>
            <a:endPar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9" name="Espace réservé du pied de page 3">
            <a:extLst>
              <a:ext uri="{FF2B5EF4-FFF2-40B4-BE49-F238E27FC236}">
                <a16:creationId xmlns:a16="http://schemas.microsoft.com/office/drawing/2014/main" id="{DD4FA80D-4632-66E4-0035-46B823E1CFAA}"/>
              </a:ext>
            </a:extLst>
          </p:cNvPr>
          <p:cNvSpPr>
            <a:spLocks noGrp="1"/>
          </p:cNvSpPr>
          <p:nvPr>
            <p:ph type="ftr" sz="quarter" idx="11"/>
          </p:nvPr>
        </p:nvSpPr>
        <p:spPr>
          <a:xfrm rot="5400000">
            <a:off x="-1676016" y="2183228"/>
            <a:ext cx="3717157"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100" b="0" i="0" u="none" strike="noStrike" kern="1200" cap="none" spc="0" normalizeH="0" baseline="0" noProof="0" dirty="0">
                <a:ln>
                  <a:noFill/>
                </a:ln>
                <a:solidFill>
                  <a:srgbClr val="FFFFFF"/>
                </a:solidFill>
                <a:effectLst/>
                <a:uLnTx/>
                <a:uFillTx/>
                <a:latin typeface="Calibri" panose="020F0502020204030204"/>
                <a:ea typeface="+mn-ea"/>
                <a:cs typeface="+mn-cs"/>
              </a:rPr>
              <a:t>Sandrine Parayre </a:t>
            </a: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Formation académique Aix Marseille 2023</a:t>
            </a:r>
          </a:p>
        </p:txBody>
      </p:sp>
      <p:sp>
        <p:nvSpPr>
          <p:cNvPr id="15" name="ZoneTexte 14">
            <a:extLst>
              <a:ext uri="{FF2B5EF4-FFF2-40B4-BE49-F238E27FC236}">
                <a16:creationId xmlns:a16="http://schemas.microsoft.com/office/drawing/2014/main" id="{A57C7243-1617-262E-BC9F-E77FCBF5F8F6}"/>
              </a:ext>
            </a:extLst>
          </p:cNvPr>
          <p:cNvSpPr txBox="1"/>
          <p:nvPr/>
        </p:nvSpPr>
        <p:spPr>
          <a:xfrm>
            <a:off x="99434" y="6606035"/>
            <a:ext cx="10359595"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Emploi, chômage, revenus du travail, Insee Références, Édition 2022 </a:t>
            </a: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https://www.insee.fr/fr/statistiques/6453756?sommaire=6453776</a:t>
            </a:r>
            <a:endPar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Espace réservé du contenu 5">
            <a:extLst>
              <a:ext uri="{FF2B5EF4-FFF2-40B4-BE49-F238E27FC236}">
                <a16:creationId xmlns:a16="http://schemas.microsoft.com/office/drawing/2014/main" id="{EA558CF7-4683-A942-C71C-533F7C93EBEC}"/>
              </a:ext>
            </a:extLst>
          </p:cNvPr>
          <p:cNvPicPr>
            <a:picLocks noGrp="1" noChangeAspect="1"/>
          </p:cNvPicPr>
          <p:nvPr>
            <p:ph idx="1"/>
          </p:nvPr>
        </p:nvPicPr>
        <p:blipFill>
          <a:blip r:embed="rId3"/>
          <a:stretch>
            <a:fillRect/>
          </a:stretch>
        </p:blipFill>
        <p:spPr>
          <a:xfrm>
            <a:off x="542686" y="1609778"/>
            <a:ext cx="5203206" cy="4909792"/>
          </a:xfrm>
          <a:prstGeom prst="rect">
            <a:avLst/>
          </a:prstGeom>
        </p:spPr>
      </p:pic>
      <p:pic>
        <p:nvPicPr>
          <p:cNvPr id="7" name="Image 6">
            <a:extLst>
              <a:ext uri="{FF2B5EF4-FFF2-40B4-BE49-F238E27FC236}">
                <a16:creationId xmlns:a16="http://schemas.microsoft.com/office/drawing/2014/main" id="{5CC05362-E012-1E42-2491-B6DC1653B5AB}"/>
              </a:ext>
            </a:extLst>
          </p:cNvPr>
          <p:cNvPicPr>
            <a:picLocks noChangeAspect="1"/>
          </p:cNvPicPr>
          <p:nvPr/>
        </p:nvPicPr>
        <p:blipFill>
          <a:blip r:embed="rId4"/>
          <a:stretch>
            <a:fillRect/>
          </a:stretch>
        </p:blipFill>
        <p:spPr>
          <a:xfrm>
            <a:off x="6604732" y="1590188"/>
            <a:ext cx="5099588" cy="5109103"/>
          </a:xfrm>
          <a:prstGeom prst="rect">
            <a:avLst/>
          </a:prstGeom>
        </p:spPr>
      </p:pic>
    </p:spTree>
    <p:extLst>
      <p:ext uri="{BB962C8B-B14F-4D97-AF65-F5344CB8AC3E}">
        <p14:creationId xmlns:p14="http://schemas.microsoft.com/office/powerpoint/2010/main" val="42173727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A77F820C-D9B2-D70C-2117-DB99CB3F18BD}"/>
              </a:ext>
            </a:extLst>
          </p:cNvPr>
          <p:cNvSpPr>
            <a:spLocks noGrp="1"/>
          </p:cNvSpPr>
          <p:nvPr>
            <p:ph type="title"/>
          </p:nvPr>
        </p:nvSpPr>
        <p:spPr>
          <a:xfrm>
            <a:off x="1314824" y="735106"/>
            <a:ext cx="10053763" cy="2928470"/>
          </a:xfrm>
        </p:spPr>
        <p:txBody>
          <a:bodyPr vert="horz" lIns="91440" tIns="45720" rIns="91440" bIns="45720" rtlCol="0" anchor="b">
            <a:normAutofit/>
          </a:bodyPr>
          <a:lstStyle/>
          <a:p>
            <a:r>
              <a:rPr lang="en-US" sz="4800" kern="1200">
                <a:solidFill>
                  <a:srgbClr val="FFFFFF"/>
                </a:solidFill>
                <a:effectLst/>
                <a:latin typeface="+mj-lt"/>
                <a:ea typeface="+mj-ea"/>
                <a:cs typeface="+mj-cs"/>
              </a:rPr>
              <a:t>1. Les évolutions de l’emploi</a:t>
            </a:r>
            <a:br>
              <a:rPr lang="en-US" sz="4800" kern="1200">
                <a:solidFill>
                  <a:srgbClr val="FFFFFF"/>
                </a:solidFill>
                <a:effectLst/>
                <a:latin typeface="+mj-lt"/>
                <a:ea typeface="+mj-ea"/>
                <a:cs typeface="+mj-cs"/>
              </a:rPr>
            </a:br>
            <a:endParaRPr lang="en-US" sz="4800" kern="1200">
              <a:solidFill>
                <a:srgbClr val="FFFFFF"/>
              </a:solidFill>
              <a:latin typeface="+mj-lt"/>
              <a:ea typeface="+mj-ea"/>
              <a:cs typeface="+mj-cs"/>
            </a:endParaRPr>
          </a:p>
        </p:txBody>
      </p:sp>
      <p:sp>
        <p:nvSpPr>
          <p:cNvPr id="3" name="Espace réservé du texte 2">
            <a:extLst>
              <a:ext uri="{FF2B5EF4-FFF2-40B4-BE49-F238E27FC236}">
                <a16:creationId xmlns:a16="http://schemas.microsoft.com/office/drawing/2014/main" id="{333678B9-813E-7379-CE69-652F5E6DB7FC}"/>
              </a:ext>
            </a:extLst>
          </p:cNvPr>
          <p:cNvSpPr>
            <a:spLocks noGrp="1"/>
          </p:cNvSpPr>
          <p:nvPr>
            <p:ph type="body" idx="1"/>
          </p:nvPr>
        </p:nvSpPr>
        <p:spPr>
          <a:xfrm>
            <a:off x="1350682" y="4870824"/>
            <a:ext cx="10005951" cy="1458258"/>
          </a:xfrm>
        </p:spPr>
        <p:txBody>
          <a:bodyPr vert="horz" lIns="91440" tIns="45720" rIns="91440" bIns="45720" rtlCol="0" anchor="ctr">
            <a:normAutofit/>
          </a:bodyPr>
          <a:lstStyle/>
          <a:p>
            <a:pPr lvl="1">
              <a:lnSpc>
                <a:spcPct val="150000"/>
              </a:lnSpc>
            </a:pPr>
            <a:r>
              <a:rPr lang="fr-FR" dirty="0">
                <a:solidFill>
                  <a:schemeClr val="tx1"/>
                </a:solidFill>
                <a:latin typeface="Arial" panose="020B0604020202020204" pitchFamily="34" charset="0"/>
              </a:rPr>
              <a:t>1.1. Les évolutions des formes d’emploi</a:t>
            </a:r>
          </a:p>
          <a:p>
            <a:pPr lvl="1">
              <a:lnSpc>
                <a:spcPct val="150000"/>
              </a:lnSpc>
            </a:pPr>
            <a:r>
              <a:rPr lang="fr-FR" dirty="0">
                <a:solidFill>
                  <a:srgbClr val="0070C0"/>
                </a:solidFill>
                <a:latin typeface="Arial" panose="020B0604020202020204" pitchFamily="34" charset="0"/>
              </a:rPr>
              <a:t>1.2. Les conséquences sur la qualité des emplois</a:t>
            </a:r>
            <a:r>
              <a:rPr lang="en-US" kern="1200" dirty="0">
                <a:solidFill>
                  <a:schemeClr val="tx1"/>
                </a:solidFill>
                <a:latin typeface="+mn-lt"/>
                <a:ea typeface="+mn-ea"/>
                <a:cs typeface="+mn-cs"/>
              </a:rPr>
              <a:t> </a:t>
            </a:r>
          </a:p>
        </p:txBody>
      </p:sp>
      <p:sp>
        <p:nvSpPr>
          <p:cNvPr id="4" name="Espace réservé du pied de page 3">
            <a:extLst>
              <a:ext uri="{FF2B5EF4-FFF2-40B4-BE49-F238E27FC236}">
                <a16:creationId xmlns:a16="http://schemas.microsoft.com/office/drawing/2014/main" id="{BF1DB12A-5159-F166-2806-63F09DF4BFF4}"/>
              </a:ext>
            </a:extLst>
          </p:cNvPr>
          <p:cNvSpPr>
            <a:spLocks noGrp="1"/>
          </p:cNvSpPr>
          <p:nvPr>
            <p:ph type="ftr" sz="quarter" idx="11"/>
          </p:nvPr>
        </p:nvSpPr>
        <p:spPr>
          <a:xfrm rot="5400000">
            <a:off x="-1828800" y="1984248"/>
            <a:ext cx="4114800" cy="365125"/>
          </a:xfrm>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a:ln>
                  <a:noFill/>
                </a:ln>
                <a:solidFill>
                  <a:srgbClr val="FFFFFF"/>
                </a:solidFill>
                <a:effectLst/>
                <a:uLnTx/>
                <a:uFillTx/>
                <a:latin typeface="Calibri" panose="020F0502020204030204"/>
                <a:ea typeface="+mn-ea"/>
                <a:cs typeface="+mn-cs"/>
              </a:rPr>
              <a:t>Sandrine Parayre Formation académique Aix Marseille 2023</a:t>
            </a:r>
          </a:p>
        </p:txBody>
      </p:sp>
      <p:sp>
        <p:nvSpPr>
          <p:cNvPr id="5" name="Espace réservé du numéro de diapositive 4">
            <a:extLst>
              <a:ext uri="{FF2B5EF4-FFF2-40B4-BE49-F238E27FC236}">
                <a16:creationId xmlns:a16="http://schemas.microsoft.com/office/drawing/2014/main" id="{3F7D26B1-19C6-1AE2-BE0D-EAB4049F6B04}"/>
              </a:ext>
            </a:extLst>
          </p:cNvPr>
          <p:cNvSpPr>
            <a:spLocks noGrp="1"/>
          </p:cNvSpPr>
          <p:nvPr>
            <p:ph type="sldNum" sz="quarter" idx="12"/>
          </p:nvPr>
        </p:nvSpPr>
        <p:spPr>
          <a:xfrm>
            <a:off x="11704320" y="6446837"/>
            <a:ext cx="448056"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266F4DE-CDC0-234A-B27D-B59A64A3BC31}"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15</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82385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4AA4657D-81E1-E6A2-B8CB-7D3A73E70D38}"/>
              </a:ext>
            </a:extLst>
          </p:cNvPr>
          <p:cNvSpPr>
            <a:spLocks noGrp="1"/>
          </p:cNvSpPr>
          <p:nvPr>
            <p:ph type="title"/>
          </p:nvPr>
        </p:nvSpPr>
        <p:spPr>
          <a:xfrm>
            <a:off x="459346" y="37444"/>
            <a:ext cx="11596819" cy="1553297"/>
          </a:xfrm>
        </p:spPr>
        <p:txBody>
          <a:bodyPr>
            <a:normAutofit/>
          </a:bodyPr>
          <a:lstStyle/>
          <a:p>
            <a:r>
              <a:rPr lang="fr-FR" sz="4000" dirty="0">
                <a:solidFill>
                  <a:srgbClr val="FFFFFF"/>
                </a:solidFill>
              </a:rPr>
              <a:t>1.2. Les conséquences sur la qualité des emplois </a:t>
            </a:r>
            <a:br>
              <a:rPr lang="fr-FR" sz="4000" dirty="0">
                <a:solidFill>
                  <a:srgbClr val="FFFFFF"/>
                </a:solidFill>
              </a:rPr>
            </a:br>
            <a:r>
              <a:rPr lang="fr-FR" sz="4000" dirty="0">
                <a:solidFill>
                  <a:srgbClr val="FFFFFF"/>
                </a:solidFill>
              </a:rPr>
              <a:t>Les descripteurs de la qualité des emplois</a:t>
            </a:r>
          </a:p>
        </p:txBody>
      </p:sp>
      <p:sp>
        <p:nvSpPr>
          <p:cNvPr id="3" name="Espace réservé du contenu 2">
            <a:extLst>
              <a:ext uri="{FF2B5EF4-FFF2-40B4-BE49-F238E27FC236}">
                <a16:creationId xmlns:a16="http://schemas.microsoft.com/office/drawing/2014/main" id="{9CBB1500-E402-1507-1F3B-81EA237C5115}"/>
              </a:ext>
            </a:extLst>
          </p:cNvPr>
          <p:cNvSpPr>
            <a:spLocks noGrp="1"/>
          </p:cNvSpPr>
          <p:nvPr>
            <p:ph idx="1"/>
          </p:nvPr>
        </p:nvSpPr>
        <p:spPr>
          <a:xfrm>
            <a:off x="365125" y="1731146"/>
            <a:ext cx="11433298" cy="4944862"/>
          </a:xfrm>
        </p:spPr>
        <p:txBody>
          <a:bodyPr anchor="ctr">
            <a:noAutofit/>
          </a:bodyPr>
          <a:lstStyle/>
          <a:p>
            <a:pPr marL="0" indent="0" algn="just">
              <a:buNone/>
            </a:pPr>
            <a:r>
              <a:rPr lang="fr-FR" sz="1600" b="1" dirty="0">
                <a:solidFill>
                  <a:srgbClr val="00B0F0"/>
                </a:solidFill>
                <a:latin typeface="Times New Roman" panose="02020603050405020304" pitchFamily="18" charset="0"/>
                <a:cs typeface="Times New Roman" panose="02020603050405020304" pitchFamily="18" charset="0"/>
              </a:rPr>
              <a:t>Qualité de l’emploi</a:t>
            </a:r>
            <a:r>
              <a:rPr lang="fr-FR" sz="1600" dirty="0">
                <a:solidFill>
                  <a:srgbClr val="00B0F0"/>
                </a:solidFill>
                <a:latin typeface="Times New Roman" panose="02020603050405020304" pitchFamily="18" charset="0"/>
                <a:cs typeface="Times New Roman" panose="02020603050405020304" pitchFamily="18" charset="0"/>
              </a:rPr>
              <a:t> = </a:t>
            </a:r>
            <a:r>
              <a:rPr lang="fr-FR" sz="1600" b="1" dirty="0">
                <a:solidFill>
                  <a:srgbClr val="00B0F0"/>
                </a:solidFill>
                <a:latin typeface="Times New Roman" panose="02020603050405020304" pitchFamily="18" charset="0"/>
                <a:cs typeface="Times New Roman" panose="02020603050405020304" pitchFamily="18" charset="0"/>
              </a:rPr>
              <a:t>descripteur des conditions de l’emploi et du travail</a:t>
            </a:r>
          </a:p>
          <a:p>
            <a:pPr marL="0" indent="0" algn="just">
              <a:buNone/>
            </a:pPr>
            <a:r>
              <a:rPr lang="fr-FR" sz="1600" b="1" dirty="0">
                <a:latin typeface="Times New Roman" panose="02020603050405020304" pitchFamily="18" charset="0"/>
                <a:cs typeface="Times New Roman" panose="02020603050405020304" pitchFamily="18" charset="0"/>
              </a:rPr>
              <a:t>Mathilde </a:t>
            </a:r>
            <a:r>
              <a:rPr lang="fr-FR" sz="1600" b="1" dirty="0" err="1">
                <a:latin typeface="Times New Roman" panose="02020603050405020304" pitchFamily="18" charset="0"/>
                <a:cs typeface="Times New Roman" panose="02020603050405020304" pitchFamily="18" charset="0"/>
              </a:rPr>
              <a:t>Guergoat-Larivière</a:t>
            </a:r>
            <a:r>
              <a:rPr lang="fr-FR" sz="1600" b="1" dirty="0">
                <a:latin typeface="Times New Roman" panose="02020603050405020304" pitchFamily="18" charset="0"/>
                <a:cs typeface="Times New Roman" panose="02020603050405020304" pitchFamily="18" charset="0"/>
              </a:rPr>
              <a:t> et Olivier Marchand</a:t>
            </a:r>
            <a:r>
              <a:rPr lang="fr-FR" sz="1600" dirty="0">
                <a:latin typeface="Times New Roman" panose="02020603050405020304" pitchFamily="18" charset="0"/>
                <a:cs typeface="Times New Roman" panose="02020603050405020304" pitchFamily="18" charset="0"/>
              </a:rPr>
              <a:t>, « </a:t>
            </a:r>
            <a:r>
              <a:rPr lang="fr-FR" sz="1600" i="1" dirty="0">
                <a:latin typeface="Times New Roman" panose="02020603050405020304" pitchFamily="18" charset="0"/>
                <a:cs typeface="Times New Roman" panose="02020603050405020304" pitchFamily="18" charset="0"/>
              </a:rPr>
              <a:t>Définition et mesure de la qualité de l’emploi : une illustration au prisme des comparaisons européennes » INSEE</a:t>
            </a:r>
            <a:r>
              <a:rPr lang="fr-FR" sz="1600" dirty="0">
                <a:latin typeface="Times New Roman" panose="02020603050405020304" pitchFamily="18" charset="0"/>
                <a:cs typeface="Times New Roman" panose="02020603050405020304" pitchFamily="18" charset="0"/>
              </a:rPr>
              <a:t>  (2012)</a:t>
            </a:r>
          </a:p>
          <a:p>
            <a:pPr marL="0" indent="0" algn="just">
              <a:buNone/>
            </a:pPr>
            <a:r>
              <a:rPr lang="fr-FR" sz="1600" dirty="0">
                <a:latin typeface="Times New Roman" panose="02020603050405020304" pitchFamily="18" charset="0"/>
                <a:cs typeface="Times New Roman" panose="02020603050405020304" pitchFamily="18" charset="0"/>
              </a:rPr>
              <a:t>6 dimensions</a:t>
            </a:r>
          </a:p>
          <a:p>
            <a:pPr lvl="1" algn="just"/>
            <a:r>
              <a:rPr lang="fr-FR" sz="1600" b="1" dirty="0">
                <a:latin typeface="Times New Roman" panose="02020603050405020304" pitchFamily="18" charset="0"/>
                <a:cs typeface="Times New Roman" panose="02020603050405020304" pitchFamily="18" charset="0"/>
              </a:rPr>
              <a:t>la santé, la sécurité au travail et les conditions de travail </a:t>
            </a:r>
          </a:p>
          <a:p>
            <a:pPr lvl="1" algn="just"/>
            <a:r>
              <a:rPr lang="fr-FR" sz="1600" b="1" dirty="0">
                <a:latin typeface="Times New Roman" panose="02020603050405020304" pitchFamily="18" charset="0"/>
                <a:cs typeface="Times New Roman" panose="02020603050405020304" pitchFamily="18" charset="0"/>
              </a:rPr>
              <a:t>les rémunérations </a:t>
            </a:r>
          </a:p>
          <a:p>
            <a:pPr lvl="1" algn="just"/>
            <a:r>
              <a:rPr lang="fr-FR" sz="1600" b="1" dirty="0">
                <a:latin typeface="Times New Roman" panose="02020603050405020304" pitchFamily="18" charset="0"/>
                <a:cs typeface="Times New Roman" panose="02020603050405020304" pitchFamily="18" charset="0"/>
              </a:rPr>
              <a:t>le temps de travail et la conciliation vie professionnelle/vie familiale </a:t>
            </a:r>
          </a:p>
          <a:p>
            <a:pPr lvl="1" algn="just"/>
            <a:r>
              <a:rPr lang="fr-FR" sz="1600" b="1" dirty="0">
                <a:latin typeface="Times New Roman" panose="02020603050405020304" pitchFamily="18" charset="0"/>
                <a:cs typeface="Times New Roman" panose="02020603050405020304" pitchFamily="18" charset="0"/>
              </a:rPr>
              <a:t>la sécurité de l’emploi et la protection sociale</a:t>
            </a:r>
          </a:p>
          <a:p>
            <a:pPr lvl="1" algn="just"/>
            <a:r>
              <a:rPr lang="fr-FR" sz="1600" b="1" dirty="0">
                <a:latin typeface="Times New Roman" panose="02020603050405020304" pitchFamily="18" charset="0"/>
                <a:cs typeface="Times New Roman" panose="02020603050405020304" pitchFamily="18" charset="0"/>
              </a:rPr>
              <a:t>le dialogue social et la représentation collective </a:t>
            </a:r>
          </a:p>
          <a:p>
            <a:pPr lvl="1" algn="just"/>
            <a:r>
              <a:rPr lang="fr-FR" sz="1600" b="1" dirty="0">
                <a:latin typeface="Times New Roman" panose="02020603050405020304" pitchFamily="18" charset="0"/>
                <a:cs typeface="Times New Roman" panose="02020603050405020304" pitchFamily="18" charset="0"/>
              </a:rPr>
              <a:t>La formation tout au long de la vie</a:t>
            </a:r>
          </a:p>
          <a:p>
            <a:pPr marL="0" indent="0" algn="just">
              <a:buNone/>
            </a:pPr>
            <a:r>
              <a:rPr lang="fr-FR" sz="1600" b="1" dirty="0">
                <a:latin typeface="Times New Roman" panose="02020603050405020304" pitchFamily="18" charset="0"/>
                <a:cs typeface="Times New Roman" panose="02020603050405020304" pitchFamily="18" charset="0"/>
              </a:rPr>
              <a:t>Indice de la qualité de l’emploi (IQE) </a:t>
            </a:r>
            <a:r>
              <a:rPr lang="fr-FR" sz="1600" dirty="0">
                <a:latin typeface="Times New Roman" panose="02020603050405020304" pitchFamily="18" charset="0"/>
                <a:cs typeface="Times New Roman" panose="02020603050405020304" pitchFamily="18" charset="0"/>
              </a:rPr>
              <a:t>mesuré par l’institut syndical européen</a:t>
            </a:r>
          </a:p>
          <a:p>
            <a:pPr marL="0" indent="0" algn="just">
              <a:buNone/>
            </a:pPr>
            <a:r>
              <a:rPr lang="fr-FR" sz="1600" b="1" dirty="0">
                <a:latin typeface="Times New Roman" panose="02020603050405020304" pitchFamily="18" charset="0"/>
                <a:cs typeface="Times New Roman" panose="02020603050405020304" pitchFamily="18" charset="0"/>
              </a:rPr>
              <a:t>OCDE :</a:t>
            </a:r>
            <a:r>
              <a:rPr lang="fr-FR" sz="1600" dirty="0">
                <a:latin typeface="Times New Roman" panose="02020603050405020304" pitchFamily="18" charset="0"/>
                <a:cs typeface="Times New Roman" panose="02020603050405020304" pitchFamily="18" charset="0"/>
              </a:rPr>
              <a:t> qualité du revenu d’activité + sécurité sur le marché du travail + qualité de l’environnement de travail </a:t>
            </a:r>
          </a:p>
          <a:p>
            <a:pPr marL="0" indent="0" algn="just">
              <a:buNone/>
            </a:pPr>
            <a:r>
              <a:rPr lang="fr-FR" sz="1600" dirty="0">
                <a:solidFill>
                  <a:srgbClr val="0070C0"/>
                </a:solidFill>
                <a:latin typeface="Times New Roman" panose="02020603050405020304" pitchFamily="18" charset="0"/>
                <a:cs typeface="Times New Roman" panose="02020603050405020304" pitchFamily="18" charset="0"/>
              </a:rPr>
              <a:t>Niveau de salaire, conditions de travail, sécurité économique, horizon de carrière, potentiel de formation, variété des tâches, pour le programme.</a:t>
            </a:r>
            <a:endParaRPr lang="fr-FR" sz="1600" dirty="0">
              <a:latin typeface="Times New Roman" panose="02020603050405020304" pitchFamily="18" charset="0"/>
              <a:cs typeface="Times New Roman" panose="02020603050405020304" pitchFamily="18" charset="0"/>
            </a:endParaRPr>
          </a:p>
          <a:p>
            <a:pPr marL="0" indent="0" algn="just">
              <a:buNone/>
            </a:pPr>
            <a:r>
              <a:rPr lang="fr-FR" sz="1600" dirty="0">
                <a:latin typeface="Times New Roman" panose="02020603050405020304" pitchFamily="18" charset="0"/>
                <a:cs typeface="Times New Roman" panose="02020603050405020304" pitchFamily="18" charset="0"/>
              </a:rPr>
              <a:t>Quelques éléments …</a:t>
            </a:r>
          </a:p>
        </p:txBody>
      </p:sp>
      <p:sp>
        <p:nvSpPr>
          <p:cNvPr id="5" name="Espace réservé du numéro de diapositive 4">
            <a:extLst>
              <a:ext uri="{FF2B5EF4-FFF2-40B4-BE49-F238E27FC236}">
                <a16:creationId xmlns:a16="http://schemas.microsoft.com/office/drawing/2014/main" id="{BC487F2F-2F81-B06A-54C7-1C1487D9366F}"/>
              </a:ext>
            </a:extLst>
          </p:cNvPr>
          <p:cNvSpPr>
            <a:spLocks noGrp="1"/>
          </p:cNvSpPr>
          <p:nvPr>
            <p:ph type="sldNum" sz="quarter" idx="12"/>
          </p:nvPr>
        </p:nvSpPr>
        <p:spPr>
          <a:xfrm>
            <a:off x="11704320" y="6455431"/>
            <a:ext cx="445913"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266F4DE-CDC0-234A-B27D-B59A64A3BC31}" type="slidenum">
              <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16</a:t>
            </a:fld>
            <a:endPar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6" name="Espace réservé du pied de page 3">
            <a:extLst>
              <a:ext uri="{FF2B5EF4-FFF2-40B4-BE49-F238E27FC236}">
                <a16:creationId xmlns:a16="http://schemas.microsoft.com/office/drawing/2014/main" id="{1621B17F-11CE-FEFE-7AFD-DB0D2DE93662}"/>
              </a:ext>
            </a:extLst>
          </p:cNvPr>
          <p:cNvSpPr>
            <a:spLocks noGrp="1"/>
          </p:cNvSpPr>
          <p:nvPr>
            <p:ph type="ftr" sz="quarter" idx="11"/>
          </p:nvPr>
        </p:nvSpPr>
        <p:spPr>
          <a:xfrm rot="5400000">
            <a:off x="-1676016" y="2183228"/>
            <a:ext cx="3717157"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100" b="0" i="0" u="none" strike="noStrike" kern="1200" cap="none" spc="0" normalizeH="0" baseline="0" noProof="0" dirty="0">
                <a:ln>
                  <a:noFill/>
                </a:ln>
                <a:solidFill>
                  <a:srgbClr val="FFFFFF"/>
                </a:solidFill>
                <a:effectLst/>
                <a:uLnTx/>
                <a:uFillTx/>
                <a:latin typeface="Calibri" panose="020F0502020204030204"/>
                <a:ea typeface="+mn-ea"/>
                <a:cs typeface="+mn-cs"/>
              </a:rPr>
              <a:t>Sandrine Parayre </a:t>
            </a: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Formation académique Aix Marseille 2023</a:t>
            </a:r>
          </a:p>
        </p:txBody>
      </p:sp>
    </p:spTree>
    <p:extLst>
      <p:ext uri="{BB962C8B-B14F-4D97-AF65-F5344CB8AC3E}">
        <p14:creationId xmlns:p14="http://schemas.microsoft.com/office/powerpoint/2010/main" val="3143477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par>
                                <p:cTn id="24" presetID="55" presetClass="entr" presetSubtype="0" fill="hold" grpId="0"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p:cTn id="26"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7"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28" dur="1000"/>
                                        <p:tgtEl>
                                          <p:spTgt spid="3">
                                            <p:txEl>
                                              <p:pRg st="3" end="3"/>
                                            </p:txEl>
                                          </p:spTgt>
                                        </p:tgtEl>
                                      </p:cBhvr>
                                    </p:animEffect>
                                  </p:childTnLst>
                                </p:cTn>
                              </p:par>
                              <p:par>
                                <p:cTn id="29" presetID="55" presetClass="entr" presetSubtype="0" fill="hold" grpId="0"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32"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3" dur="1000"/>
                                        <p:tgtEl>
                                          <p:spTgt spid="3">
                                            <p:txEl>
                                              <p:pRg st="4" end="4"/>
                                            </p:txEl>
                                          </p:spTgt>
                                        </p:tgtEl>
                                      </p:cBhvr>
                                    </p:animEffect>
                                  </p:childTnLst>
                                </p:cTn>
                              </p:par>
                              <p:par>
                                <p:cTn id="34" presetID="55" presetClass="entr" presetSubtype="0" fill="hold" grpId="0" nodeType="with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 calcmode="lin" valueType="num">
                                      <p:cBhvr>
                                        <p:cTn id="36" dur="100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37" dur="1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38" dur="1000"/>
                                        <p:tgtEl>
                                          <p:spTgt spid="3">
                                            <p:txEl>
                                              <p:pRg st="5" end="5"/>
                                            </p:txEl>
                                          </p:spTgt>
                                        </p:tgtEl>
                                      </p:cBhvr>
                                    </p:animEffect>
                                  </p:childTnLst>
                                </p:cTn>
                              </p:par>
                              <p:par>
                                <p:cTn id="39" presetID="55" presetClass="entr" presetSubtype="0" fill="hold" grpId="0" nodeType="with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 calcmode="lin" valueType="num">
                                      <p:cBhvr>
                                        <p:cTn id="41" dur="1000" fill="hold"/>
                                        <p:tgtEl>
                                          <p:spTgt spid="3">
                                            <p:txEl>
                                              <p:pRg st="6" end="6"/>
                                            </p:txEl>
                                          </p:spTgt>
                                        </p:tgtEl>
                                        <p:attrNameLst>
                                          <p:attrName>ppt_w</p:attrName>
                                        </p:attrNameLst>
                                      </p:cBhvr>
                                      <p:tavLst>
                                        <p:tav tm="0">
                                          <p:val>
                                            <p:strVal val="#ppt_w*0.70"/>
                                          </p:val>
                                        </p:tav>
                                        <p:tav tm="100000">
                                          <p:val>
                                            <p:strVal val="#ppt_w"/>
                                          </p:val>
                                        </p:tav>
                                      </p:tavLst>
                                    </p:anim>
                                    <p:anim calcmode="lin" valueType="num">
                                      <p:cBhvr>
                                        <p:cTn id="42" dur="1000" fill="hold"/>
                                        <p:tgtEl>
                                          <p:spTgt spid="3">
                                            <p:txEl>
                                              <p:pRg st="6" end="6"/>
                                            </p:txEl>
                                          </p:spTgt>
                                        </p:tgtEl>
                                        <p:attrNameLst>
                                          <p:attrName>ppt_h</p:attrName>
                                        </p:attrNameLst>
                                      </p:cBhvr>
                                      <p:tavLst>
                                        <p:tav tm="0">
                                          <p:val>
                                            <p:strVal val="#ppt_h"/>
                                          </p:val>
                                        </p:tav>
                                        <p:tav tm="100000">
                                          <p:val>
                                            <p:strVal val="#ppt_h"/>
                                          </p:val>
                                        </p:tav>
                                      </p:tavLst>
                                    </p:anim>
                                    <p:animEffect transition="in" filter="fade">
                                      <p:cBhvr>
                                        <p:cTn id="43" dur="1000"/>
                                        <p:tgtEl>
                                          <p:spTgt spid="3">
                                            <p:txEl>
                                              <p:pRg st="6" end="6"/>
                                            </p:txEl>
                                          </p:spTgt>
                                        </p:tgtEl>
                                      </p:cBhvr>
                                    </p:animEffect>
                                  </p:childTnLst>
                                </p:cTn>
                              </p:par>
                              <p:par>
                                <p:cTn id="44" presetID="55" presetClass="entr" presetSubtype="0" fill="hold" grpId="0" nodeType="with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 calcmode="lin" valueType="num">
                                      <p:cBhvr>
                                        <p:cTn id="46" dur="1000" fill="hold"/>
                                        <p:tgtEl>
                                          <p:spTgt spid="3">
                                            <p:txEl>
                                              <p:pRg st="7" end="7"/>
                                            </p:txEl>
                                          </p:spTgt>
                                        </p:tgtEl>
                                        <p:attrNameLst>
                                          <p:attrName>ppt_w</p:attrName>
                                        </p:attrNameLst>
                                      </p:cBhvr>
                                      <p:tavLst>
                                        <p:tav tm="0">
                                          <p:val>
                                            <p:strVal val="#ppt_w*0.70"/>
                                          </p:val>
                                        </p:tav>
                                        <p:tav tm="100000">
                                          <p:val>
                                            <p:strVal val="#ppt_w"/>
                                          </p:val>
                                        </p:tav>
                                      </p:tavLst>
                                    </p:anim>
                                    <p:anim calcmode="lin" valueType="num">
                                      <p:cBhvr>
                                        <p:cTn id="47" dur="1000" fill="hold"/>
                                        <p:tgtEl>
                                          <p:spTgt spid="3">
                                            <p:txEl>
                                              <p:pRg st="7" end="7"/>
                                            </p:txEl>
                                          </p:spTgt>
                                        </p:tgtEl>
                                        <p:attrNameLst>
                                          <p:attrName>ppt_h</p:attrName>
                                        </p:attrNameLst>
                                      </p:cBhvr>
                                      <p:tavLst>
                                        <p:tav tm="0">
                                          <p:val>
                                            <p:strVal val="#ppt_h"/>
                                          </p:val>
                                        </p:tav>
                                        <p:tav tm="100000">
                                          <p:val>
                                            <p:strVal val="#ppt_h"/>
                                          </p:val>
                                        </p:tav>
                                      </p:tavLst>
                                    </p:anim>
                                    <p:animEffect transition="in" filter="fade">
                                      <p:cBhvr>
                                        <p:cTn id="48" dur="1000"/>
                                        <p:tgtEl>
                                          <p:spTgt spid="3">
                                            <p:txEl>
                                              <p:pRg st="7" end="7"/>
                                            </p:txEl>
                                          </p:spTgt>
                                        </p:tgtEl>
                                      </p:cBhvr>
                                    </p:animEffect>
                                  </p:childTnLst>
                                </p:cTn>
                              </p:par>
                              <p:par>
                                <p:cTn id="49" presetID="55" presetClass="entr" presetSubtype="0" fill="hold" grpId="0" nodeType="with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anim calcmode="lin" valueType="num">
                                      <p:cBhvr>
                                        <p:cTn id="51" dur="1000" fill="hold"/>
                                        <p:tgtEl>
                                          <p:spTgt spid="3">
                                            <p:txEl>
                                              <p:pRg st="8" end="8"/>
                                            </p:txEl>
                                          </p:spTgt>
                                        </p:tgtEl>
                                        <p:attrNameLst>
                                          <p:attrName>ppt_w</p:attrName>
                                        </p:attrNameLst>
                                      </p:cBhvr>
                                      <p:tavLst>
                                        <p:tav tm="0">
                                          <p:val>
                                            <p:strVal val="#ppt_w*0.70"/>
                                          </p:val>
                                        </p:tav>
                                        <p:tav tm="100000">
                                          <p:val>
                                            <p:strVal val="#ppt_w"/>
                                          </p:val>
                                        </p:tav>
                                      </p:tavLst>
                                    </p:anim>
                                    <p:anim calcmode="lin" valueType="num">
                                      <p:cBhvr>
                                        <p:cTn id="52" dur="1000" fill="hold"/>
                                        <p:tgtEl>
                                          <p:spTgt spid="3">
                                            <p:txEl>
                                              <p:pRg st="8" end="8"/>
                                            </p:txEl>
                                          </p:spTgt>
                                        </p:tgtEl>
                                        <p:attrNameLst>
                                          <p:attrName>ppt_h</p:attrName>
                                        </p:attrNameLst>
                                      </p:cBhvr>
                                      <p:tavLst>
                                        <p:tav tm="0">
                                          <p:val>
                                            <p:strVal val="#ppt_h"/>
                                          </p:val>
                                        </p:tav>
                                        <p:tav tm="100000">
                                          <p:val>
                                            <p:strVal val="#ppt_h"/>
                                          </p:val>
                                        </p:tav>
                                      </p:tavLst>
                                    </p:anim>
                                    <p:animEffect transition="in" filter="fade">
                                      <p:cBhvr>
                                        <p:cTn id="53" dur="1000"/>
                                        <p:tgtEl>
                                          <p:spTgt spid="3">
                                            <p:txEl>
                                              <p:pRg st="8" end="8"/>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55" presetClass="entr" presetSubtype="0" fill="hold" grpId="0" nodeType="clickEffect">
                                  <p:stCondLst>
                                    <p:cond delay="0"/>
                                  </p:stCondLst>
                                  <p:childTnLst>
                                    <p:set>
                                      <p:cBhvr>
                                        <p:cTn id="57" dur="1" fill="hold">
                                          <p:stCondLst>
                                            <p:cond delay="0"/>
                                          </p:stCondLst>
                                        </p:cTn>
                                        <p:tgtEl>
                                          <p:spTgt spid="3">
                                            <p:txEl>
                                              <p:pRg st="9" end="9"/>
                                            </p:txEl>
                                          </p:spTgt>
                                        </p:tgtEl>
                                        <p:attrNameLst>
                                          <p:attrName>style.visibility</p:attrName>
                                        </p:attrNameLst>
                                      </p:cBhvr>
                                      <p:to>
                                        <p:strVal val="visible"/>
                                      </p:to>
                                    </p:set>
                                    <p:anim calcmode="lin" valueType="num">
                                      <p:cBhvr>
                                        <p:cTn id="58" dur="1000" fill="hold"/>
                                        <p:tgtEl>
                                          <p:spTgt spid="3">
                                            <p:txEl>
                                              <p:pRg st="9" end="9"/>
                                            </p:txEl>
                                          </p:spTgt>
                                        </p:tgtEl>
                                        <p:attrNameLst>
                                          <p:attrName>ppt_w</p:attrName>
                                        </p:attrNameLst>
                                      </p:cBhvr>
                                      <p:tavLst>
                                        <p:tav tm="0">
                                          <p:val>
                                            <p:strVal val="#ppt_w*0.70"/>
                                          </p:val>
                                        </p:tav>
                                        <p:tav tm="100000">
                                          <p:val>
                                            <p:strVal val="#ppt_w"/>
                                          </p:val>
                                        </p:tav>
                                      </p:tavLst>
                                    </p:anim>
                                    <p:anim calcmode="lin" valueType="num">
                                      <p:cBhvr>
                                        <p:cTn id="59" dur="1000" fill="hold"/>
                                        <p:tgtEl>
                                          <p:spTgt spid="3">
                                            <p:txEl>
                                              <p:pRg st="9" end="9"/>
                                            </p:txEl>
                                          </p:spTgt>
                                        </p:tgtEl>
                                        <p:attrNameLst>
                                          <p:attrName>ppt_h</p:attrName>
                                        </p:attrNameLst>
                                      </p:cBhvr>
                                      <p:tavLst>
                                        <p:tav tm="0">
                                          <p:val>
                                            <p:strVal val="#ppt_h"/>
                                          </p:val>
                                        </p:tav>
                                        <p:tav tm="100000">
                                          <p:val>
                                            <p:strVal val="#ppt_h"/>
                                          </p:val>
                                        </p:tav>
                                      </p:tavLst>
                                    </p:anim>
                                    <p:animEffect transition="in" filter="fade">
                                      <p:cBhvr>
                                        <p:cTn id="60" dur="1000"/>
                                        <p:tgtEl>
                                          <p:spTgt spid="3">
                                            <p:txEl>
                                              <p:pRg st="9" end="9"/>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55" presetClass="entr" presetSubtype="0" fill="hold" grpId="0" nodeType="clickEffect">
                                  <p:stCondLst>
                                    <p:cond delay="0"/>
                                  </p:stCondLst>
                                  <p:childTnLst>
                                    <p:set>
                                      <p:cBhvr>
                                        <p:cTn id="64" dur="1" fill="hold">
                                          <p:stCondLst>
                                            <p:cond delay="0"/>
                                          </p:stCondLst>
                                        </p:cTn>
                                        <p:tgtEl>
                                          <p:spTgt spid="3">
                                            <p:txEl>
                                              <p:pRg st="10" end="10"/>
                                            </p:txEl>
                                          </p:spTgt>
                                        </p:tgtEl>
                                        <p:attrNameLst>
                                          <p:attrName>style.visibility</p:attrName>
                                        </p:attrNameLst>
                                      </p:cBhvr>
                                      <p:to>
                                        <p:strVal val="visible"/>
                                      </p:to>
                                    </p:set>
                                    <p:anim calcmode="lin" valueType="num">
                                      <p:cBhvr>
                                        <p:cTn id="65" dur="1000" fill="hold"/>
                                        <p:tgtEl>
                                          <p:spTgt spid="3">
                                            <p:txEl>
                                              <p:pRg st="10" end="10"/>
                                            </p:txEl>
                                          </p:spTgt>
                                        </p:tgtEl>
                                        <p:attrNameLst>
                                          <p:attrName>ppt_w</p:attrName>
                                        </p:attrNameLst>
                                      </p:cBhvr>
                                      <p:tavLst>
                                        <p:tav tm="0">
                                          <p:val>
                                            <p:strVal val="#ppt_w*0.70"/>
                                          </p:val>
                                        </p:tav>
                                        <p:tav tm="100000">
                                          <p:val>
                                            <p:strVal val="#ppt_w"/>
                                          </p:val>
                                        </p:tav>
                                      </p:tavLst>
                                    </p:anim>
                                    <p:anim calcmode="lin" valueType="num">
                                      <p:cBhvr>
                                        <p:cTn id="66" dur="1000" fill="hold"/>
                                        <p:tgtEl>
                                          <p:spTgt spid="3">
                                            <p:txEl>
                                              <p:pRg st="10" end="10"/>
                                            </p:txEl>
                                          </p:spTgt>
                                        </p:tgtEl>
                                        <p:attrNameLst>
                                          <p:attrName>ppt_h</p:attrName>
                                        </p:attrNameLst>
                                      </p:cBhvr>
                                      <p:tavLst>
                                        <p:tav tm="0">
                                          <p:val>
                                            <p:strVal val="#ppt_h"/>
                                          </p:val>
                                        </p:tav>
                                        <p:tav tm="100000">
                                          <p:val>
                                            <p:strVal val="#ppt_h"/>
                                          </p:val>
                                        </p:tav>
                                      </p:tavLst>
                                    </p:anim>
                                    <p:animEffect transition="in" filter="fade">
                                      <p:cBhvr>
                                        <p:cTn id="67" dur="1000"/>
                                        <p:tgtEl>
                                          <p:spTgt spid="3">
                                            <p:txEl>
                                              <p:pRg st="10" end="1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55" presetClass="entr" presetSubtype="0" fill="hold" grpId="0" nodeType="clickEffect">
                                  <p:stCondLst>
                                    <p:cond delay="0"/>
                                  </p:stCondLst>
                                  <p:childTnLst>
                                    <p:set>
                                      <p:cBhvr>
                                        <p:cTn id="71" dur="1" fill="hold">
                                          <p:stCondLst>
                                            <p:cond delay="0"/>
                                          </p:stCondLst>
                                        </p:cTn>
                                        <p:tgtEl>
                                          <p:spTgt spid="3">
                                            <p:txEl>
                                              <p:pRg st="11" end="11"/>
                                            </p:txEl>
                                          </p:spTgt>
                                        </p:tgtEl>
                                        <p:attrNameLst>
                                          <p:attrName>style.visibility</p:attrName>
                                        </p:attrNameLst>
                                      </p:cBhvr>
                                      <p:to>
                                        <p:strVal val="visible"/>
                                      </p:to>
                                    </p:set>
                                    <p:anim calcmode="lin" valueType="num">
                                      <p:cBhvr>
                                        <p:cTn id="72" dur="1000" fill="hold"/>
                                        <p:tgtEl>
                                          <p:spTgt spid="3">
                                            <p:txEl>
                                              <p:pRg st="11" end="11"/>
                                            </p:txEl>
                                          </p:spTgt>
                                        </p:tgtEl>
                                        <p:attrNameLst>
                                          <p:attrName>ppt_w</p:attrName>
                                        </p:attrNameLst>
                                      </p:cBhvr>
                                      <p:tavLst>
                                        <p:tav tm="0">
                                          <p:val>
                                            <p:strVal val="#ppt_w*0.70"/>
                                          </p:val>
                                        </p:tav>
                                        <p:tav tm="100000">
                                          <p:val>
                                            <p:strVal val="#ppt_w"/>
                                          </p:val>
                                        </p:tav>
                                      </p:tavLst>
                                    </p:anim>
                                    <p:anim calcmode="lin" valueType="num">
                                      <p:cBhvr>
                                        <p:cTn id="73" dur="1000" fill="hold"/>
                                        <p:tgtEl>
                                          <p:spTgt spid="3">
                                            <p:txEl>
                                              <p:pRg st="11" end="11"/>
                                            </p:txEl>
                                          </p:spTgt>
                                        </p:tgtEl>
                                        <p:attrNameLst>
                                          <p:attrName>ppt_h</p:attrName>
                                        </p:attrNameLst>
                                      </p:cBhvr>
                                      <p:tavLst>
                                        <p:tav tm="0">
                                          <p:val>
                                            <p:strVal val="#ppt_h"/>
                                          </p:val>
                                        </p:tav>
                                        <p:tav tm="100000">
                                          <p:val>
                                            <p:strVal val="#ppt_h"/>
                                          </p:val>
                                        </p:tav>
                                      </p:tavLst>
                                    </p:anim>
                                    <p:animEffect transition="in" filter="fade">
                                      <p:cBhvr>
                                        <p:cTn id="74" dur="1000"/>
                                        <p:tgtEl>
                                          <p:spTgt spid="3">
                                            <p:txEl>
                                              <p:pRg st="11" end="11"/>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55" presetClass="entr" presetSubtype="0" fill="hold" grpId="0" nodeType="clickEffect">
                                  <p:stCondLst>
                                    <p:cond delay="0"/>
                                  </p:stCondLst>
                                  <p:childTnLst>
                                    <p:set>
                                      <p:cBhvr>
                                        <p:cTn id="78" dur="1" fill="hold">
                                          <p:stCondLst>
                                            <p:cond delay="0"/>
                                          </p:stCondLst>
                                        </p:cTn>
                                        <p:tgtEl>
                                          <p:spTgt spid="3">
                                            <p:txEl>
                                              <p:pRg st="12" end="12"/>
                                            </p:txEl>
                                          </p:spTgt>
                                        </p:tgtEl>
                                        <p:attrNameLst>
                                          <p:attrName>style.visibility</p:attrName>
                                        </p:attrNameLst>
                                      </p:cBhvr>
                                      <p:to>
                                        <p:strVal val="visible"/>
                                      </p:to>
                                    </p:set>
                                    <p:anim calcmode="lin" valueType="num">
                                      <p:cBhvr>
                                        <p:cTn id="79" dur="1000" fill="hold"/>
                                        <p:tgtEl>
                                          <p:spTgt spid="3">
                                            <p:txEl>
                                              <p:pRg st="12" end="12"/>
                                            </p:txEl>
                                          </p:spTgt>
                                        </p:tgtEl>
                                        <p:attrNameLst>
                                          <p:attrName>ppt_w</p:attrName>
                                        </p:attrNameLst>
                                      </p:cBhvr>
                                      <p:tavLst>
                                        <p:tav tm="0">
                                          <p:val>
                                            <p:strVal val="#ppt_w*0.70"/>
                                          </p:val>
                                        </p:tav>
                                        <p:tav tm="100000">
                                          <p:val>
                                            <p:strVal val="#ppt_w"/>
                                          </p:val>
                                        </p:tav>
                                      </p:tavLst>
                                    </p:anim>
                                    <p:anim calcmode="lin" valueType="num">
                                      <p:cBhvr>
                                        <p:cTn id="80" dur="1000" fill="hold"/>
                                        <p:tgtEl>
                                          <p:spTgt spid="3">
                                            <p:txEl>
                                              <p:pRg st="12" end="12"/>
                                            </p:txEl>
                                          </p:spTgt>
                                        </p:tgtEl>
                                        <p:attrNameLst>
                                          <p:attrName>ppt_h</p:attrName>
                                        </p:attrNameLst>
                                      </p:cBhvr>
                                      <p:tavLst>
                                        <p:tav tm="0">
                                          <p:val>
                                            <p:strVal val="#ppt_h"/>
                                          </p:val>
                                        </p:tav>
                                        <p:tav tm="100000">
                                          <p:val>
                                            <p:strVal val="#ppt_h"/>
                                          </p:val>
                                        </p:tav>
                                      </p:tavLst>
                                    </p:anim>
                                    <p:animEffect transition="in" filter="fade">
                                      <p:cBhvr>
                                        <p:cTn id="81" dur="10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4AA4657D-81E1-E6A2-B8CB-7D3A73E70D38}"/>
              </a:ext>
            </a:extLst>
          </p:cNvPr>
          <p:cNvSpPr>
            <a:spLocks noGrp="1"/>
          </p:cNvSpPr>
          <p:nvPr>
            <p:ph type="title"/>
          </p:nvPr>
        </p:nvSpPr>
        <p:spPr>
          <a:xfrm>
            <a:off x="558370" y="208343"/>
            <a:ext cx="11350487" cy="1296203"/>
          </a:xfrm>
        </p:spPr>
        <p:txBody>
          <a:bodyPr>
            <a:normAutofit fontScale="90000"/>
          </a:bodyPr>
          <a:lstStyle/>
          <a:p>
            <a:r>
              <a:rPr lang="fr-FR" sz="4000" dirty="0">
                <a:solidFill>
                  <a:srgbClr val="FFFFFF"/>
                </a:solidFill>
              </a:rPr>
              <a:t>1.2. Les conséquences sur la qualité des emplois </a:t>
            </a:r>
            <a:br>
              <a:rPr lang="fr-FR" sz="4000" dirty="0">
                <a:solidFill>
                  <a:srgbClr val="FFFFFF"/>
                </a:solidFill>
              </a:rPr>
            </a:br>
            <a:r>
              <a:rPr lang="fr-FR" sz="4000" dirty="0">
                <a:solidFill>
                  <a:srgbClr val="FFFFFF"/>
                </a:solidFill>
              </a:rPr>
              <a:t>Les descripteurs de la qualité des emplois : le potentiel de formation</a:t>
            </a:r>
          </a:p>
        </p:txBody>
      </p:sp>
      <p:sp>
        <p:nvSpPr>
          <p:cNvPr id="3" name="Espace réservé du contenu 2">
            <a:extLst>
              <a:ext uri="{FF2B5EF4-FFF2-40B4-BE49-F238E27FC236}">
                <a16:creationId xmlns:a16="http://schemas.microsoft.com/office/drawing/2014/main" id="{9CBB1500-E402-1507-1F3B-81EA237C5115}"/>
              </a:ext>
            </a:extLst>
          </p:cNvPr>
          <p:cNvSpPr>
            <a:spLocks noGrp="1"/>
          </p:cNvSpPr>
          <p:nvPr>
            <p:ph idx="1"/>
          </p:nvPr>
        </p:nvSpPr>
        <p:spPr>
          <a:xfrm>
            <a:off x="7851913" y="1632010"/>
            <a:ext cx="4298320" cy="5188546"/>
          </a:xfrm>
        </p:spPr>
        <p:txBody>
          <a:bodyPr anchor="ctr">
            <a:normAutofit fontScale="85000" lnSpcReduction="20000"/>
          </a:bodyPr>
          <a:lstStyle/>
          <a:p>
            <a:pPr marL="0" indent="0" algn="ctr">
              <a:buNone/>
            </a:pPr>
            <a:r>
              <a:rPr lang="fr-FR" sz="2000" dirty="0">
                <a:solidFill>
                  <a:srgbClr val="0070C0"/>
                </a:solidFill>
              </a:rPr>
              <a:t>Participation à la formation au cours des 12 derniers mois en 2016, en %</a:t>
            </a:r>
          </a:p>
          <a:p>
            <a:pPr marL="0" indent="0">
              <a:buNone/>
            </a:pPr>
            <a:endParaRPr lang="fr-FR" sz="1500" dirty="0">
              <a:solidFill>
                <a:srgbClr val="0070C0"/>
              </a:solidFill>
            </a:endParaRPr>
          </a:p>
          <a:p>
            <a:pPr marL="0" indent="0" algn="just">
              <a:buNone/>
            </a:pPr>
            <a:r>
              <a:rPr lang="fr-FR" sz="1400" dirty="0">
                <a:solidFill>
                  <a:srgbClr val="0070C0"/>
                </a:solidFill>
                <a:effectLst/>
                <a:latin typeface="Arial" panose="020B0604020202020204" pitchFamily="34" charset="0"/>
              </a:rPr>
              <a:t>1.</a:t>
            </a:r>
            <a:r>
              <a:rPr lang="fr-FR" sz="1400" dirty="0">
                <a:effectLst/>
                <a:latin typeface="Arial" panose="020B0604020202020204" pitchFamily="34" charset="0"/>
              </a:rPr>
              <a:t> Formation menant à un diplôme ou à un titre reconnu, hors certificat de qualification professionnelle (CQP).</a:t>
            </a:r>
          </a:p>
          <a:p>
            <a:pPr marL="0" indent="0" algn="just">
              <a:buNone/>
            </a:pPr>
            <a:r>
              <a:rPr lang="fr-FR" sz="1400" dirty="0">
                <a:solidFill>
                  <a:srgbClr val="0070C0"/>
                </a:solidFill>
                <a:effectLst/>
                <a:latin typeface="Arial" panose="020B0604020202020204" pitchFamily="34" charset="0"/>
              </a:rPr>
              <a:t>2.</a:t>
            </a:r>
            <a:r>
              <a:rPr lang="fr-FR" sz="1400" dirty="0">
                <a:effectLst/>
                <a:latin typeface="Arial" panose="020B0604020202020204" pitchFamily="34" charset="0"/>
              </a:rPr>
              <a:t> Formation ne menant pas à un diplôme ou à un titre reconnu. En revanche, elle peut conduire à l’obtention d’une certification, comme un certificat de qualification</a:t>
            </a:r>
            <a:br>
              <a:rPr lang="fr-FR" sz="1400" dirty="0"/>
            </a:br>
            <a:r>
              <a:rPr lang="fr-FR" sz="1400" dirty="0">
                <a:effectLst/>
                <a:latin typeface="Arial" panose="020B0604020202020204" pitchFamily="34" charset="0"/>
              </a:rPr>
              <a:t>professionnelle (CQP), une habilitation ou un permis.</a:t>
            </a:r>
          </a:p>
          <a:p>
            <a:pPr marL="0" indent="0" algn="just">
              <a:buNone/>
            </a:pPr>
            <a:r>
              <a:rPr lang="fr-FR" sz="1400" dirty="0">
                <a:solidFill>
                  <a:srgbClr val="0070C0"/>
                </a:solidFill>
                <a:effectLst/>
                <a:latin typeface="Arial" panose="020B0604020202020204" pitchFamily="34" charset="0"/>
              </a:rPr>
              <a:t>3.</a:t>
            </a:r>
            <a:r>
              <a:rPr lang="fr-FR" sz="1400" dirty="0">
                <a:effectLst/>
                <a:latin typeface="Arial" panose="020B0604020202020204" pitchFamily="34" charset="0"/>
              </a:rPr>
              <a:t> Ratio entre le nombre de personnes ayant participé à au moins une formation (pour chaque type de formation) au cours des 12 derniers mois en étant au chômage</a:t>
            </a:r>
            <a:br>
              <a:rPr lang="fr-FR" sz="1400" dirty="0"/>
            </a:br>
            <a:r>
              <a:rPr lang="fr-FR" sz="1400" dirty="0">
                <a:effectLst/>
                <a:latin typeface="Arial" panose="020B0604020202020204" pitchFamily="34" charset="0"/>
              </a:rPr>
              <a:t>(estimé par l’enquête AES) et le nombre de personnes ayant été au moins un mois principalement au chômage dans les 12 derniers mois (estimé par l’enquête Emploi).</a:t>
            </a:r>
            <a:br>
              <a:rPr lang="fr-FR" sz="1400" dirty="0"/>
            </a:br>
            <a:endParaRPr lang="fr-FR" sz="1400" dirty="0"/>
          </a:p>
          <a:p>
            <a:pPr marL="0" indent="0" algn="just">
              <a:buNone/>
            </a:pPr>
            <a:r>
              <a:rPr lang="fr-FR" sz="1400" dirty="0">
                <a:effectLst/>
                <a:latin typeface="Arial" panose="020B0604020202020204" pitchFamily="34" charset="0"/>
              </a:rPr>
              <a:t>Champ : France métropolitaine, personnes âgées de 18 à 64 ans sorties de formation initiale.</a:t>
            </a:r>
          </a:p>
          <a:p>
            <a:pPr marL="0" indent="0" algn="just">
              <a:buNone/>
            </a:pPr>
            <a:br>
              <a:rPr lang="fr-FR" sz="1400" dirty="0"/>
            </a:br>
            <a:r>
              <a:rPr lang="fr-FR" sz="1400" dirty="0">
                <a:effectLst/>
                <a:latin typeface="Arial" panose="020B0604020202020204" pitchFamily="34" charset="0"/>
              </a:rPr>
              <a:t>Lecture : 55 % des personnes de 18 à 24 ans ayant terminé leurs études initiales ont suivi au moins une formation au cours des 12 derniers mois, 10 % au moins une</a:t>
            </a:r>
            <a:br>
              <a:rPr lang="fr-FR" sz="1400" dirty="0"/>
            </a:br>
            <a:r>
              <a:rPr lang="fr-FR" sz="1400" dirty="0">
                <a:effectLst/>
                <a:latin typeface="Arial" panose="020B0604020202020204" pitchFamily="34" charset="0"/>
              </a:rPr>
              <a:t>formation formelle et 51 % au moins une formation non formelle. Certaines personnes ont suivi à la fois des formations formelles et non formelles.</a:t>
            </a:r>
          </a:p>
          <a:p>
            <a:pPr marL="0" indent="0" algn="just">
              <a:buNone/>
            </a:pPr>
            <a:br>
              <a:rPr lang="fr-FR" sz="1400" dirty="0"/>
            </a:br>
            <a:r>
              <a:rPr lang="fr-FR" sz="1400" dirty="0">
                <a:effectLst/>
                <a:latin typeface="Arial" panose="020B0604020202020204" pitchFamily="34" charset="0"/>
              </a:rPr>
              <a:t>Source : Insee, enquête Formation des adultes (AES) 2016 ; enquête Emploi T4 2016 et T1 2017.</a:t>
            </a:r>
          </a:p>
          <a:p>
            <a:pPr marL="0" indent="0" algn="just">
              <a:buNone/>
            </a:pPr>
            <a:r>
              <a:rPr lang="fr-FR" sz="1500" dirty="0">
                <a:solidFill>
                  <a:srgbClr val="0070C0"/>
                </a:solidFill>
                <a:hlinkClick r:id="rId2"/>
              </a:rPr>
              <a:t>https://www.insee.fr/fr/statistiques/3526086</a:t>
            </a:r>
            <a:endParaRPr lang="fr-FR" sz="1500" dirty="0">
              <a:solidFill>
                <a:srgbClr val="0070C0"/>
              </a:solidFill>
            </a:endParaRPr>
          </a:p>
        </p:txBody>
      </p:sp>
      <p:sp>
        <p:nvSpPr>
          <p:cNvPr id="5" name="Espace réservé du numéro de diapositive 4">
            <a:extLst>
              <a:ext uri="{FF2B5EF4-FFF2-40B4-BE49-F238E27FC236}">
                <a16:creationId xmlns:a16="http://schemas.microsoft.com/office/drawing/2014/main" id="{BC487F2F-2F81-B06A-54C7-1C1487D9366F}"/>
              </a:ext>
            </a:extLst>
          </p:cNvPr>
          <p:cNvSpPr>
            <a:spLocks noGrp="1"/>
          </p:cNvSpPr>
          <p:nvPr>
            <p:ph type="sldNum" sz="quarter" idx="12"/>
          </p:nvPr>
        </p:nvSpPr>
        <p:spPr>
          <a:xfrm>
            <a:off x="11704320" y="6455431"/>
            <a:ext cx="445913"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266F4DE-CDC0-234A-B27D-B59A64A3BC31}" type="slidenum">
              <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17</a:t>
            </a:fld>
            <a:endPar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6" name="Espace réservé du pied de page 3">
            <a:extLst>
              <a:ext uri="{FF2B5EF4-FFF2-40B4-BE49-F238E27FC236}">
                <a16:creationId xmlns:a16="http://schemas.microsoft.com/office/drawing/2014/main" id="{1621B17F-11CE-FEFE-7AFD-DB0D2DE93662}"/>
              </a:ext>
            </a:extLst>
          </p:cNvPr>
          <p:cNvSpPr>
            <a:spLocks noGrp="1"/>
          </p:cNvSpPr>
          <p:nvPr>
            <p:ph type="ftr" sz="quarter" idx="11"/>
          </p:nvPr>
        </p:nvSpPr>
        <p:spPr>
          <a:xfrm rot="5400000">
            <a:off x="-1676016" y="2183228"/>
            <a:ext cx="3717157"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100" b="0" i="0" u="none" strike="noStrike" kern="1200" cap="none" spc="0" normalizeH="0" baseline="0" noProof="0" dirty="0">
                <a:ln>
                  <a:noFill/>
                </a:ln>
                <a:solidFill>
                  <a:srgbClr val="FFFFFF"/>
                </a:solidFill>
                <a:effectLst/>
                <a:uLnTx/>
                <a:uFillTx/>
                <a:latin typeface="Calibri" panose="020F0502020204030204"/>
                <a:ea typeface="+mn-ea"/>
                <a:cs typeface="+mn-cs"/>
              </a:rPr>
              <a:t>Sandrine Parayre </a:t>
            </a: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Formation académique Aix Marseille 2023</a:t>
            </a:r>
          </a:p>
        </p:txBody>
      </p:sp>
      <p:pic>
        <p:nvPicPr>
          <p:cNvPr id="7" name="Image 6">
            <a:extLst>
              <a:ext uri="{FF2B5EF4-FFF2-40B4-BE49-F238E27FC236}">
                <a16:creationId xmlns:a16="http://schemas.microsoft.com/office/drawing/2014/main" id="{C01CD75D-A207-80EC-3228-22F380340F12}"/>
              </a:ext>
            </a:extLst>
          </p:cNvPr>
          <p:cNvPicPr>
            <a:picLocks noChangeAspect="1"/>
          </p:cNvPicPr>
          <p:nvPr/>
        </p:nvPicPr>
        <p:blipFill>
          <a:blip r:embed="rId3"/>
          <a:stretch>
            <a:fillRect/>
          </a:stretch>
        </p:blipFill>
        <p:spPr>
          <a:xfrm>
            <a:off x="365125" y="1632010"/>
            <a:ext cx="7370708" cy="5225991"/>
          </a:xfrm>
          <a:prstGeom prst="rect">
            <a:avLst/>
          </a:prstGeom>
        </p:spPr>
      </p:pic>
      <p:cxnSp>
        <p:nvCxnSpPr>
          <p:cNvPr id="9" name="Connecteur droit 8">
            <a:extLst>
              <a:ext uri="{FF2B5EF4-FFF2-40B4-BE49-F238E27FC236}">
                <a16:creationId xmlns:a16="http://schemas.microsoft.com/office/drawing/2014/main" id="{B1B563D1-09FF-2791-E4BF-8E8E033118C9}"/>
              </a:ext>
            </a:extLst>
          </p:cNvPr>
          <p:cNvCxnSpPr>
            <a:cxnSpLocks/>
          </p:cNvCxnSpPr>
          <p:nvPr/>
        </p:nvCxnSpPr>
        <p:spPr>
          <a:xfrm flipH="1">
            <a:off x="3540295" y="6552933"/>
            <a:ext cx="165729" cy="0"/>
          </a:xfrm>
          <a:prstGeom prst="line">
            <a:avLst/>
          </a:prstGeom>
        </p:spPr>
        <p:style>
          <a:lnRef idx="3">
            <a:schemeClr val="accent4"/>
          </a:lnRef>
          <a:fillRef idx="0">
            <a:schemeClr val="accent4"/>
          </a:fillRef>
          <a:effectRef idx="2">
            <a:schemeClr val="accent4"/>
          </a:effectRef>
          <a:fontRef idx="minor">
            <a:schemeClr val="tx1"/>
          </a:fontRef>
        </p:style>
      </p:cxnSp>
      <p:cxnSp>
        <p:nvCxnSpPr>
          <p:cNvPr id="11" name="Connecteur droit 10">
            <a:extLst>
              <a:ext uri="{FF2B5EF4-FFF2-40B4-BE49-F238E27FC236}">
                <a16:creationId xmlns:a16="http://schemas.microsoft.com/office/drawing/2014/main" id="{00398772-BAFB-46CF-BE88-1597D8D57AC9}"/>
              </a:ext>
            </a:extLst>
          </p:cNvPr>
          <p:cNvCxnSpPr>
            <a:cxnSpLocks/>
          </p:cNvCxnSpPr>
          <p:nvPr/>
        </p:nvCxnSpPr>
        <p:spPr>
          <a:xfrm>
            <a:off x="3568148" y="5665151"/>
            <a:ext cx="165729" cy="0"/>
          </a:xfrm>
          <a:prstGeom prst="line">
            <a:avLst/>
          </a:prstGeom>
        </p:spPr>
        <p:style>
          <a:lnRef idx="3">
            <a:schemeClr val="accent4"/>
          </a:lnRef>
          <a:fillRef idx="0">
            <a:schemeClr val="accent4"/>
          </a:fillRef>
          <a:effectRef idx="2">
            <a:schemeClr val="accent4"/>
          </a:effectRef>
          <a:fontRef idx="minor">
            <a:schemeClr val="tx1"/>
          </a:fontRef>
        </p:style>
      </p:cxnSp>
      <p:cxnSp>
        <p:nvCxnSpPr>
          <p:cNvPr id="19" name="Connecteur droit 18">
            <a:extLst>
              <a:ext uri="{FF2B5EF4-FFF2-40B4-BE49-F238E27FC236}">
                <a16:creationId xmlns:a16="http://schemas.microsoft.com/office/drawing/2014/main" id="{5D82F3A1-D821-D3FC-707D-23DC909E4246}"/>
              </a:ext>
            </a:extLst>
          </p:cNvPr>
          <p:cNvCxnSpPr/>
          <p:nvPr/>
        </p:nvCxnSpPr>
        <p:spPr>
          <a:xfrm>
            <a:off x="3568148" y="4651513"/>
            <a:ext cx="139148" cy="0"/>
          </a:xfrm>
          <a:prstGeom prst="line">
            <a:avLst/>
          </a:prstGeom>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11778056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4AA4657D-81E1-E6A2-B8CB-7D3A73E70D38}"/>
              </a:ext>
            </a:extLst>
          </p:cNvPr>
          <p:cNvSpPr>
            <a:spLocks noGrp="1"/>
          </p:cNvSpPr>
          <p:nvPr>
            <p:ph type="title"/>
          </p:nvPr>
        </p:nvSpPr>
        <p:spPr>
          <a:xfrm>
            <a:off x="459346" y="294538"/>
            <a:ext cx="11512913" cy="1033669"/>
          </a:xfrm>
        </p:spPr>
        <p:txBody>
          <a:bodyPr>
            <a:normAutofit fontScale="90000"/>
          </a:bodyPr>
          <a:lstStyle/>
          <a:p>
            <a:r>
              <a:rPr lang="fr-FR" sz="4000" dirty="0">
                <a:solidFill>
                  <a:srgbClr val="FFFFFF"/>
                </a:solidFill>
              </a:rPr>
              <a:t>1.2. Les conséquences sur la qualité des emplois : Les descripteurs de la qualité des emplois : horizon de carrière </a:t>
            </a:r>
          </a:p>
        </p:txBody>
      </p:sp>
      <p:sp>
        <p:nvSpPr>
          <p:cNvPr id="3" name="Espace réservé du contenu 2">
            <a:extLst>
              <a:ext uri="{FF2B5EF4-FFF2-40B4-BE49-F238E27FC236}">
                <a16:creationId xmlns:a16="http://schemas.microsoft.com/office/drawing/2014/main" id="{9CBB1500-E402-1507-1F3B-81EA237C5115}"/>
              </a:ext>
            </a:extLst>
          </p:cNvPr>
          <p:cNvSpPr>
            <a:spLocks noGrp="1"/>
          </p:cNvSpPr>
          <p:nvPr>
            <p:ph idx="1"/>
          </p:nvPr>
        </p:nvSpPr>
        <p:spPr>
          <a:xfrm>
            <a:off x="365125" y="1701210"/>
            <a:ext cx="11339195" cy="4936784"/>
          </a:xfrm>
        </p:spPr>
        <p:txBody>
          <a:bodyPr anchor="ctr">
            <a:normAutofit/>
          </a:bodyPr>
          <a:lstStyle/>
          <a:p>
            <a:pPr marL="0" indent="0">
              <a:buNone/>
            </a:pPr>
            <a:r>
              <a:rPr lang="fr-FR" sz="1800" b="1" dirty="0">
                <a:effectLst/>
                <a:latin typeface="Times New Roman" panose="02020603050405020304" pitchFamily="18" charset="0"/>
                <a:ea typeface="Times New Roman" panose="02020603050405020304" pitchFamily="18" charset="0"/>
                <a:cs typeface="Times New Roman" panose="02020603050405020304" pitchFamily="18" charset="0"/>
              </a:rPr>
              <a:t>Utilisation de données de mobilité intragénérationnelle</a:t>
            </a:r>
          </a:p>
          <a:p>
            <a:pPr marL="0" indent="0">
              <a:buNone/>
            </a:pPr>
            <a:r>
              <a:rPr lang="fr-FR" sz="1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Lucas Tranchant, « D’entrepôt en entrepôt. Une ethnographie des trajectoires professionnelles ouvrières dans le secteur de la logistique », dans Genèses 2021</a:t>
            </a:r>
          </a:p>
          <a:p>
            <a:pPr marL="0" indent="0">
              <a:buNone/>
            </a:pPr>
            <a:r>
              <a:rPr lang="fr-FR" sz="1800" dirty="0">
                <a:latin typeface="Times New Roman" panose="02020603050405020304" pitchFamily="18" charset="0"/>
                <a:ea typeface="Times New Roman" panose="02020603050405020304" pitchFamily="18" charset="0"/>
                <a:cs typeface="Times New Roman" panose="02020603050405020304" pitchFamily="18" charset="0"/>
              </a:rPr>
              <a:t>Travail sur les recompositions du monde ouvrier dans la France contemporaine (thèse)</a:t>
            </a:r>
            <a:endParaRPr lang="fr-FR"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buNone/>
            </a:pPr>
            <a:r>
              <a:rPr lang="fr-FR" sz="1800" dirty="0">
                <a:latin typeface="Times New Roman" panose="02020603050405020304" pitchFamily="18" charset="0"/>
                <a:cs typeface="Times New Roman" panose="02020603050405020304" pitchFamily="18" charset="0"/>
              </a:rPr>
              <a:t>Enquête ethnographique parmi les ouvriers des entrepôts sur le territoire de Melun-Sénart, en Seine-et-Marne  (Observation participante à couvert 6 mois de 2015 à 2016 comme intérimaire préparateur de commandes)</a:t>
            </a:r>
          </a:p>
          <a:p>
            <a:pPr marL="0" indent="0">
              <a:buNone/>
            </a:pPr>
            <a:r>
              <a:rPr lang="fr-FR" sz="1800" dirty="0">
                <a:latin typeface="Times New Roman" panose="02020603050405020304" pitchFamily="18" charset="0"/>
                <a:cs typeface="Times New Roman" panose="02020603050405020304" pitchFamily="18" charset="0"/>
              </a:rPr>
              <a:t>Sociologie des trajectoires (et des bifurcations)</a:t>
            </a:r>
          </a:p>
          <a:p>
            <a:pPr marL="0" indent="0">
              <a:buNone/>
            </a:pPr>
            <a:r>
              <a:rPr lang="fr-FR" sz="1800" dirty="0">
                <a:latin typeface="Times New Roman" panose="02020603050405020304" pitchFamily="18" charset="0"/>
                <a:cs typeface="Times New Roman" panose="02020603050405020304" pitchFamily="18" charset="0"/>
              </a:rPr>
              <a:t>Secteur logistique : 1 million d’emplois en France et 4/5 sont des emplois d’ouvriers peu qualifiés, beaucoup d’hommes immigrés, urbains fort </a:t>
            </a:r>
            <a:r>
              <a:rPr lang="fr-FR" sz="1800" dirty="0" err="1">
                <a:latin typeface="Times New Roman" panose="02020603050405020304" pitchFamily="18" charset="0"/>
                <a:cs typeface="Times New Roman" panose="02020603050405020304" pitchFamily="18" charset="0"/>
              </a:rPr>
              <a:t>turn</a:t>
            </a:r>
            <a:r>
              <a:rPr lang="fr-FR" sz="1800" dirty="0">
                <a:latin typeface="Times New Roman" panose="02020603050405020304" pitchFamily="18" charset="0"/>
                <a:cs typeface="Times New Roman" panose="02020603050405020304" pitchFamily="18" charset="0"/>
              </a:rPr>
              <a:t> over, 1/3 de contrats précaires</a:t>
            </a:r>
          </a:p>
          <a:p>
            <a:pPr marL="0" indent="0">
              <a:buNone/>
            </a:pPr>
            <a:r>
              <a:rPr lang="fr-FR" sz="1800" b="1" dirty="0">
                <a:latin typeface="Times New Roman" panose="02020603050405020304" pitchFamily="18" charset="0"/>
                <a:cs typeface="Times New Roman" panose="02020603050405020304" pitchFamily="18" charset="0"/>
              </a:rPr>
              <a:t>3 dimensions du rôle de l’intérim sur la mobilité professionnelle :</a:t>
            </a:r>
          </a:p>
          <a:p>
            <a:pPr>
              <a:buFontTx/>
              <a:buChar char="-"/>
            </a:pPr>
            <a:r>
              <a:rPr lang="fr-FR" sz="1800" dirty="0">
                <a:latin typeface="Times New Roman" panose="02020603050405020304" pitchFamily="18" charset="0"/>
                <a:cs typeface="Times New Roman" panose="02020603050405020304" pitchFamily="18" charset="0"/>
              </a:rPr>
              <a:t>Mobilités entrantes avec des profils diversifiés (secteur source d’emploi pour des parcours pluriels, emploi d’à point, accès à un revenu supérieur au salaire médian)</a:t>
            </a:r>
          </a:p>
          <a:p>
            <a:pPr>
              <a:buFontTx/>
              <a:buChar char="-"/>
            </a:pPr>
            <a:r>
              <a:rPr lang="fr-FR" sz="1800" dirty="0">
                <a:latin typeface="Times New Roman" panose="02020603050405020304" pitchFamily="18" charset="0"/>
                <a:cs typeface="Times New Roman" panose="02020603050405020304" pitchFamily="18" charset="0"/>
              </a:rPr>
              <a:t>Mobilités de statut : intérim et prise en main de l’employabilité à travers la mobilité entre entrepôts</a:t>
            </a:r>
          </a:p>
          <a:p>
            <a:pPr>
              <a:buFontTx/>
              <a:buChar char="-"/>
            </a:pPr>
            <a:r>
              <a:rPr lang="fr-FR" sz="1800" dirty="0">
                <a:latin typeface="Times New Roman" panose="02020603050405020304" pitchFamily="18" charset="0"/>
                <a:cs typeface="Times New Roman" panose="02020603050405020304" pitchFamily="18" charset="0"/>
              </a:rPr>
              <a:t>Accéder au CDI en  entrepôt : entre ascension fragile et stabilisation contrainte</a:t>
            </a:r>
          </a:p>
        </p:txBody>
      </p:sp>
      <p:sp>
        <p:nvSpPr>
          <p:cNvPr id="5" name="Espace réservé du numéro de diapositive 4">
            <a:extLst>
              <a:ext uri="{FF2B5EF4-FFF2-40B4-BE49-F238E27FC236}">
                <a16:creationId xmlns:a16="http://schemas.microsoft.com/office/drawing/2014/main" id="{BC487F2F-2F81-B06A-54C7-1C1487D9366F}"/>
              </a:ext>
            </a:extLst>
          </p:cNvPr>
          <p:cNvSpPr>
            <a:spLocks noGrp="1"/>
          </p:cNvSpPr>
          <p:nvPr>
            <p:ph type="sldNum" sz="quarter" idx="12"/>
          </p:nvPr>
        </p:nvSpPr>
        <p:spPr>
          <a:xfrm>
            <a:off x="11704320" y="6455431"/>
            <a:ext cx="445913"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266F4DE-CDC0-234A-B27D-B59A64A3BC31}" type="slidenum">
              <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18</a:t>
            </a:fld>
            <a:endPar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6" name="Espace réservé du pied de page 3">
            <a:extLst>
              <a:ext uri="{FF2B5EF4-FFF2-40B4-BE49-F238E27FC236}">
                <a16:creationId xmlns:a16="http://schemas.microsoft.com/office/drawing/2014/main" id="{1621B17F-11CE-FEFE-7AFD-DB0D2DE93662}"/>
              </a:ext>
            </a:extLst>
          </p:cNvPr>
          <p:cNvSpPr>
            <a:spLocks noGrp="1"/>
          </p:cNvSpPr>
          <p:nvPr>
            <p:ph type="ftr" sz="quarter" idx="11"/>
          </p:nvPr>
        </p:nvSpPr>
        <p:spPr>
          <a:xfrm rot="5400000">
            <a:off x="-1676016" y="2183228"/>
            <a:ext cx="3717157"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100" b="0" i="0" u="none" strike="noStrike" kern="1200" cap="none" spc="0" normalizeH="0" baseline="0" noProof="0" dirty="0">
                <a:ln>
                  <a:noFill/>
                </a:ln>
                <a:solidFill>
                  <a:srgbClr val="FFFFFF"/>
                </a:solidFill>
                <a:effectLst/>
                <a:uLnTx/>
                <a:uFillTx/>
                <a:latin typeface="Calibri" panose="020F0502020204030204"/>
                <a:ea typeface="+mn-ea"/>
                <a:cs typeface="+mn-cs"/>
              </a:rPr>
              <a:t>Sandrine Parayre </a:t>
            </a: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Formation académique Aix Marseille 2023</a:t>
            </a:r>
          </a:p>
        </p:txBody>
      </p:sp>
    </p:spTree>
    <p:extLst>
      <p:ext uri="{BB962C8B-B14F-4D97-AF65-F5344CB8AC3E}">
        <p14:creationId xmlns:p14="http://schemas.microsoft.com/office/powerpoint/2010/main" val="410422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100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43" dur="1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44" dur="1000"/>
                                        <p:tgtEl>
                                          <p:spTgt spid="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p:cTn id="49" dur="1000" fill="hold"/>
                                        <p:tgtEl>
                                          <p:spTgt spid="3">
                                            <p:txEl>
                                              <p:pRg st="6" end="6"/>
                                            </p:txEl>
                                          </p:spTgt>
                                        </p:tgtEl>
                                        <p:attrNameLst>
                                          <p:attrName>ppt_w</p:attrName>
                                        </p:attrNameLst>
                                      </p:cBhvr>
                                      <p:tavLst>
                                        <p:tav tm="0">
                                          <p:val>
                                            <p:strVal val="#ppt_w*0.70"/>
                                          </p:val>
                                        </p:tav>
                                        <p:tav tm="100000">
                                          <p:val>
                                            <p:strVal val="#ppt_w"/>
                                          </p:val>
                                        </p:tav>
                                      </p:tavLst>
                                    </p:anim>
                                    <p:anim calcmode="lin" valueType="num">
                                      <p:cBhvr>
                                        <p:cTn id="50" dur="1000" fill="hold"/>
                                        <p:tgtEl>
                                          <p:spTgt spid="3">
                                            <p:txEl>
                                              <p:pRg st="6" end="6"/>
                                            </p:txEl>
                                          </p:spTgt>
                                        </p:tgtEl>
                                        <p:attrNameLst>
                                          <p:attrName>ppt_h</p:attrName>
                                        </p:attrNameLst>
                                      </p:cBhvr>
                                      <p:tavLst>
                                        <p:tav tm="0">
                                          <p:val>
                                            <p:strVal val="#ppt_h"/>
                                          </p:val>
                                        </p:tav>
                                        <p:tav tm="100000">
                                          <p:val>
                                            <p:strVal val="#ppt_h"/>
                                          </p:val>
                                        </p:tav>
                                      </p:tavLst>
                                    </p:anim>
                                    <p:animEffect transition="in" filter="fade">
                                      <p:cBhvr>
                                        <p:cTn id="51" dur="1000"/>
                                        <p:tgtEl>
                                          <p:spTgt spid="3">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 calcmode="lin" valueType="num">
                                      <p:cBhvr>
                                        <p:cTn id="56" dur="1000" fill="hold"/>
                                        <p:tgtEl>
                                          <p:spTgt spid="3">
                                            <p:txEl>
                                              <p:pRg st="7" end="7"/>
                                            </p:txEl>
                                          </p:spTgt>
                                        </p:tgtEl>
                                        <p:attrNameLst>
                                          <p:attrName>ppt_w</p:attrName>
                                        </p:attrNameLst>
                                      </p:cBhvr>
                                      <p:tavLst>
                                        <p:tav tm="0">
                                          <p:val>
                                            <p:strVal val="#ppt_w*0.70"/>
                                          </p:val>
                                        </p:tav>
                                        <p:tav tm="100000">
                                          <p:val>
                                            <p:strVal val="#ppt_w"/>
                                          </p:val>
                                        </p:tav>
                                      </p:tavLst>
                                    </p:anim>
                                    <p:anim calcmode="lin" valueType="num">
                                      <p:cBhvr>
                                        <p:cTn id="57" dur="1000" fill="hold"/>
                                        <p:tgtEl>
                                          <p:spTgt spid="3">
                                            <p:txEl>
                                              <p:pRg st="7" end="7"/>
                                            </p:txEl>
                                          </p:spTgt>
                                        </p:tgtEl>
                                        <p:attrNameLst>
                                          <p:attrName>ppt_h</p:attrName>
                                        </p:attrNameLst>
                                      </p:cBhvr>
                                      <p:tavLst>
                                        <p:tav tm="0">
                                          <p:val>
                                            <p:strVal val="#ppt_h"/>
                                          </p:val>
                                        </p:tav>
                                        <p:tav tm="100000">
                                          <p:val>
                                            <p:strVal val="#ppt_h"/>
                                          </p:val>
                                        </p:tav>
                                      </p:tavLst>
                                    </p:anim>
                                    <p:animEffect transition="in" filter="fade">
                                      <p:cBhvr>
                                        <p:cTn id="58" dur="1000"/>
                                        <p:tgtEl>
                                          <p:spTgt spid="3">
                                            <p:txEl>
                                              <p:pRg st="7" end="7"/>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grpId="0"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 calcmode="lin" valueType="num">
                                      <p:cBhvr>
                                        <p:cTn id="63" dur="1000" fill="hold"/>
                                        <p:tgtEl>
                                          <p:spTgt spid="3">
                                            <p:txEl>
                                              <p:pRg st="8" end="8"/>
                                            </p:txEl>
                                          </p:spTgt>
                                        </p:tgtEl>
                                        <p:attrNameLst>
                                          <p:attrName>ppt_w</p:attrName>
                                        </p:attrNameLst>
                                      </p:cBhvr>
                                      <p:tavLst>
                                        <p:tav tm="0">
                                          <p:val>
                                            <p:strVal val="#ppt_w*0.70"/>
                                          </p:val>
                                        </p:tav>
                                        <p:tav tm="100000">
                                          <p:val>
                                            <p:strVal val="#ppt_w"/>
                                          </p:val>
                                        </p:tav>
                                      </p:tavLst>
                                    </p:anim>
                                    <p:anim calcmode="lin" valueType="num">
                                      <p:cBhvr>
                                        <p:cTn id="64" dur="1000" fill="hold"/>
                                        <p:tgtEl>
                                          <p:spTgt spid="3">
                                            <p:txEl>
                                              <p:pRg st="8" end="8"/>
                                            </p:txEl>
                                          </p:spTgt>
                                        </p:tgtEl>
                                        <p:attrNameLst>
                                          <p:attrName>ppt_h</p:attrName>
                                        </p:attrNameLst>
                                      </p:cBhvr>
                                      <p:tavLst>
                                        <p:tav tm="0">
                                          <p:val>
                                            <p:strVal val="#ppt_h"/>
                                          </p:val>
                                        </p:tav>
                                        <p:tav tm="100000">
                                          <p:val>
                                            <p:strVal val="#ppt_h"/>
                                          </p:val>
                                        </p:tav>
                                      </p:tavLst>
                                    </p:anim>
                                    <p:animEffect transition="in" filter="fade">
                                      <p:cBhvr>
                                        <p:cTn id="65" dur="1000"/>
                                        <p:tgtEl>
                                          <p:spTgt spid="3">
                                            <p:txEl>
                                              <p:pRg st="8" end="8"/>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55" presetClass="entr" presetSubtype="0" fill="hold" grpId="0" nodeType="clickEffect">
                                  <p:stCondLst>
                                    <p:cond delay="0"/>
                                  </p:stCondLst>
                                  <p:childTnLst>
                                    <p:set>
                                      <p:cBhvr>
                                        <p:cTn id="69" dur="1" fill="hold">
                                          <p:stCondLst>
                                            <p:cond delay="0"/>
                                          </p:stCondLst>
                                        </p:cTn>
                                        <p:tgtEl>
                                          <p:spTgt spid="3">
                                            <p:txEl>
                                              <p:pRg st="9" end="9"/>
                                            </p:txEl>
                                          </p:spTgt>
                                        </p:tgtEl>
                                        <p:attrNameLst>
                                          <p:attrName>style.visibility</p:attrName>
                                        </p:attrNameLst>
                                      </p:cBhvr>
                                      <p:to>
                                        <p:strVal val="visible"/>
                                      </p:to>
                                    </p:set>
                                    <p:anim calcmode="lin" valueType="num">
                                      <p:cBhvr>
                                        <p:cTn id="70" dur="1000" fill="hold"/>
                                        <p:tgtEl>
                                          <p:spTgt spid="3">
                                            <p:txEl>
                                              <p:pRg st="9" end="9"/>
                                            </p:txEl>
                                          </p:spTgt>
                                        </p:tgtEl>
                                        <p:attrNameLst>
                                          <p:attrName>ppt_w</p:attrName>
                                        </p:attrNameLst>
                                      </p:cBhvr>
                                      <p:tavLst>
                                        <p:tav tm="0">
                                          <p:val>
                                            <p:strVal val="#ppt_w*0.70"/>
                                          </p:val>
                                        </p:tav>
                                        <p:tav tm="100000">
                                          <p:val>
                                            <p:strVal val="#ppt_w"/>
                                          </p:val>
                                        </p:tav>
                                      </p:tavLst>
                                    </p:anim>
                                    <p:anim calcmode="lin" valueType="num">
                                      <p:cBhvr>
                                        <p:cTn id="71" dur="1000" fill="hold"/>
                                        <p:tgtEl>
                                          <p:spTgt spid="3">
                                            <p:txEl>
                                              <p:pRg st="9" end="9"/>
                                            </p:txEl>
                                          </p:spTgt>
                                        </p:tgtEl>
                                        <p:attrNameLst>
                                          <p:attrName>ppt_h</p:attrName>
                                        </p:attrNameLst>
                                      </p:cBhvr>
                                      <p:tavLst>
                                        <p:tav tm="0">
                                          <p:val>
                                            <p:strVal val="#ppt_h"/>
                                          </p:val>
                                        </p:tav>
                                        <p:tav tm="100000">
                                          <p:val>
                                            <p:strVal val="#ppt_h"/>
                                          </p:val>
                                        </p:tav>
                                      </p:tavLst>
                                    </p:anim>
                                    <p:animEffect transition="in" filter="fade">
                                      <p:cBhvr>
                                        <p:cTn id="72" dur="1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4AA4657D-81E1-E6A2-B8CB-7D3A73E70D38}"/>
              </a:ext>
            </a:extLst>
          </p:cNvPr>
          <p:cNvSpPr>
            <a:spLocks noGrp="1"/>
          </p:cNvSpPr>
          <p:nvPr>
            <p:ph type="title"/>
          </p:nvPr>
        </p:nvSpPr>
        <p:spPr>
          <a:xfrm>
            <a:off x="459346" y="294538"/>
            <a:ext cx="11512913" cy="1033669"/>
          </a:xfrm>
        </p:spPr>
        <p:txBody>
          <a:bodyPr>
            <a:normAutofit fontScale="90000"/>
          </a:bodyPr>
          <a:lstStyle/>
          <a:p>
            <a:r>
              <a:rPr lang="fr-FR" sz="4000" dirty="0">
                <a:solidFill>
                  <a:srgbClr val="FFFFFF"/>
                </a:solidFill>
              </a:rPr>
              <a:t>1.2. Les conséquences sur la qualité des emplois : Les descripteurs de la qualité des emplois : horizon de carrière </a:t>
            </a:r>
          </a:p>
        </p:txBody>
      </p:sp>
      <p:sp>
        <p:nvSpPr>
          <p:cNvPr id="3" name="Espace réservé du contenu 2">
            <a:extLst>
              <a:ext uri="{FF2B5EF4-FFF2-40B4-BE49-F238E27FC236}">
                <a16:creationId xmlns:a16="http://schemas.microsoft.com/office/drawing/2014/main" id="{9CBB1500-E402-1507-1F3B-81EA237C5115}"/>
              </a:ext>
            </a:extLst>
          </p:cNvPr>
          <p:cNvSpPr>
            <a:spLocks noGrp="1"/>
          </p:cNvSpPr>
          <p:nvPr>
            <p:ph idx="1"/>
          </p:nvPr>
        </p:nvSpPr>
        <p:spPr>
          <a:xfrm>
            <a:off x="365125" y="1891970"/>
            <a:ext cx="11339195" cy="4936784"/>
          </a:xfrm>
        </p:spPr>
        <p:txBody>
          <a:bodyPr anchor="ctr">
            <a:normAutofit/>
          </a:bodyPr>
          <a:lstStyle/>
          <a:p>
            <a:pPr marL="0" indent="0" algn="just">
              <a:buNone/>
            </a:pPr>
            <a:r>
              <a:rPr lang="fr-FR" sz="1800" dirty="0">
                <a:latin typeface="Times New Roman" panose="02020603050405020304" pitchFamily="18" charset="0"/>
                <a:cs typeface="Times New Roman" panose="02020603050405020304" pitchFamily="18" charset="0"/>
              </a:rPr>
              <a:t>« Né en 1974 de parents immigrés marocains, son père étant ouvrier dans le secteur du bâtiment et travaux publics (BTP) et sa mère femme de ménage, Karim est l’aîné d’une fratrie de huit enfants. Après avoir obtenu un brevet de technicien supérieur (BTS) de comptabilité en 1995, il entre dans la logistique par une mission d’intérim comme « employé logistique, en réception, expédition des marchandises » dans l’entrepôt d’un prestataire logistique, dans lequel il sera ensuite « embauché » en contrat à durée indéterminée (CDI) et où il restera pendant douze</a:t>
            </a:r>
            <a:br>
              <a:rPr lang="fr-FR" sz="1800" dirty="0">
                <a:latin typeface="Times New Roman" panose="02020603050405020304" pitchFamily="18" charset="0"/>
                <a:cs typeface="Times New Roman" panose="02020603050405020304" pitchFamily="18" charset="0"/>
              </a:rPr>
            </a:br>
            <a:r>
              <a:rPr lang="fr-FR" sz="1800" dirty="0">
                <a:latin typeface="Times New Roman" panose="02020603050405020304" pitchFamily="18" charset="0"/>
                <a:cs typeface="Times New Roman" panose="02020603050405020304" pitchFamily="18" charset="0"/>
              </a:rPr>
              <a:t>ans. Il explique de la façon suivante son arrivée dans le secteur : </a:t>
            </a:r>
          </a:p>
          <a:p>
            <a:pPr marL="0" indent="0" algn="just">
              <a:buNone/>
            </a:pPr>
            <a:r>
              <a:rPr lang="fr-FR" sz="1800" dirty="0">
                <a:latin typeface="Times New Roman" panose="02020603050405020304" pitchFamily="18" charset="0"/>
                <a:cs typeface="Times New Roman" panose="02020603050405020304" pitchFamily="18" charset="0"/>
              </a:rPr>
              <a:t>	</a:t>
            </a:r>
            <a:r>
              <a:rPr lang="fr-FR" sz="1800" i="1" dirty="0">
                <a:latin typeface="Times New Roman" panose="02020603050405020304" pitchFamily="18" charset="0"/>
                <a:cs typeface="Times New Roman" panose="02020603050405020304" pitchFamily="18" charset="0"/>
              </a:rPr>
              <a:t>« Pourquoi la logistique ? Parce que c’était un premier job en intérim, [...] y avait un</a:t>
            </a:r>
            <a:br>
              <a:rPr lang="fr-FR" sz="1800" i="1" dirty="0">
                <a:latin typeface="Times New Roman" panose="02020603050405020304" pitchFamily="18" charset="0"/>
                <a:cs typeface="Times New Roman" panose="02020603050405020304" pitchFamily="18" charset="0"/>
              </a:rPr>
            </a:br>
            <a:r>
              <a:rPr lang="fr-FR" sz="1800" i="1" dirty="0">
                <a:latin typeface="Times New Roman" panose="02020603050405020304" pitchFamily="18" charset="0"/>
                <a:cs typeface="Times New Roman" panose="02020603050405020304" pitchFamily="18" charset="0"/>
              </a:rPr>
              <a:t>besoin financier. Dans mon domaine de formation j’avais pas trouvé, et puis ça urgeait</a:t>
            </a:r>
            <a:br>
              <a:rPr lang="fr-FR" sz="1800" i="1" dirty="0">
                <a:latin typeface="Times New Roman" panose="02020603050405020304" pitchFamily="18" charset="0"/>
                <a:cs typeface="Times New Roman" panose="02020603050405020304" pitchFamily="18" charset="0"/>
              </a:rPr>
            </a:br>
            <a:r>
              <a:rPr lang="fr-FR" sz="1800" i="1" dirty="0">
                <a:latin typeface="Times New Roman" panose="02020603050405020304" pitchFamily="18" charset="0"/>
                <a:cs typeface="Times New Roman" panose="02020603050405020304" pitchFamily="18" charset="0"/>
              </a:rPr>
              <a:t>parce que j’avais un appart, tout ça ». </a:t>
            </a:r>
            <a:r>
              <a:rPr lang="fr-FR" sz="1800" dirty="0">
                <a:latin typeface="Times New Roman" panose="02020603050405020304" pitchFamily="18" charset="0"/>
                <a:cs typeface="Times New Roman" panose="02020603050405020304" pitchFamily="18" charset="0"/>
              </a:rPr>
              <a:t>(Entretien avec Karim, février 2015)</a:t>
            </a:r>
          </a:p>
          <a:p>
            <a:pPr marL="0" indent="0" algn="just">
              <a:buNone/>
            </a:pPr>
            <a:r>
              <a:rPr lang="fr-FR" sz="1800" dirty="0">
                <a:latin typeface="Times New Roman" panose="02020603050405020304" pitchFamily="18" charset="0"/>
                <a:cs typeface="Times New Roman" panose="02020603050405020304" pitchFamily="18" charset="0"/>
              </a:rPr>
              <a:t>Bien que Karim ne soit pas recruté sur un poste d’ouvrier, son expérience renseigne sur les modes de recrutement par l’intérim. Son échec à trouver un poste correspondant à sa formation l’amène à saisir une offre d’emploi dans un secteur alors en plein essor au début des années 2000. Ce choix de la nécessité, il le rapporte à l’expérience commune du travail intérimaire comme porte d’entrée dans l’emploi pour les jeunes hommes des quartiers populaires de Melun et Sénart :</a:t>
            </a:r>
          </a:p>
          <a:p>
            <a:pPr marL="0" indent="0" algn="just">
              <a:buNone/>
            </a:pPr>
            <a:r>
              <a:rPr lang="fr-FR" sz="1800" dirty="0">
                <a:latin typeface="Times New Roman" panose="02020603050405020304" pitchFamily="18" charset="0"/>
                <a:cs typeface="Times New Roman" panose="02020603050405020304" pitchFamily="18" charset="0"/>
              </a:rPr>
              <a:t>	« </a:t>
            </a:r>
            <a:r>
              <a:rPr lang="fr-FR" sz="1800" i="1" dirty="0">
                <a:latin typeface="Times New Roman" panose="02020603050405020304" pitchFamily="18" charset="0"/>
                <a:cs typeface="Times New Roman" panose="02020603050405020304" pitchFamily="18" charset="0"/>
              </a:rPr>
              <a:t>Bah tout le monde a travaillé dans la logistique. Ouais tous. Je pense que si tu fais</a:t>
            </a:r>
            <a:br>
              <a:rPr lang="fr-FR" sz="1800" i="1" dirty="0">
                <a:latin typeface="Times New Roman" panose="02020603050405020304" pitchFamily="18" charset="0"/>
                <a:cs typeface="Times New Roman" panose="02020603050405020304" pitchFamily="18" charset="0"/>
              </a:rPr>
            </a:br>
            <a:r>
              <a:rPr lang="fr-FR" sz="1800" i="1" dirty="0">
                <a:latin typeface="Times New Roman" panose="02020603050405020304" pitchFamily="18" charset="0"/>
                <a:cs typeface="Times New Roman" panose="02020603050405020304" pitchFamily="18" charset="0"/>
              </a:rPr>
              <a:t>une étude dans un quartier populaire comme ça, tous ceux qui ont 20-30 ans, même</a:t>
            </a:r>
            <a:br>
              <a:rPr lang="fr-FR" sz="1800" i="1" dirty="0">
                <a:latin typeface="Times New Roman" panose="02020603050405020304" pitchFamily="18" charset="0"/>
                <a:cs typeface="Times New Roman" panose="02020603050405020304" pitchFamily="18" charset="0"/>
              </a:rPr>
            </a:br>
            <a:r>
              <a:rPr lang="fr-FR" sz="1800" i="1" dirty="0">
                <a:latin typeface="Times New Roman" panose="02020603050405020304" pitchFamily="18" charset="0"/>
                <a:cs typeface="Times New Roman" panose="02020603050405020304" pitchFamily="18" charset="0"/>
              </a:rPr>
              <a:t>20-40, ils ont tous bossé dans la logistique. [...] la plupart ils commencent tous par l’intérim, avant de décrocher un premier emploi dans leur branche, y en a beaucoup qui pendant ce temps-là font de l’intérim. Et la plupart du temps c’est de la logistique. » </a:t>
            </a:r>
            <a:r>
              <a:rPr lang="fr-FR" sz="1800" dirty="0">
                <a:latin typeface="Times New Roman" panose="02020603050405020304" pitchFamily="18" charset="0"/>
                <a:cs typeface="Times New Roman" panose="02020603050405020304" pitchFamily="18" charset="0"/>
              </a:rPr>
              <a:t>(Id.)</a:t>
            </a:r>
          </a:p>
          <a:p>
            <a:pPr marL="0" indent="0">
              <a:buNone/>
            </a:pPr>
            <a:endParaRPr lang="fr-FR" sz="1800" dirty="0">
              <a:latin typeface="Times New Roman" panose="02020603050405020304" pitchFamily="18" charset="0"/>
              <a:cs typeface="Times New Roman" panose="02020603050405020304" pitchFamily="18" charset="0"/>
            </a:endParaRPr>
          </a:p>
        </p:txBody>
      </p:sp>
      <p:sp>
        <p:nvSpPr>
          <p:cNvPr id="5" name="Espace réservé du numéro de diapositive 4">
            <a:extLst>
              <a:ext uri="{FF2B5EF4-FFF2-40B4-BE49-F238E27FC236}">
                <a16:creationId xmlns:a16="http://schemas.microsoft.com/office/drawing/2014/main" id="{BC487F2F-2F81-B06A-54C7-1C1487D9366F}"/>
              </a:ext>
            </a:extLst>
          </p:cNvPr>
          <p:cNvSpPr>
            <a:spLocks noGrp="1"/>
          </p:cNvSpPr>
          <p:nvPr>
            <p:ph type="sldNum" sz="quarter" idx="12"/>
          </p:nvPr>
        </p:nvSpPr>
        <p:spPr>
          <a:xfrm>
            <a:off x="11704320" y="6455431"/>
            <a:ext cx="445913"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266F4DE-CDC0-234A-B27D-B59A64A3BC31}" type="slidenum">
              <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19</a:t>
            </a:fld>
            <a:endPar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6" name="Espace réservé du pied de page 3">
            <a:extLst>
              <a:ext uri="{FF2B5EF4-FFF2-40B4-BE49-F238E27FC236}">
                <a16:creationId xmlns:a16="http://schemas.microsoft.com/office/drawing/2014/main" id="{1621B17F-11CE-FEFE-7AFD-DB0D2DE93662}"/>
              </a:ext>
            </a:extLst>
          </p:cNvPr>
          <p:cNvSpPr>
            <a:spLocks noGrp="1"/>
          </p:cNvSpPr>
          <p:nvPr>
            <p:ph type="ftr" sz="quarter" idx="11"/>
          </p:nvPr>
        </p:nvSpPr>
        <p:spPr>
          <a:xfrm rot="5400000">
            <a:off x="-1676016" y="2183228"/>
            <a:ext cx="3717157"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100" b="0" i="0" u="none" strike="noStrike" kern="1200" cap="none" spc="0" normalizeH="0" baseline="0" noProof="0" dirty="0">
                <a:ln>
                  <a:noFill/>
                </a:ln>
                <a:solidFill>
                  <a:srgbClr val="FFFFFF"/>
                </a:solidFill>
                <a:effectLst/>
                <a:uLnTx/>
                <a:uFillTx/>
                <a:latin typeface="Calibri" panose="020F0502020204030204"/>
                <a:ea typeface="+mn-ea"/>
                <a:cs typeface="+mn-cs"/>
              </a:rPr>
              <a:t>Sandrine Parayre </a:t>
            </a: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Formation académique Aix Marseille 2023</a:t>
            </a:r>
          </a:p>
        </p:txBody>
      </p:sp>
    </p:spTree>
    <p:extLst>
      <p:ext uri="{BB962C8B-B14F-4D97-AF65-F5344CB8AC3E}">
        <p14:creationId xmlns:p14="http://schemas.microsoft.com/office/powerpoint/2010/main" val="307442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8A580B-129D-F0CD-1BEE-CAAF13C7BE40}"/>
              </a:ext>
            </a:extLst>
          </p:cNvPr>
          <p:cNvSpPr>
            <a:spLocks noGrp="1"/>
          </p:cNvSpPr>
          <p:nvPr>
            <p:ph type="title"/>
          </p:nvPr>
        </p:nvSpPr>
        <p:spPr/>
        <p:txBody>
          <a:bodyPr/>
          <a:lstStyle/>
          <a:p>
            <a:r>
              <a:rPr lang="fr-FR" dirty="0"/>
              <a:t>Quelles mutations du travail et de l’emploi ?</a:t>
            </a:r>
            <a:br>
              <a:rPr lang="fr-FR" dirty="0"/>
            </a:br>
            <a:r>
              <a:rPr lang="fr-FR" dirty="0"/>
              <a:t>Partie du programme évaluable en 2024</a:t>
            </a:r>
          </a:p>
        </p:txBody>
      </p:sp>
      <p:pic>
        <p:nvPicPr>
          <p:cNvPr id="4" name="Espace réservé du contenu 3">
            <a:extLst>
              <a:ext uri="{FF2B5EF4-FFF2-40B4-BE49-F238E27FC236}">
                <a16:creationId xmlns:a16="http://schemas.microsoft.com/office/drawing/2014/main" id="{75F7FDFC-B120-8243-0CBB-9AB50E4F9862}"/>
              </a:ext>
            </a:extLst>
          </p:cNvPr>
          <p:cNvPicPr>
            <a:picLocks noGrp="1" noChangeAspect="1"/>
          </p:cNvPicPr>
          <p:nvPr>
            <p:ph idx="1"/>
          </p:nvPr>
        </p:nvPicPr>
        <p:blipFill>
          <a:blip r:embed="rId2"/>
          <a:stretch>
            <a:fillRect/>
          </a:stretch>
        </p:blipFill>
        <p:spPr>
          <a:xfrm>
            <a:off x="999570" y="1587086"/>
            <a:ext cx="10195348" cy="4352400"/>
          </a:xfrm>
          <a:prstGeom prst="rect">
            <a:avLst/>
          </a:prstGeom>
        </p:spPr>
      </p:pic>
      <p:pic>
        <p:nvPicPr>
          <p:cNvPr id="5" name="Image 4">
            <a:extLst>
              <a:ext uri="{FF2B5EF4-FFF2-40B4-BE49-F238E27FC236}">
                <a16:creationId xmlns:a16="http://schemas.microsoft.com/office/drawing/2014/main" id="{13F58E2D-450C-BC8C-C847-8E3A679275B4}"/>
              </a:ext>
            </a:extLst>
          </p:cNvPr>
          <p:cNvPicPr>
            <a:picLocks noChangeAspect="1"/>
          </p:cNvPicPr>
          <p:nvPr/>
        </p:nvPicPr>
        <p:blipFill>
          <a:blip r:embed="rId3"/>
          <a:stretch>
            <a:fillRect/>
          </a:stretch>
        </p:blipFill>
        <p:spPr>
          <a:xfrm>
            <a:off x="999570" y="5938424"/>
            <a:ext cx="10515600" cy="530095"/>
          </a:xfrm>
          <a:prstGeom prst="rect">
            <a:avLst/>
          </a:prstGeom>
        </p:spPr>
      </p:pic>
      <p:sp>
        <p:nvSpPr>
          <p:cNvPr id="6" name="Espace réservé du pied de page 5">
            <a:extLst>
              <a:ext uri="{FF2B5EF4-FFF2-40B4-BE49-F238E27FC236}">
                <a16:creationId xmlns:a16="http://schemas.microsoft.com/office/drawing/2014/main" id="{9E4D5481-417E-97D2-44F9-2F4381CD117F}"/>
              </a:ext>
            </a:extLst>
          </p:cNvPr>
          <p:cNvSpPr>
            <a:spLocks noGrp="1"/>
          </p:cNvSpPr>
          <p:nvPr>
            <p:ph type="ftr" sz="quarter" idx="11"/>
          </p:nvPr>
        </p:nvSpPr>
        <p:spPr/>
        <p:txBody>
          <a:bodyPr/>
          <a:lstStyle/>
          <a:p>
            <a:r>
              <a:rPr lang="fr-FR"/>
              <a:t>Sandrine Parayre Formation académique Aix Marseille 2023</a:t>
            </a:r>
          </a:p>
        </p:txBody>
      </p:sp>
      <p:sp>
        <p:nvSpPr>
          <p:cNvPr id="7" name="Espace réservé du numéro de diapositive 6">
            <a:extLst>
              <a:ext uri="{FF2B5EF4-FFF2-40B4-BE49-F238E27FC236}">
                <a16:creationId xmlns:a16="http://schemas.microsoft.com/office/drawing/2014/main" id="{702EB5AC-8C25-DE13-9F80-C9579571766E}"/>
              </a:ext>
            </a:extLst>
          </p:cNvPr>
          <p:cNvSpPr>
            <a:spLocks noGrp="1"/>
          </p:cNvSpPr>
          <p:nvPr>
            <p:ph type="sldNum" sz="quarter" idx="12"/>
          </p:nvPr>
        </p:nvSpPr>
        <p:spPr/>
        <p:txBody>
          <a:bodyPr/>
          <a:lstStyle/>
          <a:p>
            <a:fld id="{D266F4DE-CDC0-234A-B27D-B59A64A3BC31}" type="slidenum">
              <a:rPr lang="fr-FR" smtClean="0"/>
              <a:t>2</a:t>
            </a:fld>
            <a:endParaRPr lang="fr-FR"/>
          </a:p>
        </p:txBody>
      </p:sp>
    </p:spTree>
    <p:extLst>
      <p:ext uri="{BB962C8B-B14F-4D97-AF65-F5344CB8AC3E}">
        <p14:creationId xmlns:p14="http://schemas.microsoft.com/office/powerpoint/2010/main" val="10972719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4AA4657D-81E1-E6A2-B8CB-7D3A73E70D38}"/>
              </a:ext>
            </a:extLst>
          </p:cNvPr>
          <p:cNvSpPr>
            <a:spLocks noGrp="1"/>
          </p:cNvSpPr>
          <p:nvPr>
            <p:ph type="title"/>
          </p:nvPr>
        </p:nvSpPr>
        <p:spPr>
          <a:xfrm>
            <a:off x="459346" y="294538"/>
            <a:ext cx="11512913" cy="1033669"/>
          </a:xfrm>
        </p:spPr>
        <p:txBody>
          <a:bodyPr>
            <a:normAutofit fontScale="90000"/>
          </a:bodyPr>
          <a:lstStyle/>
          <a:p>
            <a:r>
              <a:rPr lang="fr-FR" sz="4000" dirty="0">
                <a:solidFill>
                  <a:srgbClr val="FFFFFF"/>
                </a:solidFill>
              </a:rPr>
              <a:t>1.2. Les conséquences sur la qualité des emplois : Les descripteurs de la qualité des emplois : horizon de carrière </a:t>
            </a:r>
          </a:p>
        </p:txBody>
      </p:sp>
      <p:sp>
        <p:nvSpPr>
          <p:cNvPr id="3" name="Espace réservé du contenu 2">
            <a:extLst>
              <a:ext uri="{FF2B5EF4-FFF2-40B4-BE49-F238E27FC236}">
                <a16:creationId xmlns:a16="http://schemas.microsoft.com/office/drawing/2014/main" id="{9CBB1500-E402-1507-1F3B-81EA237C5115}"/>
              </a:ext>
            </a:extLst>
          </p:cNvPr>
          <p:cNvSpPr>
            <a:spLocks noGrp="1"/>
          </p:cNvSpPr>
          <p:nvPr>
            <p:ph idx="1"/>
          </p:nvPr>
        </p:nvSpPr>
        <p:spPr>
          <a:xfrm>
            <a:off x="365125" y="1622745"/>
            <a:ext cx="11732646" cy="5206009"/>
          </a:xfrm>
        </p:spPr>
        <p:txBody>
          <a:bodyPr anchor="ctr">
            <a:normAutofit lnSpcReduction="10000"/>
          </a:bodyPr>
          <a:lstStyle/>
          <a:p>
            <a:pPr marL="0" indent="0" algn="just">
              <a:buNone/>
            </a:pPr>
            <a:r>
              <a:rPr lang="fr-FR" sz="1800" kern="0" dirty="0">
                <a:latin typeface="Times New Roman" panose="02020603050405020304" pitchFamily="18" charset="0"/>
                <a:ea typeface="Times New Roman" panose="02020603050405020304" pitchFamily="18" charset="0"/>
              </a:rPr>
              <a:t>(</a:t>
            </a:r>
            <a:r>
              <a:rPr lang="fr-FR" sz="1800" kern="0" dirty="0">
                <a:effectLst/>
                <a:latin typeface="Times New Roman" panose="02020603050405020304" pitchFamily="18" charset="0"/>
                <a:ea typeface="Times New Roman" panose="02020603050405020304" pitchFamily="18" charset="0"/>
              </a:rPr>
              <a:t>…) Les primes de productivité ou les primes de pénibilité pour certaines conditions de travail (froid, surgelé, salissure, etc.) peuvent représenter jusqu’à 300 euros mensuels, à quoi s’ajoute dans le cas de l’intérim le versement des primes de précarité et des congés payés à hauteur de 10 % du salaire chacun. Les revenus ouvriers en entrepôt dépassent ainsi régulièrement 1 500 euros mensuels quand le revenu salarial médian des ouvriers est seulement de 1 360 euros en 2015 (INSEE 2019). (…)</a:t>
            </a:r>
          </a:p>
          <a:p>
            <a:pPr marL="0" indent="0" algn="just">
              <a:buNone/>
            </a:pPr>
            <a:r>
              <a:rPr lang="fr-FR" sz="1800" kern="0" dirty="0">
                <a:effectLst/>
                <a:latin typeface="Times New Roman" panose="02020603050405020304" pitchFamily="18" charset="0"/>
                <a:ea typeface="Times New Roman" panose="02020603050405020304" pitchFamily="18" charset="0"/>
              </a:rPr>
              <a:t>Le monde professionnel des ouvriers de la logistique est également structuré par de nombreuses circulations entre entrepôts. Si celles-ci sont d’abord liées à la durée très courte des contrats d’intérim (le plus souvent à la semaine), c’est-à-dire à la précarité professionnelle, elles s’inscrivent également dans des stratégies de mobilités propres aux ouvriers et génèrent un réseau d’interconnaissance professionnelle.</a:t>
            </a:r>
            <a:r>
              <a:rPr lang="fr-FR" sz="1200" dirty="0">
                <a:effectLst/>
              </a:rPr>
              <a:t> </a:t>
            </a:r>
            <a:r>
              <a:rPr lang="fr-FR" sz="1800" kern="0" dirty="0">
                <a:latin typeface="Times New Roman" panose="02020603050405020304" pitchFamily="18" charset="0"/>
              </a:rPr>
              <a:t>(…)</a:t>
            </a:r>
          </a:p>
          <a:p>
            <a:pPr marL="0" indent="0" algn="just">
              <a:buNone/>
            </a:pPr>
            <a:r>
              <a:rPr lang="fr-FR" sz="1800" kern="0" dirty="0">
                <a:effectLst/>
                <a:latin typeface="Times New Roman" panose="02020603050405020304" pitchFamily="18" charset="0"/>
                <a:ea typeface="Times New Roman" panose="02020603050405020304" pitchFamily="18" charset="0"/>
              </a:rPr>
              <a:t>Les mobilités professionnelles dans la logistique tiennent en premier lieu à l’usage massif de l’intérim par les entrepôts. Dans les entrepôts étudiés la part des intérimaires parmi l’ensemble des ouvriers variait entre 20 % et 90 %. Mais derrière la permanence d’un volant intérimaire structurel, on observe également une intense circulation sur ces postes. Par exemple, sur une période d’un mois d’intérim dans l’entrepôt </a:t>
            </a:r>
            <a:r>
              <a:rPr lang="fr-FR" sz="1800" kern="0" dirty="0" err="1">
                <a:effectLst/>
                <a:latin typeface="Times New Roman" panose="02020603050405020304" pitchFamily="18" charset="0"/>
                <a:ea typeface="Times New Roman" panose="02020603050405020304" pitchFamily="18" charset="0"/>
              </a:rPr>
              <a:t>Multimag</a:t>
            </a:r>
            <a:r>
              <a:rPr lang="fr-FR" sz="1800" kern="0" dirty="0">
                <a:effectLst/>
                <a:latin typeface="Times New Roman" panose="02020603050405020304" pitchFamily="18" charset="0"/>
                <a:ea typeface="Times New Roman" panose="02020603050405020304" pitchFamily="18" charset="0"/>
              </a:rPr>
              <a:t>, au sein d’une équipe de 40 ouvriers (dont 12 intérimaires), j’ai vu arriver 4 ouvriers et partir 5 autres</a:t>
            </a:r>
            <a:r>
              <a:rPr lang="fr-FR" sz="1200" dirty="0">
                <a:effectLst/>
              </a:rPr>
              <a:t> </a:t>
            </a:r>
            <a:r>
              <a:rPr lang="fr-FR" sz="1800" kern="0" dirty="0">
                <a:effectLst/>
                <a:latin typeface="Times New Roman" panose="02020603050405020304" pitchFamily="18" charset="0"/>
              </a:rPr>
              <a:t>. </a:t>
            </a:r>
            <a:r>
              <a:rPr lang="fr-FR" sz="1800" kern="0" dirty="0">
                <a:effectLst/>
                <a:latin typeface="Times New Roman" panose="02020603050405020304" pitchFamily="18" charset="0"/>
                <a:ea typeface="Times New Roman" panose="02020603050405020304" pitchFamily="18" charset="0"/>
              </a:rPr>
              <a:t>Ces départs résultent le plus souvent de la fin d’une mission d’intérim, que ce soit à cause d’une baisse d’activité de l’entreprise, de la productivité jugée insuffisante de l’ouvrier, ou d’un différend avec un chef d’équipe.</a:t>
            </a:r>
            <a:r>
              <a:rPr lang="fr-FR" sz="1200" dirty="0">
                <a:effectLst/>
              </a:rPr>
              <a:t> </a:t>
            </a:r>
            <a:r>
              <a:rPr lang="fr-FR" sz="1800" kern="0" dirty="0">
                <a:effectLst/>
                <a:latin typeface="Times New Roman" panose="02020603050405020304" pitchFamily="18" charset="0"/>
              </a:rPr>
              <a:t>(…)</a:t>
            </a:r>
          </a:p>
          <a:p>
            <a:pPr marL="0" indent="0" algn="just">
              <a:buNone/>
            </a:pPr>
            <a:r>
              <a:rPr lang="fr-FR" sz="1800" kern="0" dirty="0">
                <a:effectLst/>
                <a:latin typeface="Times New Roman" panose="02020603050405020304" pitchFamily="18" charset="0"/>
                <a:ea typeface="Times New Roman" panose="02020603050405020304" pitchFamily="18" charset="0"/>
              </a:rPr>
              <a:t>J’ai moi-même été inscrit dans quatre agences et ai travaillé avec deux d’entre elles. En raison de la gestion différenciée de la main-d’œuvre (Tranchant 2018), qui fait supporter aux intérimaires les tâches les plus pénibles, les autres causes de départ les plus fréquentes sont les douleurs physiques liées au travail, des conditions de travail jugées inacceptables, ou une opportunité d’emploi jugée meilleure. Dans ces conditions, la multi-inscription et la possibilité de changer régulièrement de mission d’intérim offrent aux travailleurs une marge de sélection de leurs conditions d’emploi et de travail par l’évitement des postes les plus pénibles ou les moins rémunérateurs</a:t>
            </a:r>
            <a:r>
              <a:rPr lang="fr-FR" sz="1200" dirty="0">
                <a:effectLst/>
              </a:rPr>
              <a:t> .</a:t>
            </a:r>
          </a:p>
        </p:txBody>
      </p:sp>
      <p:sp>
        <p:nvSpPr>
          <p:cNvPr id="5" name="Espace réservé du numéro de diapositive 4">
            <a:extLst>
              <a:ext uri="{FF2B5EF4-FFF2-40B4-BE49-F238E27FC236}">
                <a16:creationId xmlns:a16="http://schemas.microsoft.com/office/drawing/2014/main" id="{BC487F2F-2F81-B06A-54C7-1C1487D9366F}"/>
              </a:ext>
            </a:extLst>
          </p:cNvPr>
          <p:cNvSpPr>
            <a:spLocks noGrp="1"/>
          </p:cNvSpPr>
          <p:nvPr>
            <p:ph type="sldNum" sz="quarter" idx="12"/>
          </p:nvPr>
        </p:nvSpPr>
        <p:spPr>
          <a:xfrm>
            <a:off x="11704320" y="6455431"/>
            <a:ext cx="445913"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266F4DE-CDC0-234A-B27D-B59A64A3BC31}" type="slidenum">
              <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20</a:t>
            </a:fld>
            <a:endPar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6" name="Espace réservé du pied de page 3">
            <a:extLst>
              <a:ext uri="{FF2B5EF4-FFF2-40B4-BE49-F238E27FC236}">
                <a16:creationId xmlns:a16="http://schemas.microsoft.com/office/drawing/2014/main" id="{1621B17F-11CE-FEFE-7AFD-DB0D2DE93662}"/>
              </a:ext>
            </a:extLst>
          </p:cNvPr>
          <p:cNvSpPr>
            <a:spLocks noGrp="1"/>
          </p:cNvSpPr>
          <p:nvPr>
            <p:ph type="ftr" sz="quarter" idx="11"/>
          </p:nvPr>
        </p:nvSpPr>
        <p:spPr>
          <a:xfrm rot="5400000">
            <a:off x="-1676016" y="2183228"/>
            <a:ext cx="3717157"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100" b="0" i="0" u="none" strike="noStrike" kern="1200" cap="none" spc="0" normalizeH="0" baseline="0" noProof="0" dirty="0">
                <a:ln>
                  <a:noFill/>
                </a:ln>
                <a:solidFill>
                  <a:srgbClr val="FFFFFF"/>
                </a:solidFill>
                <a:effectLst/>
                <a:uLnTx/>
                <a:uFillTx/>
                <a:latin typeface="Calibri" panose="020F0502020204030204"/>
                <a:ea typeface="+mn-ea"/>
                <a:cs typeface="+mn-cs"/>
              </a:rPr>
              <a:t>Sandrine Parayre </a:t>
            </a: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Formation académique Aix Marseille 2023</a:t>
            </a:r>
          </a:p>
        </p:txBody>
      </p:sp>
    </p:spTree>
    <p:extLst>
      <p:ext uri="{BB962C8B-B14F-4D97-AF65-F5344CB8AC3E}">
        <p14:creationId xmlns:p14="http://schemas.microsoft.com/office/powerpoint/2010/main" val="4093989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4AA4657D-81E1-E6A2-B8CB-7D3A73E70D38}"/>
              </a:ext>
            </a:extLst>
          </p:cNvPr>
          <p:cNvSpPr>
            <a:spLocks noGrp="1"/>
          </p:cNvSpPr>
          <p:nvPr>
            <p:ph type="title"/>
          </p:nvPr>
        </p:nvSpPr>
        <p:spPr>
          <a:xfrm>
            <a:off x="459346" y="294538"/>
            <a:ext cx="11512913" cy="1033669"/>
          </a:xfrm>
        </p:spPr>
        <p:txBody>
          <a:bodyPr>
            <a:normAutofit fontScale="90000"/>
          </a:bodyPr>
          <a:lstStyle/>
          <a:p>
            <a:r>
              <a:rPr lang="fr-FR" sz="4000" dirty="0">
                <a:solidFill>
                  <a:srgbClr val="FFFFFF"/>
                </a:solidFill>
              </a:rPr>
              <a:t>1.2. Les conséquences sur la qualité des emplois : Les descripteurs de la qualité des emplois : horizon de carrière </a:t>
            </a:r>
          </a:p>
        </p:txBody>
      </p:sp>
      <p:sp>
        <p:nvSpPr>
          <p:cNvPr id="3" name="Espace réservé du contenu 2">
            <a:extLst>
              <a:ext uri="{FF2B5EF4-FFF2-40B4-BE49-F238E27FC236}">
                <a16:creationId xmlns:a16="http://schemas.microsoft.com/office/drawing/2014/main" id="{9CBB1500-E402-1507-1F3B-81EA237C5115}"/>
              </a:ext>
            </a:extLst>
          </p:cNvPr>
          <p:cNvSpPr>
            <a:spLocks noGrp="1"/>
          </p:cNvSpPr>
          <p:nvPr>
            <p:ph idx="1"/>
          </p:nvPr>
        </p:nvSpPr>
        <p:spPr>
          <a:xfrm>
            <a:off x="365125" y="1622745"/>
            <a:ext cx="11732646" cy="5206009"/>
          </a:xfrm>
        </p:spPr>
        <p:txBody>
          <a:bodyPr anchor="ctr">
            <a:normAutofit fontScale="92500"/>
          </a:bodyPr>
          <a:lstStyle/>
          <a:p>
            <a:pPr marL="0" indent="0" algn="just">
              <a:buNone/>
            </a:pPr>
            <a:r>
              <a:rPr lang="fr-FR" sz="1800" dirty="0">
                <a:effectLst/>
                <a:latin typeface="Times New Roman" panose="02020603050405020304" pitchFamily="18" charset="0"/>
                <a:ea typeface="Times New Roman" panose="02020603050405020304" pitchFamily="18" charset="0"/>
              </a:rPr>
              <a:t>Pour certains travailleurs, le maintien dans l’intérim, qui peut durer jusqu’à plusieurs années, peut être une manière de rester à l’entrepôt tout en laissant ouvert son destin social, et de vivre comme provisoire le déclassement que représente parfois le travail ouvrier. Au fur et à mesure qu’il s’allonge dans le temps, le travail temporaire prend alors la forme d’un « intérim de profession » </a:t>
            </a:r>
          </a:p>
          <a:p>
            <a:pPr marL="0" indent="0" algn="just">
              <a:buNone/>
            </a:pPr>
            <a:r>
              <a:rPr lang="fr-FR" sz="1800" dirty="0">
                <a:effectLst/>
                <a:latin typeface="Times New Roman" panose="02020603050405020304" pitchFamily="18" charset="0"/>
                <a:ea typeface="Times New Roman" panose="02020603050405020304" pitchFamily="18" charset="0"/>
              </a:rPr>
              <a:t>La menace de la fin de mission, le besoin de rester en bons termes avec l’agence d’intérim, la difficulté à prendre des congés, l’effort renouvelé de familiarisation avec chaque nouvel environnement de travail, ou encore les horaires changeants limitent les possibilités de lever le pied. De plus, l’avancée en âge et les problèmes de santé conduisent ces intérimaires au long cours mais peu qualifiés à envisager un CDI. L’intérim prolongé expose à des périodes sans emploi et aux variations de revenus selon les missions, ce qui empêche Sidney de quitter son logement HLM trop étroit pour accueillir ses trois enfants en garde partagée. Au moment où je le rencontre, il cumule d’ailleurs deux missions à temps plein en entrepôt, l’une de nuit (23 h-8 h) et l’autre de jour (9 h-14 h 30), « pour prévenir les mois à venir », une pratique qui lui permet de cumuler deux revenus mais qui est difficilement soutenable. (…)</a:t>
            </a:r>
          </a:p>
          <a:p>
            <a:pPr marL="0" indent="0" algn="just">
              <a:buNone/>
            </a:pPr>
            <a:r>
              <a:rPr lang="fr-FR" sz="1800" dirty="0">
                <a:effectLst/>
                <a:latin typeface="Times New Roman" panose="02020603050405020304" pitchFamily="18" charset="0"/>
                <a:ea typeface="Times New Roman" panose="02020603050405020304" pitchFamily="18" charset="0"/>
              </a:rPr>
              <a:t>L’intérim dans le secteur logistique permet à ces jeunes hommes de compenser l’absence de diplôme par l’acceptation d’un travail peu qualifié. Mais l’embauche en CDI qui s’ensuit est vécue comme une stabilisation professionnelle faute de mieux, ce qui traduit un déclassement social relatif par rapport à la génération de leurs parents. Cette situation est d’autant plus mal vécue que les perspectives de mobilité interne sont très limitées, sinon nulles, au sein des entrepôts logistiques. En effet, les postes ouvriers les plus qualifiés se raréfient avec la mise en place de la polyvalence forcée, et l’accès aux postes d’encadrement intermédiaire est de plus en plus souvent réservé aux titulaires de diplômes du supérieur court (BTS notamment) de spécialité logistique.</a:t>
            </a:r>
          </a:p>
          <a:p>
            <a:pPr marL="0" indent="0" algn="just">
              <a:buNone/>
            </a:pPr>
            <a:r>
              <a:rPr lang="fr-FR" sz="1800" dirty="0">
                <a:effectLst/>
                <a:latin typeface="Times New Roman" panose="02020603050405020304" pitchFamily="18" charset="0"/>
                <a:ea typeface="Times New Roman" panose="02020603050405020304" pitchFamily="18" charset="0"/>
              </a:rPr>
              <a:t>Alors que la pénibilité physique du travail se traduit par une usure précoce des</a:t>
            </a:r>
            <a:br>
              <a:rPr lang="fr-FR" sz="1800" dirty="0">
                <a:effectLst/>
                <a:latin typeface="Times New Roman" panose="02020603050405020304" pitchFamily="18" charset="0"/>
                <a:ea typeface="Times New Roman" panose="02020603050405020304" pitchFamily="18" charset="0"/>
              </a:rPr>
            </a:br>
            <a:r>
              <a:rPr lang="fr-FR" sz="1800" dirty="0">
                <a:effectLst/>
                <a:latin typeface="Times New Roman" panose="02020603050405020304" pitchFamily="18" charset="0"/>
                <a:ea typeface="Times New Roman" panose="02020603050405020304" pitchFamily="18" charset="0"/>
              </a:rPr>
              <a:t>corps, avec des maux de dos récurrents à moins de 30 ans, ces jeunes ouvriers ont souvent comme horizon la sortie de l’entrepôt. </a:t>
            </a:r>
            <a:endParaRPr lang="fr-FR" sz="1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Espace réservé du numéro de diapositive 4">
            <a:extLst>
              <a:ext uri="{FF2B5EF4-FFF2-40B4-BE49-F238E27FC236}">
                <a16:creationId xmlns:a16="http://schemas.microsoft.com/office/drawing/2014/main" id="{BC487F2F-2F81-B06A-54C7-1C1487D9366F}"/>
              </a:ext>
            </a:extLst>
          </p:cNvPr>
          <p:cNvSpPr>
            <a:spLocks noGrp="1"/>
          </p:cNvSpPr>
          <p:nvPr>
            <p:ph type="sldNum" sz="quarter" idx="12"/>
          </p:nvPr>
        </p:nvSpPr>
        <p:spPr>
          <a:xfrm>
            <a:off x="11704320" y="6455431"/>
            <a:ext cx="445913"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266F4DE-CDC0-234A-B27D-B59A64A3BC31}" type="slidenum">
              <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21</a:t>
            </a:fld>
            <a:endPar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6" name="Espace réservé du pied de page 3">
            <a:extLst>
              <a:ext uri="{FF2B5EF4-FFF2-40B4-BE49-F238E27FC236}">
                <a16:creationId xmlns:a16="http://schemas.microsoft.com/office/drawing/2014/main" id="{1621B17F-11CE-FEFE-7AFD-DB0D2DE93662}"/>
              </a:ext>
            </a:extLst>
          </p:cNvPr>
          <p:cNvSpPr>
            <a:spLocks noGrp="1"/>
          </p:cNvSpPr>
          <p:nvPr>
            <p:ph type="ftr" sz="quarter" idx="11"/>
          </p:nvPr>
        </p:nvSpPr>
        <p:spPr>
          <a:xfrm rot="5400000">
            <a:off x="-1676016" y="2183228"/>
            <a:ext cx="3717157"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100" b="0" i="0" u="none" strike="noStrike" kern="1200" cap="none" spc="0" normalizeH="0" baseline="0" noProof="0" dirty="0">
                <a:ln>
                  <a:noFill/>
                </a:ln>
                <a:solidFill>
                  <a:srgbClr val="FFFFFF"/>
                </a:solidFill>
                <a:effectLst/>
                <a:uLnTx/>
                <a:uFillTx/>
                <a:latin typeface="Calibri" panose="020F0502020204030204"/>
                <a:ea typeface="+mn-ea"/>
                <a:cs typeface="+mn-cs"/>
              </a:rPr>
              <a:t>Sandrine Parayre </a:t>
            </a: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Formation académique Aix Marseille 2023</a:t>
            </a:r>
          </a:p>
        </p:txBody>
      </p:sp>
    </p:spTree>
    <p:extLst>
      <p:ext uri="{BB962C8B-B14F-4D97-AF65-F5344CB8AC3E}">
        <p14:creationId xmlns:p14="http://schemas.microsoft.com/office/powerpoint/2010/main" val="3407265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4AA4657D-81E1-E6A2-B8CB-7D3A73E70D38}"/>
              </a:ext>
            </a:extLst>
          </p:cNvPr>
          <p:cNvSpPr>
            <a:spLocks noGrp="1"/>
          </p:cNvSpPr>
          <p:nvPr>
            <p:ph type="title"/>
          </p:nvPr>
        </p:nvSpPr>
        <p:spPr>
          <a:xfrm>
            <a:off x="1371599" y="294538"/>
            <a:ext cx="9895951" cy="1033669"/>
          </a:xfrm>
        </p:spPr>
        <p:txBody>
          <a:bodyPr>
            <a:normAutofit fontScale="90000"/>
          </a:bodyPr>
          <a:lstStyle/>
          <a:p>
            <a:r>
              <a:rPr lang="fr-FR" sz="4000" dirty="0">
                <a:solidFill>
                  <a:srgbClr val="FFFFFF"/>
                </a:solidFill>
              </a:rPr>
              <a:t>1.2. Les conséquences sur la qualité des emplois </a:t>
            </a:r>
          </a:p>
        </p:txBody>
      </p:sp>
      <p:pic>
        <p:nvPicPr>
          <p:cNvPr id="4" name="Espace réservé du contenu 3">
            <a:extLst>
              <a:ext uri="{FF2B5EF4-FFF2-40B4-BE49-F238E27FC236}">
                <a16:creationId xmlns:a16="http://schemas.microsoft.com/office/drawing/2014/main" id="{B8A61738-CDBA-8A12-0C9E-A797954923EB}"/>
              </a:ext>
            </a:extLst>
          </p:cNvPr>
          <p:cNvPicPr>
            <a:picLocks noGrp="1" noChangeAspect="1"/>
          </p:cNvPicPr>
          <p:nvPr>
            <p:ph idx="1"/>
          </p:nvPr>
        </p:nvPicPr>
        <p:blipFill>
          <a:blip r:embed="rId2"/>
          <a:stretch>
            <a:fillRect/>
          </a:stretch>
        </p:blipFill>
        <p:spPr>
          <a:xfrm>
            <a:off x="621045" y="1731430"/>
            <a:ext cx="6873210" cy="4378141"/>
          </a:xfrm>
          <a:prstGeom prst="rect">
            <a:avLst/>
          </a:prstGeom>
        </p:spPr>
      </p:pic>
      <p:sp>
        <p:nvSpPr>
          <p:cNvPr id="5" name="Espace réservé du numéro de diapositive 4">
            <a:extLst>
              <a:ext uri="{FF2B5EF4-FFF2-40B4-BE49-F238E27FC236}">
                <a16:creationId xmlns:a16="http://schemas.microsoft.com/office/drawing/2014/main" id="{BC487F2F-2F81-B06A-54C7-1C1487D9366F}"/>
              </a:ext>
            </a:extLst>
          </p:cNvPr>
          <p:cNvSpPr>
            <a:spLocks noGrp="1"/>
          </p:cNvSpPr>
          <p:nvPr>
            <p:ph type="sldNum" sz="quarter" idx="12"/>
          </p:nvPr>
        </p:nvSpPr>
        <p:spPr>
          <a:xfrm>
            <a:off x="11704320" y="6455431"/>
            <a:ext cx="445913"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266F4DE-CDC0-234A-B27D-B59A64A3BC31}" type="slidenum">
              <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22</a:t>
            </a:fld>
            <a:endPar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6" name="Espace réservé du pied de page 3">
            <a:extLst>
              <a:ext uri="{FF2B5EF4-FFF2-40B4-BE49-F238E27FC236}">
                <a16:creationId xmlns:a16="http://schemas.microsoft.com/office/drawing/2014/main" id="{1621B17F-11CE-FEFE-7AFD-DB0D2DE93662}"/>
              </a:ext>
            </a:extLst>
          </p:cNvPr>
          <p:cNvSpPr>
            <a:spLocks noGrp="1"/>
          </p:cNvSpPr>
          <p:nvPr>
            <p:ph type="ftr" sz="quarter" idx="11"/>
          </p:nvPr>
        </p:nvSpPr>
        <p:spPr>
          <a:xfrm rot="5400000">
            <a:off x="-1676016" y="2183228"/>
            <a:ext cx="3717157"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100" b="0" i="0" u="none" strike="noStrike" kern="1200" cap="none" spc="0" normalizeH="0" baseline="0" noProof="0" dirty="0">
                <a:ln>
                  <a:noFill/>
                </a:ln>
                <a:solidFill>
                  <a:srgbClr val="FFFFFF"/>
                </a:solidFill>
                <a:effectLst/>
                <a:uLnTx/>
                <a:uFillTx/>
                <a:latin typeface="Calibri" panose="020F0502020204030204"/>
                <a:ea typeface="+mn-ea"/>
                <a:cs typeface="+mn-cs"/>
              </a:rPr>
              <a:t>Sandrine Parayre </a:t>
            </a: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Formation académique Aix Marseille 2023</a:t>
            </a:r>
          </a:p>
        </p:txBody>
      </p:sp>
      <p:sp>
        <p:nvSpPr>
          <p:cNvPr id="8" name="ZoneTexte 7">
            <a:extLst>
              <a:ext uri="{FF2B5EF4-FFF2-40B4-BE49-F238E27FC236}">
                <a16:creationId xmlns:a16="http://schemas.microsoft.com/office/drawing/2014/main" id="{B92A31CA-3AD2-9EE0-4650-38C0BA9DE815}"/>
              </a:ext>
            </a:extLst>
          </p:cNvPr>
          <p:cNvSpPr txBox="1"/>
          <p:nvPr/>
        </p:nvSpPr>
        <p:spPr>
          <a:xfrm>
            <a:off x="288759" y="6378796"/>
            <a:ext cx="10262936" cy="369332"/>
          </a:xfrm>
          <a:prstGeom prst="rect">
            <a:avLst/>
          </a:prstGeom>
          <a:noFill/>
        </p:spPr>
        <p:txBody>
          <a:bodyPr wrap="square">
            <a:spAutoFit/>
          </a:bodyPr>
          <a:lstStyle/>
          <a:p>
            <a:r>
              <a:rPr lang="fr-FR" dirty="0"/>
              <a:t>DARES Le temps partiel 28 avril 2022  </a:t>
            </a:r>
            <a:r>
              <a:rPr lang="fr-FR" dirty="0">
                <a:hlinkClick r:id="rId3"/>
              </a:rPr>
              <a:t>https://dares.travail-emploi.gouv.fr/donnees/le-temps-partiel</a:t>
            </a:r>
            <a:endParaRPr lang="fr-FR" dirty="0"/>
          </a:p>
        </p:txBody>
      </p:sp>
      <p:sp>
        <p:nvSpPr>
          <p:cNvPr id="3" name="ZoneTexte 2">
            <a:extLst>
              <a:ext uri="{FF2B5EF4-FFF2-40B4-BE49-F238E27FC236}">
                <a16:creationId xmlns:a16="http://schemas.microsoft.com/office/drawing/2014/main" id="{694531E2-CCD2-1BC2-CCAE-A16B64D01F2B}"/>
              </a:ext>
            </a:extLst>
          </p:cNvPr>
          <p:cNvSpPr txBox="1"/>
          <p:nvPr/>
        </p:nvSpPr>
        <p:spPr>
          <a:xfrm>
            <a:off x="8219661" y="2236304"/>
            <a:ext cx="3484659" cy="2031325"/>
          </a:xfrm>
          <a:prstGeom prst="rect">
            <a:avLst/>
          </a:prstGeom>
          <a:noFill/>
        </p:spPr>
        <p:txBody>
          <a:bodyPr wrap="square" rtlCol="0">
            <a:spAutoFit/>
          </a:bodyPr>
          <a:lstStyle/>
          <a:p>
            <a:r>
              <a:rPr lang="fr-FR" dirty="0"/>
              <a:t>Le temps partiel concerne avant tout les femmes, les jeunes ou les plus de 55 ans, et les employés</a:t>
            </a:r>
          </a:p>
          <a:p>
            <a:r>
              <a:rPr lang="fr-FR" dirty="0"/>
              <a:t>Temps partiel concerne environ 46% des femmes en Allemagne,75% aux Pays-Bas, autour de 32 % dans l’UE.</a:t>
            </a:r>
          </a:p>
        </p:txBody>
      </p:sp>
    </p:spTree>
    <p:extLst>
      <p:ext uri="{BB962C8B-B14F-4D97-AF65-F5344CB8AC3E}">
        <p14:creationId xmlns:p14="http://schemas.microsoft.com/office/powerpoint/2010/main" val="41133050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4AA4657D-81E1-E6A2-B8CB-7D3A73E70D38}"/>
              </a:ext>
            </a:extLst>
          </p:cNvPr>
          <p:cNvSpPr>
            <a:spLocks noGrp="1"/>
          </p:cNvSpPr>
          <p:nvPr>
            <p:ph type="title"/>
          </p:nvPr>
        </p:nvSpPr>
        <p:spPr>
          <a:xfrm>
            <a:off x="459346" y="1"/>
            <a:ext cx="10808204" cy="1474798"/>
          </a:xfrm>
        </p:spPr>
        <p:txBody>
          <a:bodyPr>
            <a:normAutofit fontScale="90000"/>
          </a:bodyPr>
          <a:lstStyle/>
          <a:p>
            <a:r>
              <a:rPr lang="fr-FR" sz="4000" dirty="0">
                <a:solidFill>
                  <a:srgbClr val="FFFFFF"/>
                </a:solidFill>
              </a:rPr>
              <a:t>1.2. Les conséquences sur la qualité des emplois </a:t>
            </a:r>
            <a:br>
              <a:rPr lang="fr-FR" sz="4000" dirty="0">
                <a:solidFill>
                  <a:srgbClr val="FFFFFF"/>
                </a:solidFill>
              </a:rPr>
            </a:br>
            <a:r>
              <a:rPr lang="fr-FR" sz="4000" dirty="0">
                <a:solidFill>
                  <a:srgbClr val="FFFFFF"/>
                </a:solidFill>
              </a:rPr>
              <a:t>La sécurité économique</a:t>
            </a:r>
            <a:br>
              <a:rPr lang="fr-FR" sz="4000" dirty="0">
                <a:solidFill>
                  <a:srgbClr val="FFFFFF"/>
                </a:solidFill>
              </a:rPr>
            </a:br>
            <a:r>
              <a:rPr lang="fr-FR" sz="4000" dirty="0">
                <a:solidFill>
                  <a:srgbClr val="FFFFFF"/>
                </a:solidFill>
              </a:rPr>
              <a:t>Proportion de salariés craignant pour leur emploi</a:t>
            </a:r>
          </a:p>
        </p:txBody>
      </p:sp>
      <p:pic>
        <p:nvPicPr>
          <p:cNvPr id="4" name="Espace réservé du contenu 3">
            <a:extLst>
              <a:ext uri="{FF2B5EF4-FFF2-40B4-BE49-F238E27FC236}">
                <a16:creationId xmlns:a16="http://schemas.microsoft.com/office/drawing/2014/main" id="{F4CC3447-7302-6239-8DC4-447E178DFAF4}"/>
              </a:ext>
            </a:extLst>
          </p:cNvPr>
          <p:cNvPicPr>
            <a:picLocks noGrp="1" noChangeAspect="1"/>
          </p:cNvPicPr>
          <p:nvPr>
            <p:ph idx="1"/>
          </p:nvPr>
        </p:nvPicPr>
        <p:blipFill>
          <a:blip r:embed="rId2"/>
          <a:stretch>
            <a:fillRect/>
          </a:stretch>
        </p:blipFill>
        <p:spPr>
          <a:xfrm>
            <a:off x="336998" y="1719634"/>
            <a:ext cx="11813235" cy="3717156"/>
          </a:xfrm>
          <a:prstGeom prst="rect">
            <a:avLst/>
          </a:prstGeom>
        </p:spPr>
      </p:pic>
      <p:sp>
        <p:nvSpPr>
          <p:cNvPr id="5" name="Espace réservé du numéro de diapositive 4">
            <a:extLst>
              <a:ext uri="{FF2B5EF4-FFF2-40B4-BE49-F238E27FC236}">
                <a16:creationId xmlns:a16="http://schemas.microsoft.com/office/drawing/2014/main" id="{BC487F2F-2F81-B06A-54C7-1C1487D9366F}"/>
              </a:ext>
            </a:extLst>
          </p:cNvPr>
          <p:cNvSpPr>
            <a:spLocks noGrp="1"/>
          </p:cNvSpPr>
          <p:nvPr>
            <p:ph type="sldNum" sz="quarter" idx="12"/>
          </p:nvPr>
        </p:nvSpPr>
        <p:spPr>
          <a:xfrm>
            <a:off x="11704320" y="6455431"/>
            <a:ext cx="445913"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266F4DE-CDC0-234A-B27D-B59A64A3BC31}" type="slidenum">
              <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23</a:t>
            </a:fld>
            <a:endPar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6" name="Espace réservé du pied de page 3">
            <a:extLst>
              <a:ext uri="{FF2B5EF4-FFF2-40B4-BE49-F238E27FC236}">
                <a16:creationId xmlns:a16="http://schemas.microsoft.com/office/drawing/2014/main" id="{1621B17F-11CE-FEFE-7AFD-DB0D2DE93662}"/>
              </a:ext>
            </a:extLst>
          </p:cNvPr>
          <p:cNvSpPr>
            <a:spLocks noGrp="1"/>
          </p:cNvSpPr>
          <p:nvPr>
            <p:ph type="ftr" sz="quarter" idx="11"/>
          </p:nvPr>
        </p:nvSpPr>
        <p:spPr>
          <a:xfrm rot="5400000">
            <a:off x="-1676016" y="2183228"/>
            <a:ext cx="3717157"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100" b="0" i="0" u="none" strike="noStrike" kern="1200" cap="none" spc="0" normalizeH="0" baseline="0" noProof="0" dirty="0">
                <a:ln>
                  <a:noFill/>
                </a:ln>
                <a:solidFill>
                  <a:srgbClr val="FFFFFF"/>
                </a:solidFill>
                <a:effectLst/>
                <a:uLnTx/>
                <a:uFillTx/>
                <a:latin typeface="Calibri" panose="020F0502020204030204"/>
                <a:ea typeface="+mn-ea"/>
                <a:cs typeface="+mn-cs"/>
              </a:rPr>
              <a:t>Sandrine Parayre </a:t>
            </a: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Formation académique Aix Marseille 2023</a:t>
            </a:r>
          </a:p>
        </p:txBody>
      </p:sp>
      <p:sp>
        <p:nvSpPr>
          <p:cNvPr id="8" name="ZoneTexte 7">
            <a:extLst>
              <a:ext uri="{FF2B5EF4-FFF2-40B4-BE49-F238E27FC236}">
                <a16:creationId xmlns:a16="http://schemas.microsoft.com/office/drawing/2014/main" id="{C4DA45B3-F088-FD79-5D22-FFBA1C7FEB45}"/>
              </a:ext>
            </a:extLst>
          </p:cNvPr>
          <p:cNvSpPr txBox="1"/>
          <p:nvPr/>
        </p:nvSpPr>
        <p:spPr>
          <a:xfrm>
            <a:off x="1075622" y="5689834"/>
            <a:ext cx="9945303" cy="923330"/>
          </a:xfrm>
          <a:prstGeom prst="rect">
            <a:avLst/>
          </a:prstGeom>
          <a:noFill/>
        </p:spPr>
        <p:txBody>
          <a:bodyPr wrap="square">
            <a:spAutoFit/>
          </a:bodyPr>
          <a:lstStyle/>
          <a:p>
            <a:r>
              <a:rPr lang="fr-FR" dirty="0"/>
              <a:t>Lecture : en 2019, 13 % des cadres déclarent avoir des craintes pour leur emploi.</a:t>
            </a:r>
            <a:br>
              <a:rPr lang="fr-FR" dirty="0"/>
            </a:br>
            <a:r>
              <a:rPr lang="fr-FR" dirty="0"/>
              <a:t>Champ : salariés de France métropolitaine hors apprentis, stagiaires ou titulaires d’un emploi aidé.</a:t>
            </a:r>
            <a:br>
              <a:rPr lang="fr-FR" dirty="0"/>
            </a:br>
            <a:r>
              <a:rPr lang="fr-FR" dirty="0"/>
              <a:t>Source : Dares, DGAFP, Drees, enquêtes Conditions de travail (2005, 2013, 2016, 2019).</a:t>
            </a:r>
          </a:p>
        </p:txBody>
      </p:sp>
      <p:cxnSp>
        <p:nvCxnSpPr>
          <p:cNvPr id="7" name="Connecteur droit 6">
            <a:extLst>
              <a:ext uri="{FF2B5EF4-FFF2-40B4-BE49-F238E27FC236}">
                <a16:creationId xmlns:a16="http://schemas.microsoft.com/office/drawing/2014/main" id="{A1007C7A-1815-C56F-75F9-762E3486B9ED}"/>
              </a:ext>
            </a:extLst>
          </p:cNvPr>
          <p:cNvCxnSpPr>
            <a:cxnSpLocks/>
          </p:cNvCxnSpPr>
          <p:nvPr/>
        </p:nvCxnSpPr>
        <p:spPr>
          <a:xfrm flipH="1">
            <a:off x="685800" y="3597965"/>
            <a:ext cx="11131826"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2864886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4AA4657D-81E1-E6A2-B8CB-7D3A73E70D38}"/>
              </a:ext>
            </a:extLst>
          </p:cNvPr>
          <p:cNvSpPr>
            <a:spLocks noGrp="1"/>
          </p:cNvSpPr>
          <p:nvPr>
            <p:ph type="title"/>
          </p:nvPr>
        </p:nvSpPr>
        <p:spPr>
          <a:xfrm>
            <a:off x="459347" y="37444"/>
            <a:ext cx="11690886" cy="1553297"/>
          </a:xfrm>
        </p:spPr>
        <p:txBody>
          <a:bodyPr>
            <a:normAutofit fontScale="90000"/>
          </a:bodyPr>
          <a:lstStyle/>
          <a:p>
            <a:r>
              <a:rPr lang="fr-FR" sz="4000" dirty="0">
                <a:solidFill>
                  <a:srgbClr val="FFFFFF"/>
                </a:solidFill>
              </a:rPr>
              <a:t>1.2. Les conséquences sur la qualité des emplois </a:t>
            </a:r>
            <a:br>
              <a:rPr lang="fr-FR" sz="4000" dirty="0">
                <a:solidFill>
                  <a:srgbClr val="FFFFFF"/>
                </a:solidFill>
              </a:rPr>
            </a:br>
            <a:r>
              <a:rPr lang="fr-FR" sz="4000" dirty="0">
                <a:solidFill>
                  <a:srgbClr val="FFFFFF"/>
                </a:solidFill>
              </a:rPr>
              <a:t>Les conditions de travail</a:t>
            </a:r>
            <a:br>
              <a:rPr lang="fr-FR" sz="4000" dirty="0">
                <a:solidFill>
                  <a:srgbClr val="FFFFFF"/>
                </a:solidFill>
              </a:rPr>
            </a:br>
            <a:r>
              <a:rPr lang="fr-FR" sz="2700" dirty="0">
                <a:solidFill>
                  <a:srgbClr val="FFFFFF"/>
                </a:solidFill>
              </a:rPr>
              <a:t>Durée et organisation du travail des personnes en emploi par classe et sous‑classe d’emploi en 2021</a:t>
            </a:r>
          </a:p>
        </p:txBody>
      </p:sp>
      <p:pic>
        <p:nvPicPr>
          <p:cNvPr id="4" name="Espace réservé du contenu 3">
            <a:extLst>
              <a:ext uri="{FF2B5EF4-FFF2-40B4-BE49-F238E27FC236}">
                <a16:creationId xmlns:a16="http://schemas.microsoft.com/office/drawing/2014/main" id="{953D225A-99BF-8335-1FA0-2CD2EBC1FD54}"/>
              </a:ext>
            </a:extLst>
          </p:cNvPr>
          <p:cNvPicPr>
            <a:picLocks noGrp="1" noChangeAspect="1"/>
          </p:cNvPicPr>
          <p:nvPr>
            <p:ph idx="1"/>
          </p:nvPr>
        </p:nvPicPr>
        <p:blipFill>
          <a:blip r:embed="rId2"/>
          <a:stretch>
            <a:fillRect/>
          </a:stretch>
        </p:blipFill>
        <p:spPr>
          <a:xfrm>
            <a:off x="284090" y="1584642"/>
            <a:ext cx="6677238" cy="5286148"/>
          </a:xfrm>
          <a:prstGeom prst="rect">
            <a:avLst/>
          </a:prstGeom>
        </p:spPr>
      </p:pic>
      <p:sp>
        <p:nvSpPr>
          <p:cNvPr id="5" name="Espace réservé du numéro de diapositive 4">
            <a:extLst>
              <a:ext uri="{FF2B5EF4-FFF2-40B4-BE49-F238E27FC236}">
                <a16:creationId xmlns:a16="http://schemas.microsoft.com/office/drawing/2014/main" id="{BC487F2F-2F81-B06A-54C7-1C1487D9366F}"/>
              </a:ext>
            </a:extLst>
          </p:cNvPr>
          <p:cNvSpPr>
            <a:spLocks noGrp="1"/>
          </p:cNvSpPr>
          <p:nvPr>
            <p:ph type="sldNum" sz="quarter" idx="12"/>
          </p:nvPr>
        </p:nvSpPr>
        <p:spPr>
          <a:xfrm>
            <a:off x="11704320" y="6455431"/>
            <a:ext cx="445913"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266F4DE-CDC0-234A-B27D-B59A64A3BC31}" type="slidenum">
              <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24</a:t>
            </a:fld>
            <a:endPar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6" name="Espace réservé du pied de page 3">
            <a:extLst>
              <a:ext uri="{FF2B5EF4-FFF2-40B4-BE49-F238E27FC236}">
                <a16:creationId xmlns:a16="http://schemas.microsoft.com/office/drawing/2014/main" id="{99FBEF3F-7950-C166-CC8F-D8D2259CAF6E}"/>
              </a:ext>
            </a:extLst>
          </p:cNvPr>
          <p:cNvSpPr>
            <a:spLocks noGrp="1"/>
          </p:cNvSpPr>
          <p:nvPr>
            <p:ph type="ftr" sz="quarter" idx="11"/>
          </p:nvPr>
        </p:nvSpPr>
        <p:spPr>
          <a:xfrm rot="5400000">
            <a:off x="-1676016" y="2183228"/>
            <a:ext cx="3717157"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100" b="0" i="0" u="none" strike="noStrike" kern="1200" cap="none" spc="0" normalizeH="0" baseline="0" noProof="0" dirty="0">
                <a:ln>
                  <a:noFill/>
                </a:ln>
                <a:solidFill>
                  <a:srgbClr val="FFFFFF"/>
                </a:solidFill>
                <a:effectLst/>
                <a:uLnTx/>
                <a:uFillTx/>
                <a:latin typeface="Calibri" panose="020F0502020204030204"/>
                <a:ea typeface="+mn-ea"/>
                <a:cs typeface="+mn-cs"/>
              </a:rPr>
              <a:t>Sandrine Parayre </a:t>
            </a:r>
            <a:r>
              <a:rPr kumimoji="0" lang="fr-FR" sz="1100" b="0" i="0" u="none" strike="noStrike" kern="1200" cap="none" spc="0" normalizeH="0" baseline="0" noProof="0" dirty="0">
                <a:ln>
                  <a:noFill/>
                </a:ln>
                <a:solidFill>
                  <a:schemeClr val="tx1"/>
                </a:solidFill>
                <a:effectLst/>
                <a:uLnTx/>
                <a:uFillTx/>
                <a:latin typeface="Calibri" panose="020F0502020204030204"/>
                <a:ea typeface="+mn-ea"/>
                <a:cs typeface="+mn-cs"/>
              </a:rPr>
              <a:t>Formation académique Aix Marseille 2023</a:t>
            </a:r>
          </a:p>
        </p:txBody>
      </p:sp>
      <p:sp>
        <p:nvSpPr>
          <p:cNvPr id="8" name="ZoneTexte 7">
            <a:extLst>
              <a:ext uri="{FF2B5EF4-FFF2-40B4-BE49-F238E27FC236}">
                <a16:creationId xmlns:a16="http://schemas.microsoft.com/office/drawing/2014/main" id="{E442A9B7-F65E-E590-3266-1160DF2A8C5F}"/>
              </a:ext>
            </a:extLst>
          </p:cNvPr>
          <p:cNvSpPr txBox="1"/>
          <p:nvPr/>
        </p:nvSpPr>
        <p:spPr>
          <a:xfrm>
            <a:off x="7087224" y="4405532"/>
            <a:ext cx="5104772" cy="2492990"/>
          </a:xfrm>
          <a:prstGeom prst="rect">
            <a:avLst/>
          </a:prstGeom>
          <a:noFill/>
        </p:spPr>
        <p:txBody>
          <a:bodyPr wrap="square">
            <a:spAutoFit/>
          </a:bodyPr>
          <a:lstStyle/>
          <a:p>
            <a:r>
              <a:rPr lang="fr-FR" sz="1200" dirty="0">
                <a:solidFill>
                  <a:schemeClr val="accent1"/>
                </a:solidFill>
              </a:rPr>
              <a:t>1</a:t>
            </a:r>
            <a:r>
              <a:rPr lang="fr-FR" sz="1200" dirty="0"/>
              <a:t> Le recours au travail le soir (entre 20 heures et minuit), la nuit, le samedi, le dimanche ainsi qu’au télétravail portent sur les quatre dernières semaines.</a:t>
            </a:r>
            <a:br>
              <a:rPr lang="fr-FR" sz="1200" dirty="0"/>
            </a:br>
            <a:r>
              <a:rPr lang="fr-FR" sz="1200" dirty="0">
                <a:solidFill>
                  <a:schemeClr val="accent1"/>
                </a:solidFill>
              </a:rPr>
              <a:t>2</a:t>
            </a:r>
            <a:r>
              <a:rPr lang="fr-FR" sz="1200" dirty="0"/>
              <a:t> Question posée uniquement aux salariés.</a:t>
            </a:r>
            <a:br>
              <a:rPr lang="fr-FR" sz="1200" dirty="0"/>
            </a:br>
            <a:r>
              <a:rPr lang="fr-FR" sz="1200" dirty="0">
                <a:solidFill>
                  <a:schemeClr val="accent1"/>
                </a:solidFill>
              </a:rPr>
              <a:t>3</a:t>
            </a:r>
            <a:r>
              <a:rPr lang="fr-FR" sz="1200" dirty="0"/>
              <a:t> Les niveaux d’emploi des indépendants sont comparables à ceux des salariés (I1 avec A, I2 avec B, I3 avec C, I4 avec D).</a:t>
            </a:r>
            <a:br>
              <a:rPr lang="fr-FR" sz="1200" dirty="0"/>
            </a:br>
            <a:r>
              <a:rPr lang="fr-FR" sz="1200" dirty="0">
                <a:solidFill>
                  <a:schemeClr val="accent1"/>
                </a:solidFill>
              </a:rPr>
              <a:t>4</a:t>
            </a:r>
            <a:r>
              <a:rPr lang="fr-FR" sz="1200" dirty="0"/>
              <a:t> CDI : contrat à durée indéterminée.</a:t>
            </a:r>
            <a:br>
              <a:rPr lang="fr-FR" sz="1200" dirty="0"/>
            </a:br>
            <a:r>
              <a:rPr lang="fr-FR" sz="1200" dirty="0">
                <a:solidFill>
                  <a:schemeClr val="accent1"/>
                </a:solidFill>
              </a:rPr>
              <a:t>5 </a:t>
            </a:r>
            <a:r>
              <a:rPr lang="fr-FR" sz="1200" dirty="0"/>
              <a:t>Le terme fonctionnaire renvoie aux fonctionnaires et contractuels en CDI de la fonction publique.</a:t>
            </a:r>
            <a:br>
              <a:rPr lang="fr-FR" sz="1200" dirty="0"/>
            </a:br>
            <a:r>
              <a:rPr lang="fr-FR" sz="1200" dirty="0"/>
              <a:t>Lecture : en 2021, les personnes en emploi indépendant travaillent en moyenne 37,9 heures par semaine ; 45,1 % d’entre elles travaillent le soir.</a:t>
            </a:r>
            <a:br>
              <a:rPr lang="fr-FR" sz="1200" dirty="0"/>
            </a:br>
            <a:r>
              <a:rPr lang="fr-FR" sz="1200" dirty="0"/>
              <a:t>Champ : France hors Mayotte, personnes de 15 à 89 ans vivant en logement ordinaire, en emploi au sens du BIT.</a:t>
            </a:r>
            <a:br>
              <a:rPr lang="fr-FR" sz="1200" dirty="0"/>
            </a:br>
            <a:r>
              <a:rPr lang="fr-FR" sz="1200" dirty="0"/>
              <a:t>Source : Insee, enquête Emploi 2021.</a:t>
            </a:r>
          </a:p>
        </p:txBody>
      </p:sp>
      <p:sp>
        <p:nvSpPr>
          <p:cNvPr id="11" name="ZoneTexte 10">
            <a:extLst>
              <a:ext uri="{FF2B5EF4-FFF2-40B4-BE49-F238E27FC236}">
                <a16:creationId xmlns:a16="http://schemas.microsoft.com/office/drawing/2014/main" id="{E881E57A-71C2-44F3-EF9A-46C1B0D7C792}"/>
              </a:ext>
            </a:extLst>
          </p:cNvPr>
          <p:cNvSpPr txBox="1"/>
          <p:nvPr/>
        </p:nvSpPr>
        <p:spPr>
          <a:xfrm>
            <a:off x="7117551" y="1739388"/>
            <a:ext cx="4978880" cy="2554545"/>
          </a:xfrm>
          <a:prstGeom prst="rect">
            <a:avLst/>
          </a:prstGeom>
          <a:noFill/>
        </p:spPr>
        <p:txBody>
          <a:bodyPr wrap="square">
            <a:spAutoFit/>
          </a:bodyPr>
          <a:lstStyle/>
          <a:p>
            <a:pPr algn="just"/>
            <a:r>
              <a:rPr lang="fr-FR" sz="1600" dirty="0"/>
              <a:t>Les </a:t>
            </a:r>
            <a:r>
              <a:rPr lang="fr-FR" sz="1600" dirty="0">
                <a:solidFill>
                  <a:schemeClr val="accent1"/>
                </a:solidFill>
              </a:rPr>
              <a:t>classes et sous-classes d’emploi </a:t>
            </a:r>
            <a:r>
              <a:rPr lang="fr-FR" sz="1600" dirty="0"/>
              <a:t>sont un outil de complément des GSP qui ont été conçues dans le cadre de la rénovation de la PCS. </a:t>
            </a:r>
          </a:p>
          <a:p>
            <a:pPr algn="just"/>
            <a:r>
              <a:rPr lang="fr-FR" sz="1600" dirty="0"/>
              <a:t>Ajout d’une </a:t>
            </a:r>
            <a:r>
              <a:rPr lang="fr-FR" sz="1600" dirty="0">
                <a:solidFill>
                  <a:schemeClr val="accent1"/>
                </a:solidFill>
              </a:rPr>
              <a:t>graduation du niveau de qualification des professions </a:t>
            </a:r>
            <a:r>
              <a:rPr lang="fr-FR" sz="1600" dirty="0"/>
              <a:t>plus systématique et actualisée, ce qui permet de compléter l’approche historique de la PCS qui classe les professions au niveau agrégé de façon figée. </a:t>
            </a:r>
          </a:p>
          <a:p>
            <a:pPr algn="just"/>
            <a:r>
              <a:rPr lang="fr-FR" sz="1600" dirty="0">
                <a:solidFill>
                  <a:schemeClr val="accent1"/>
                </a:solidFill>
              </a:rPr>
              <a:t>Séparation plus nette entre indépendants et salariés, entre fonction publique et secteur privé, entre contrats stables et ceux à durée limitée</a:t>
            </a:r>
          </a:p>
        </p:txBody>
      </p:sp>
      <p:cxnSp>
        <p:nvCxnSpPr>
          <p:cNvPr id="15" name="Connecteur droit 14">
            <a:extLst>
              <a:ext uri="{FF2B5EF4-FFF2-40B4-BE49-F238E27FC236}">
                <a16:creationId xmlns:a16="http://schemas.microsoft.com/office/drawing/2014/main" id="{415610E7-4F3E-A4D2-F89A-B96B8EAEF4F5}"/>
              </a:ext>
            </a:extLst>
          </p:cNvPr>
          <p:cNvCxnSpPr>
            <a:cxnSpLocks/>
          </p:cNvCxnSpPr>
          <p:nvPr/>
        </p:nvCxnSpPr>
        <p:spPr>
          <a:xfrm>
            <a:off x="3190461" y="6092686"/>
            <a:ext cx="218661" cy="0"/>
          </a:xfrm>
          <a:prstGeom prst="line">
            <a:avLst/>
          </a:prstGeom>
        </p:spPr>
        <p:style>
          <a:lnRef idx="3">
            <a:schemeClr val="accent4"/>
          </a:lnRef>
          <a:fillRef idx="0">
            <a:schemeClr val="accent4"/>
          </a:fillRef>
          <a:effectRef idx="2">
            <a:schemeClr val="accent4"/>
          </a:effectRef>
          <a:fontRef idx="minor">
            <a:schemeClr val="tx1"/>
          </a:fontRef>
        </p:style>
      </p:cxnSp>
      <p:cxnSp>
        <p:nvCxnSpPr>
          <p:cNvPr id="19" name="Connecteur droit 18">
            <a:extLst>
              <a:ext uri="{FF2B5EF4-FFF2-40B4-BE49-F238E27FC236}">
                <a16:creationId xmlns:a16="http://schemas.microsoft.com/office/drawing/2014/main" id="{FE863949-D08F-FBEE-28EC-58027BAE3F86}"/>
              </a:ext>
            </a:extLst>
          </p:cNvPr>
          <p:cNvCxnSpPr>
            <a:cxnSpLocks/>
          </p:cNvCxnSpPr>
          <p:nvPr/>
        </p:nvCxnSpPr>
        <p:spPr>
          <a:xfrm>
            <a:off x="3690731" y="2478156"/>
            <a:ext cx="218661" cy="0"/>
          </a:xfrm>
          <a:prstGeom prst="line">
            <a:avLst/>
          </a:prstGeom>
        </p:spPr>
        <p:style>
          <a:lnRef idx="3">
            <a:schemeClr val="accent4"/>
          </a:lnRef>
          <a:fillRef idx="0">
            <a:schemeClr val="accent4"/>
          </a:fillRef>
          <a:effectRef idx="2">
            <a:schemeClr val="accent4"/>
          </a:effectRef>
          <a:fontRef idx="minor">
            <a:schemeClr val="tx1"/>
          </a:fontRef>
        </p:style>
      </p:cxnSp>
      <p:cxnSp>
        <p:nvCxnSpPr>
          <p:cNvPr id="20" name="Connecteur droit 19">
            <a:extLst>
              <a:ext uri="{FF2B5EF4-FFF2-40B4-BE49-F238E27FC236}">
                <a16:creationId xmlns:a16="http://schemas.microsoft.com/office/drawing/2014/main" id="{EA2F4E65-C78A-69D9-C7A9-FE8D1173ECB7}"/>
              </a:ext>
            </a:extLst>
          </p:cNvPr>
          <p:cNvCxnSpPr>
            <a:cxnSpLocks/>
          </p:cNvCxnSpPr>
          <p:nvPr/>
        </p:nvCxnSpPr>
        <p:spPr>
          <a:xfrm>
            <a:off x="3690731" y="3597965"/>
            <a:ext cx="218661" cy="0"/>
          </a:xfrm>
          <a:prstGeom prst="line">
            <a:avLst/>
          </a:prstGeom>
        </p:spPr>
        <p:style>
          <a:lnRef idx="3">
            <a:schemeClr val="accent4"/>
          </a:lnRef>
          <a:fillRef idx="0">
            <a:schemeClr val="accent4"/>
          </a:fillRef>
          <a:effectRef idx="2">
            <a:schemeClr val="accent4"/>
          </a:effectRef>
          <a:fontRef idx="minor">
            <a:schemeClr val="tx1"/>
          </a:fontRef>
        </p:style>
      </p:cxnSp>
      <p:cxnSp>
        <p:nvCxnSpPr>
          <p:cNvPr id="21" name="Connecteur droit 20">
            <a:extLst>
              <a:ext uri="{FF2B5EF4-FFF2-40B4-BE49-F238E27FC236}">
                <a16:creationId xmlns:a16="http://schemas.microsoft.com/office/drawing/2014/main" id="{CC8BFCF4-68D7-9F68-5564-1E6E306D8479}"/>
              </a:ext>
            </a:extLst>
          </p:cNvPr>
          <p:cNvCxnSpPr>
            <a:cxnSpLocks/>
          </p:cNvCxnSpPr>
          <p:nvPr/>
        </p:nvCxnSpPr>
        <p:spPr>
          <a:xfrm>
            <a:off x="4174435" y="2478156"/>
            <a:ext cx="218661" cy="0"/>
          </a:xfrm>
          <a:prstGeom prst="line">
            <a:avLst/>
          </a:prstGeom>
        </p:spPr>
        <p:style>
          <a:lnRef idx="3">
            <a:schemeClr val="accent4"/>
          </a:lnRef>
          <a:fillRef idx="0">
            <a:schemeClr val="accent4"/>
          </a:fillRef>
          <a:effectRef idx="2">
            <a:schemeClr val="accent4"/>
          </a:effectRef>
          <a:fontRef idx="minor">
            <a:schemeClr val="tx1"/>
          </a:fontRef>
        </p:style>
      </p:cxnSp>
      <p:cxnSp>
        <p:nvCxnSpPr>
          <p:cNvPr id="22" name="Connecteur droit 21">
            <a:extLst>
              <a:ext uri="{FF2B5EF4-FFF2-40B4-BE49-F238E27FC236}">
                <a16:creationId xmlns:a16="http://schemas.microsoft.com/office/drawing/2014/main" id="{386383DF-B89A-7EA7-711D-F99C6F1FD7CC}"/>
              </a:ext>
            </a:extLst>
          </p:cNvPr>
          <p:cNvCxnSpPr>
            <a:cxnSpLocks/>
          </p:cNvCxnSpPr>
          <p:nvPr/>
        </p:nvCxnSpPr>
        <p:spPr>
          <a:xfrm>
            <a:off x="4174435" y="4435890"/>
            <a:ext cx="218661" cy="0"/>
          </a:xfrm>
          <a:prstGeom prst="line">
            <a:avLst/>
          </a:prstGeom>
        </p:spPr>
        <p:style>
          <a:lnRef idx="3">
            <a:schemeClr val="accent4"/>
          </a:lnRef>
          <a:fillRef idx="0">
            <a:schemeClr val="accent4"/>
          </a:fillRef>
          <a:effectRef idx="2">
            <a:schemeClr val="accent4"/>
          </a:effectRef>
          <a:fontRef idx="minor">
            <a:schemeClr val="tx1"/>
          </a:fontRef>
        </p:style>
      </p:cxnSp>
      <p:cxnSp>
        <p:nvCxnSpPr>
          <p:cNvPr id="23" name="Connecteur droit 22">
            <a:extLst>
              <a:ext uri="{FF2B5EF4-FFF2-40B4-BE49-F238E27FC236}">
                <a16:creationId xmlns:a16="http://schemas.microsoft.com/office/drawing/2014/main" id="{6841B0ED-7540-E8B2-E55A-8FDCC0AEF22B}"/>
              </a:ext>
            </a:extLst>
          </p:cNvPr>
          <p:cNvCxnSpPr>
            <a:cxnSpLocks/>
          </p:cNvCxnSpPr>
          <p:nvPr/>
        </p:nvCxnSpPr>
        <p:spPr>
          <a:xfrm>
            <a:off x="4631635" y="2478156"/>
            <a:ext cx="218661" cy="0"/>
          </a:xfrm>
          <a:prstGeom prst="line">
            <a:avLst/>
          </a:prstGeom>
        </p:spPr>
        <p:style>
          <a:lnRef idx="3">
            <a:schemeClr val="accent4"/>
          </a:lnRef>
          <a:fillRef idx="0">
            <a:schemeClr val="accent4"/>
          </a:fillRef>
          <a:effectRef idx="2">
            <a:schemeClr val="accent4"/>
          </a:effectRef>
          <a:fontRef idx="minor">
            <a:schemeClr val="tx1"/>
          </a:fontRef>
        </p:style>
      </p:cxnSp>
      <p:cxnSp>
        <p:nvCxnSpPr>
          <p:cNvPr id="24" name="Connecteur droit 23">
            <a:extLst>
              <a:ext uri="{FF2B5EF4-FFF2-40B4-BE49-F238E27FC236}">
                <a16:creationId xmlns:a16="http://schemas.microsoft.com/office/drawing/2014/main" id="{74D5E795-9BA7-A8E9-C307-A9773A489801}"/>
              </a:ext>
            </a:extLst>
          </p:cNvPr>
          <p:cNvCxnSpPr>
            <a:cxnSpLocks/>
          </p:cNvCxnSpPr>
          <p:nvPr/>
        </p:nvCxnSpPr>
        <p:spPr>
          <a:xfrm>
            <a:off x="4631635" y="6112564"/>
            <a:ext cx="218661" cy="0"/>
          </a:xfrm>
          <a:prstGeom prst="line">
            <a:avLst/>
          </a:prstGeom>
        </p:spPr>
        <p:style>
          <a:lnRef idx="3">
            <a:schemeClr val="accent4"/>
          </a:lnRef>
          <a:fillRef idx="0">
            <a:schemeClr val="accent4"/>
          </a:fillRef>
          <a:effectRef idx="2">
            <a:schemeClr val="accent4"/>
          </a:effectRef>
          <a:fontRef idx="minor">
            <a:schemeClr val="tx1"/>
          </a:fontRef>
        </p:style>
      </p:cxnSp>
      <p:cxnSp>
        <p:nvCxnSpPr>
          <p:cNvPr id="25" name="Connecteur droit 24">
            <a:extLst>
              <a:ext uri="{FF2B5EF4-FFF2-40B4-BE49-F238E27FC236}">
                <a16:creationId xmlns:a16="http://schemas.microsoft.com/office/drawing/2014/main" id="{636DD630-71F7-CF0C-B128-A2333A5F2BC1}"/>
              </a:ext>
            </a:extLst>
          </p:cNvPr>
          <p:cNvCxnSpPr>
            <a:cxnSpLocks/>
          </p:cNvCxnSpPr>
          <p:nvPr/>
        </p:nvCxnSpPr>
        <p:spPr>
          <a:xfrm>
            <a:off x="5178287" y="2468216"/>
            <a:ext cx="218661" cy="0"/>
          </a:xfrm>
          <a:prstGeom prst="line">
            <a:avLst/>
          </a:prstGeom>
        </p:spPr>
        <p:style>
          <a:lnRef idx="3">
            <a:schemeClr val="accent4"/>
          </a:lnRef>
          <a:fillRef idx="0">
            <a:schemeClr val="accent4"/>
          </a:fillRef>
          <a:effectRef idx="2">
            <a:schemeClr val="accent4"/>
          </a:effectRef>
          <a:fontRef idx="minor">
            <a:schemeClr val="tx1"/>
          </a:fontRef>
        </p:style>
      </p:cxnSp>
      <p:cxnSp>
        <p:nvCxnSpPr>
          <p:cNvPr id="26" name="Connecteur droit 25">
            <a:extLst>
              <a:ext uri="{FF2B5EF4-FFF2-40B4-BE49-F238E27FC236}">
                <a16:creationId xmlns:a16="http://schemas.microsoft.com/office/drawing/2014/main" id="{D9C6CE3A-836C-FAF0-5A90-66735A41BE68}"/>
              </a:ext>
            </a:extLst>
          </p:cNvPr>
          <p:cNvCxnSpPr>
            <a:cxnSpLocks/>
          </p:cNvCxnSpPr>
          <p:nvPr/>
        </p:nvCxnSpPr>
        <p:spPr>
          <a:xfrm>
            <a:off x="5168348" y="6092686"/>
            <a:ext cx="218661" cy="0"/>
          </a:xfrm>
          <a:prstGeom prst="line">
            <a:avLst/>
          </a:prstGeom>
        </p:spPr>
        <p:style>
          <a:lnRef idx="3">
            <a:schemeClr val="accent4"/>
          </a:lnRef>
          <a:fillRef idx="0">
            <a:schemeClr val="accent4"/>
          </a:fillRef>
          <a:effectRef idx="2">
            <a:schemeClr val="accent4"/>
          </a:effectRef>
          <a:fontRef idx="minor">
            <a:schemeClr val="tx1"/>
          </a:fontRef>
        </p:style>
      </p:cxnSp>
      <p:cxnSp>
        <p:nvCxnSpPr>
          <p:cNvPr id="27" name="Connecteur droit 26">
            <a:extLst>
              <a:ext uri="{FF2B5EF4-FFF2-40B4-BE49-F238E27FC236}">
                <a16:creationId xmlns:a16="http://schemas.microsoft.com/office/drawing/2014/main" id="{AD4DFD5E-DAE4-366E-4581-B5F10B1BC804}"/>
              </a:ext>
            </a:extLst>
          </p:cNvPr>
          <p:cNvCxnSpPr>
            <a:cxnSpLocks/>
          </p:cNvCxnSpPr>
          <p:nvPr/>
        </p:nvCxnSpPr>
        <p:spPr>
          <a:xfrm>
            <a:off x="5809960" y="6103461"/>
            <a:ext cx="218661" cy="0"/>
          </a:xfrm>
          <a:prstGeom prst="line">
            <a:avLst/>
          </a:prstGeom>
        </p:spPr>
        <p:style>
          <a:lnRef idx="3">
            <a:schemeClr val="accent4"/>
          </a:lnRef>
          <a:fillRef idx="0">
            <a:schemeClr val="accent4"/>
          </a:fillRef>
          <a:effectRef idx="2">
            <a:schemeClr val="accent4"/>
          </a:effectRef>
          <a:fontRef idx="minor">
            <a:schemeClr val="tx1"/>
          </a:fontRef>
        </p:style>
      </p:cxnSp>
      <p:cxnSp>
        <p:nvCxnSpPr>
          <p:cNvPr id="28" name="Connecteur droit 27">
            <a:extLst>
              <a:ext uri="{FF2B5EF4-FFF2-40B4-BE49-F238E27FC236}">
                <a16:creationId xmlns:a16="http://schemas.microsoft.com/office/drawing/2014/main" id="{667E608F-9512-9DE1-8AEC-715CA09DF073}"/>
              </a:ext>
            </a:extLst>
          </p:cNvPr>
          <p:cNvCxnSpPr>
            <a:cxnSpLocks/>
          </p:cNvCxnSpPr>
          <p:nvPr/>
        </p:nvCxnSpPr>
        <p:spPr>
          <a:xfrm>
            <a:off x="5809960" y="5263659"/>
            <a:ext cx="218661" cy="0"/>
          </a:xfrm>
          <a:prstGeom prst="line">
            <a:avLst/>
          </a:prstGeom>
        </p:spPr>
        <p:style>
          <a:lnRef idx="3">
            <a:schemeClr val="accent4"/>
          </a:lnRef>
          <a:fillRef idx="0">
            <a:schemeClr val="accent4"/>
          </a:fillRef>
          <a:effectRef idx="2">
            <a:schemeClr val="accent4"/>
          </a:effectRef>
          <a:fontRef idx="minor">
            <a:schemeClr val="tx1"/>
          </a:fontRef>
        </p:style>
      </p:cxnSp>
      <p:cxnSp>
        <p:nvCxnSpPr>
          <p:cNvPr id="29" name="Connecteur droit 28">
            <a:extLst>
              <a:ext uri="{FF2B5EF4-FFF2-40B4-BE49-F238E27FC236}">
                <a16:creationId xmlns:a16="http://schemas.microsoft.com/office/drawing/2014/main" id="{65F5F812-984B-B09E-6765-95F057890101}"/>
              </a:ext>
            </a:extLst>
          </p:cNvPr>
          <p:cNvCxnSpPr>
            <a:cxnSpLocks/>
          </p:cNvCxnSpPr>
          <p:nvPr/>
        </p:nvCxnSpPr>
        <p:spPr>
          <a:xfrm>
            <a:off x="6460331" y="3596604"/>
            <a:ext cx="218661" cy="0"/>
          </a:xfrm>
          <a:prstGeom prst="line">
            <a:avLst/>
          </a:prstGeom>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4938664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A77F820C-D9B2-D70C-2117-DB99CB3F18BD}"/>
              </a:ext>
            </a:extLst>
          </p:cNvPr>
          <p:cNvSpPr>
            <a:spLocks noGrp="1"/>
          </p:cNvSpPr>
          <p:nvPr>
            <p:ph type="title"/>
          </p:nvPr>
        </p:nvSpPr>
        <p:spPr>
          <a:xfrm>
            <a:off x="1314824" y="735106"/>
            <a:ext cx="10053763" cy="2928470"/>
          </a:xfrm>
        </p:spPr>
        <p:txBody>
          <a:bodyPr vert="horz" lIns="91440" tIns="45720" rIns="91440" bIns="45720" rtlCol="0" anchor="b">
            <a:normAutofit/>
          </a:bodyPr>
          <a:lstStyle/>
          <a:p>
            <a:r>
              <a:rPr lang="en-US" sz="4800" dirty="0">
                <a:solidFill>
                  <a:srgbClr val="FFFFFF"/>
                </a:solidFill>
              </a:rPr>
              <a:t>2</a:t>
            </a:r>
            <a:r>
              <a:rPr lang="en-US" sz="4800" kern="1200" dirty="0">
                <a:solidFill>
                  <a:srgbClr val="FFFFFF"/>
                </a:solidFill>
                <a:effectLst/>
                <a:latin typeface="+mj-lt"/>
                <a:ea typeface="+mj-ea"/>
                <a:cs typeface="+mj-cs"/>
              </a:rPr>
              <a:t>. Les </a:t>
            </a:r>
            <a:r>
              <a:rPr lang="en-US" sz="4800" kern="1200" dirty="0" err="1">
                <a:solidFill>
                  <a:srgbClr val="FFFFFF"/>
                </a:solidFill>
                <a:effectLst/>
                <a:latin typeface="+mj-lt"/>
                <a:ea typeface="+mj-ea"/>
                <a:cs typeface="+mj-cs"/>
              </a:rPr>
              <a:t>formes</a:t>
            </a:r>
            <a:r>
              <a:rPr lang="en-US" sz="4800" kern="1200" dirty="0">
                <a:solidFill>
                  <a:srgbClr val="FFFFFF"/>
                </a:solidFill>
                <a:effectLst/>
                <a:latin typeface="+mj-lt"/>
                <a:ea typeface="+mj-ea"/>
                <a:cs typeface="+mj-cs"/>
              </a:rPr>
              <a:t> </a:t>
            </a:r>
            <a:r>
              <a:rPr lang="en-US" sz="4800" kern="1200" dirty="0" err="1">
                <a:solidFill>
                  <a:srgbClr val="FFFFFF"/>
                </a:solidFill>
                <a:effectLst/>
                <a:latin typeface="+mj-lt"/>
                <a:ea typeface="+mj-ea"/>
                <a:cs typeface="+mj-cs"/>
              </a:rPr>
              <a:t>d’organisation</a:t>
            </a:r>
            <a:r>
              <a:rPr lang="en-US" sz="4800" kern="1200" dirty="0">
                <a:solidFill>
                  <a:srgbClr val="FFFFFF"/>
                </a:solidFill>
                <a:effectLst/>
                <a:latin typeface="+mj-lt"/>
                <a:ea typeface="+mj-ea"/>
                <a:cs typeface="+mj-cs"/>
              </a:rPr>
              <a:t> du travail</a:t>
            </a:r>
            <a:br>
              <a:rPr lang="en-US" sz="4800" kern="1200" dirty="0">
                <a:solidFill>
                  <a:srgbClr val="FFFFFF"/>
                </a:solidFill>
                <a:effectLst/>
                <a:latin typeface="+mj-lt"/>
                <a:ea typeface="+mj-ea"/>
                <a:cs typeface="+mj-cs"/>
              </a:rPr>
            </a:br>
            <a:br>
              <a:rPr lang="en-US" sz="4800" kern="1200" dirty="0">
                <a:solidFill>
                  <a:srgbClr val="FFFFFF"/>
                </a:solidFill>
                <a:effectLst/>
                <a:latin typeface="+mj-lt"/>
                <a:ea typeface="+mj-ea"/>
                <a:cs typeface="+mj-cs"/>
              </a:rPr>
            </a:br>
            <a:endParaRPr lang="en-US" sz="4800" kern="1200" dirty="0">
              <a:solidFill>
                <a:srgbClr val="FFFFFF"/>
              </a:solidFill>
              <a:latin typeface="+mj-lt"/>
              <a:ea typeface="+mj-ea"/>
              <a:cs typeface="+mj-cs"/>
            </a:endParaRPr>
          </a:p>
        </p:txBody>
      </p:sp>
      <p:sp>
        <p:nvSpPr>
          <p:cNvPr id="3" name="Espace réservé du texte 2">
            <a:extLst>
              <a:ext uri="{FF2B5EF4-FFF2-40B4-BE49-F238E27FC236}">
                <a16:creationId xmlns:a16="http://schemas.microsoft.com/office/drawing/2014/main" id="{333678B9-813E-7379-CE69-652F5E6DB7FC}"/>
              </a:ext>
            </a:extLst>
          </p:cNvPr>
          <p:cNvSpPr>
            <a:spLocks noGrp="1"/>
          </p:cNvSpPr>
          <p:nvPr>
            <p:ph type="body" idx="1"/>
          </p:nvPr>
        </p:nvSpPr>
        <p:spPr>
          <a:xfrm>
            <a:off x="1350682" y="4870824"/>
            <a:ext cx="10005951" cy="1458258"/>
          </a:xfrm>
        </p:spPr>
        <p:txBody>
          <a:bodyPr vert="horz" lIns="91440" tIns="45720" rIns="91440" bIns="45720" rtlCol="0" anchor="ctr">
            <a:normAutofit/>
          </a:bodyPr>
          <a:lstStyle/>
          <a:p>
            <a:pPr lvl="1">
              <a:lnSpc>
                <a:spcPct val="150000"/>
              </a:lnSpc>
            </a:pPr>
            <a:r>
              <a:rPr lang="fr-FR" dirty="0">
                <a:solidFill>
                  <a:srgbClr val="0070C0"/>
                </a:solidFill>
                <a:latin typeface="Arial" panose="020B0604020202020204" pitchFamily="34" charset="0"/>
              </a:rPr>
              <a:t>2. 1. Quelle actualité des modèles tayloriens ?</a:t>
            </a:r>
          </a:p>
        </p:txBody>
      </p:sp>
      <p:sp>
        <p:nvSpPr>
          <p:cNvPr id="4" name="Espace réservé du pied de page 3">
            <a:extLst>
              <a:ext uri="{FF2B5EF4-FFF2-40B4-BE49-F238E27FC236}">
                <a16:creationId xmlns:a16="http://schemas.microsoft.com/office/drawing/2014/main" id="{BF1DB12A-5159-F166-2806-63F09DF4BFF4}"/>
              </a:ext>
            </a:extLst>
          </p:cNvPr>
          <p:cNvSpPr>
            <a:spLocks noGrp="1"/>
          </p:cNvSpPr>
          <p:nvPr>
            <p:ph type="ftr" sz="quarter" idx="11"/>
          </p:nvPr>
        </p:nvSpPr>
        <p:spPr>
          <a:xfrm rot="5400000">
            <a:off x="-1828800" y="1984248"/>
            <a:ext cx="4114800" cy="365125"/>
          </a:xfrm>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a:ln>
                  <a:noFill/>
                </a:ln>
                <a:solidFill>
                  <a:srgbClr val="FFFFFF"/>
                </a:solidFill>
                <a:effectLst/>
                <a:uLnTx/>
                <a:uFillTx/>
                <a:latin typeface="Calibri" panose="020F0502020204030204"/>
                <a:ea typeface="+mn-ea"/>
                <a:cs typeface="+mn-cs"/>
              </a:rPr>
              <a:t>Sandrine Parayre Formation académique Aix Marseille 2023</a:t>
            </a:r>
          </a:p>
        </p:txBody>
      </p:sp>
      <p:sp>
        <p:nvSpPr>
          <p:cNvPr id="5" name="Espace réservé du numéro de diapositive 4">
            <a:extLst>
              <a:ext uri="{FF2B5EF4-FFF2-40B4-BE49-F238E27FC236}">
                <a16:creationId xmlns:a16="http://schemas.microsoft.com/office/drawing/2014/main" id="{3F7D26B1-19C6-1AE2-BE0D-EAB4049F6B04}"/>
              </a:ext>
            </a:extLst>
          </p:cNvPr>
          <p:cNvSpPr>
            <a:spLocks noGrp="1"/>
          </p:cNvSpPr>
          <p:nvPr>
            <p:ph type="sldNum" sz="quarter" idx="12"/>
          </p:nvPr>
        </p:nvSpPr>
        <p:spPr>
          <a:xfrm>
            <a:off x="11704320" y="6446837"/>
            <a:ext cx="448056"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266F4DE-CDC0-234A-B27D-B59A64A3BC31}"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25</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73994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4AA4657D-81E1-E6A2-B8CB-7D3A73E70D38}"/>
              </a:ext>
            </a:extLst>
          </p:cNvPr>
          <p:cNvSpPr>
            <a:spLocks noGrp="1"/>
          </p:cNvSpPr>
          <p:nvPr>
            <p:ph type="title"/>
          </p:nvPr>
        </p:nvSpPr>
        <p:spPr>
          <a:xfrm>
            <a:off x="1371599" y="294538"/>
            <a:ext cx="9895951" cy="1033669"/>
          </a:xfrm>
        </p:spPr>
        <p:txBody>
          <a:bodyPr>
            <a:normAutofit/>
          </a:bodyPr>
          <a:lstStyle/>
          <a:p>
            <a:r>
              <a:rPr lang="fr-FR" sz="4000" dirty="0">
                <a:solidFill>
                  <a:srgbClr val="FFFFFF"/>
                </a:solidFill>
              </a:rPr>
              <a:t>2. 1. Quelle actualité des modèles tayloriens ?</a:t>
            </a:r>
          </a:p>
        </p:txBody>
      </p:sp>
      <p:sp>
        <p:nvSpPr>
          <p:cNvPr id="3" name="Espace réservé du contenu 2">
            <a:extLst>
              <a:ext uri="{FF2B5EF4-FFF2-40B4-BE49-F238E27FC236}">
                <a16:creationId xmlns:a16="http://schemas.microsoft.com/office/drawing/2014/main" id="{9CBB1500-E402-1507-1F3B-81EA237C5115}"/>
              </a:ext>
            </a:extLst>
          </p:cNvPr>
          <p:cNvSpPr>
            <a:spLocks noGrp="1"/>
          </p:cNvSpPr>
          <p:nvPr>
            <p:ph idx="1"/>
          </p:nvPr>
        </p:nvSpPr>
        <p:spPr>
          <a:xfrm>
            <a:off x="365125" y="1835419"/>
            <a:ext cx="11339195" cy="4620012"/>
          </a:xfrm>
        </p:spPr>
        <p:txBody>
          <a:bodyPr anchor="ctr">
            <a:normAutofit fontScale="85000" lnSpcReduction="20000"/>
          </a:bodyPr>
          <a:lstStyle/>
          <a:p>
            <a:pPr marL="0" indent="0" algn="just">
              <a:buNone/>
            </a:pPr>
            <a:r>
              <a:rPr lang="fr-FR" sz="18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Rappels sur le taylorisme</a:t>
            </a:r>
          </a:p>
          <a:p>
            <a:pPr marL="0" indent="0" algn="just">
              <a:buNone/>
            </a:pPr>
            <a:r>
              <a:rPr lang="fr-FR" sz="1800" i="1" dirty="0">
                <a:effectLst/>
                <a:latin typeface="Times New Roman" panose="02020603050405020304" pitchFamily="18" charset="0"/>
                <a:ea typeface="Calibri" panose="020F0502020204030204" pitchFamily="34" charset="0"/>
                <a:cs typeface="Times New Roman" panose="02020603050405020304" pitchFamily="18" charset="0"/>
              </a:rPr>
              <a:t>« Briser l’ouvrier de métier, libérer le procès de travail du pouvoir qu’il y exerce pour y instaurer la loi et la norme patronales, telle sera la contribution historique du taylorisme » (B. </a:t>
            </a:r>
            <a:r>
              <a:rPr lang="fr-FR" sz="1800" i="1" dirty="0" err="1">
                <a:effectLst/>
                <a:latin typeface="Times New Roman" panose="02020603050405020304" pitchFamily="18" charset="0"/>
                <a:ea typeface="Calibri" panose="020F0502020204030204" pitchFamily="34" charset="0"/>
                <a:cs typeface="Times New Roman" panose="02020603050405020304" pitchFamily="18" charset="0"/>
              </a:rPr>
              <a:t>Coriat</a:t>
            </a:r>
            <a:r>
              <a:rPr lang="fr-FR"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1800" b="1" i="1" dirty="0">
                <a:effectLst/>
                <a:latin typeface="Times New Roman" panose="02020603050405020304" pitchFamily="18" charset="0"/>
                <a:ea typeface="Calibri" panose="020F0502020204030204" pitchFamily="34" charset="0"/>
                <a:cs typeface="Times New Roman" panose="02020603050405020304" pitchFamily="18" charset="0"/>
              </a:rPr>
              <a:t>L’atelier et le chronomètre. Essai sur le taylorisme, le fordisme et la production de masse,</a:t>
            </a:r>
            <a:r>
              <a:rPr lang="fr-FR" sz="1800" i="1" dirty="0">
                <a:effectLst/>
                <a:latin typeface="Times New Roman" panose="02020603050405020304" pitchFamily="18" charset="0"/>
                <a:ea typeface="Calibri" panose="020F0502020204030204" pitchFamily="34" charset="0"/>
                <a:cs typeface="Times New Roman" panose="02020603050405020304" pitchFamily="18" charset="0"/>
              </a:rPr>
              <a:t> 1979).</a:t>
            </a:r>
          </a:p>
          <a:p>
            <a:pPr marL="0" indent="0" algn="just">
              <a:buNone/>
            </a:pPr>
            <a:r>
              <a:rPr lang="fr-FR" sz="2000" i="1" dirty="0">
                <a:latin typeface="Times New Roman" panose="02020603050405020304" pitchFamily="18" charset="0"/>
                <a:cs typeface="Times New Roman" panose="02020603050405020304" pitchFamily="18" charset="0"/>
              </a:rPr>
              <a:t>« La confection est une des branches modernes de la production industrielle où l'éclatement des tâches a été le plus poussé. Les psychotechniciens anglais citent souvent le cas d'une entreprise des Midlands où la fabrication du seul gilet pour complet masculin avait été morcelée en plus de 65 postes de travail différenciés. Mon usine hollandaise avait suivi le même courant et, pour ce qui est du veston, lors de ma visite, le nombre des postes, qui était déjà de 40 en 1932, était passé à 54, avec réduction du temps global de fabrication. La division des opérations, dans toutes les entreprises de confection de quelque importance, a pris, ce qui est normal, la forme du travail à la chaîne et entraîné un planning rigoureux. Toute la pensée du travail se trouve absorbée dans sa préparation, qui va jusque dans le moindre détail. "Coudre et piquer sur nos machines n'est pas difficile, dit un chef d'atelier. Ce qui est difficile, c'est de préparer les opérations." Le travail du modéliste est particulièrement élaboré et minutieux. S'il s'agit d'une robe, par exemple, il "crée" dans le tissu choisi, ou plutôt, expérimente ; deux piqueuses exécutent d'après ses indications ; puis le Bureau d'études examine ce premier projet sous trois angles : 1) la qualité du tissu en fonction des opérations à effectuer ; 2) la difficulté de celles-ci, en particulier de la coupe et de la couture sur machines ; 3) l'intérêt commercial : où, sur quels marchés la robe serait-elle vendable ?</a:t>
            </a:r>
          </a:p>
          <a:p>
            <a:pPr marL="0" indent="0" algn="just">
              <a:buNone/>
            </a:pPr>
            <a:r>
              <a:rPr lang="fr-FR" sz="2000" i="1" dirty="0">
                <a:latin typeface="Times New Roman" panose="02020603050405020304" pitchFamily="18" charset="0"/>
                <a:cs typeface="Times New Roman" panose="02020603050405020304" pitchFamily="18" charset="0"/>
              </a:rPr>
              <a:t>On cherche ensuite à simplifier la robe, et c'est là une tâche du Bureau de préparation [...]. Le Bureau d'études, une fois le modèle définitivement "composé" et sélectionné, dresse la liste des opérations qui seront effectuées à la chaîne et en établit les fiches détaillées, au 1/100e de minute [...]. La répartition du travail, la place des ouvrières, la cadence de la chaîne sont donc fixées par le Bureau d'études. La responsabilité du "chef de chaîne" (une ancienne ouvrière ayant de l'autorité et de l'expérience) se réduit à décider du poste où elle utilisera telle ou telle de ses ouvrières. » (Friedmann, Le travail en miette 1956) </a:t>
            </a:r>
          </a:p>
        </p:txBody>
      </p:sp>
      <p:sp>
        <p:nvSpPr>
          <p:cNvPr id="5" name="Espace réservé du numéro de diapositive 4">
            <a:extLst>
              <a:ext uri="{FF2B5EF4-FFF2-40B4-BE49-F238E27FC236}">
                <a16:creationId xmlns:a16="http://schemas.microsoft.com/office/drawing/2014/main" id="{BC487F2F-2F81-B06A-54C7-1C1487D9366F}"/>
              </a:ext>
            </a:extLst>
          </p:cNvPr>
          <p:cNvSpPr>
            <a:spLocks noGrp="1"/>
          </p:cNvSpPr>
          <p:nvPr>
            <p:ph type="sldNum" sz="quarter" idx="12"/>
          </p:nvPr>
        </p:nvSpPr>
        <p:spPr>
          <a:xfrm>
            <a:off x="11704320" y="6455431"/>
            <a:ext cx="445913"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266F4DE-CDC0-234A-B27D-B59A64A3BC31}" type="slidenum">
              <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26</a:t>
            </a:fld>
            <a:endPar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6" name="Espace réservé du pied de page 3">
            <a:extLst>
              <a:ext uri="{FF2B5EF4-FFF2-40B4-BE49-F238E27FC236}">
                <a16:creationId xmlns:a16="http://schemas.microsoft.com/office/drawing/2014/main" id="{1621B17F-11CE-FEFE-7AFD-DB0D2DE93662}"/>
              </a:ext>
            </a:extLst>
          </p:cNvPr>
          <p:cNvSpPr>
            <a:spLocks noGrp="1"/>
          </p:cNvSpPr>
          <p:nvPr>
            <p:ph type="ftr" sz="quarter" idx="11"/>
          </p:nvPr>
        </p:nvSpPr>
        <p:spPr>
          <a:xfrm rot="5400000">
            <a:off x="-1676016" y="2183228"/>
            <a:ext cx="3717157"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100" b="0" i="0" u="none" strike="noStrike" kern="1200" cap="none" spc="0" normalizeH="0" baseline="0" noProof="0" dirty="0">
                <a:ln>
                  <a:noFill/>
                </a:ln>
                <a:solidFill>
                  <a:srgbClr val="FFFFFF"/>
                </a:solidFill>
                <a:effectLst/>
                <a:uLnTx/>
                <a:uFillTx/>
                <a:latin typeface="Calibri" panose="020F0502020204030204"/>
                <a:ea typeface="+mn-ea"/>
                <a:cs typeface="+mn-cs"/>
              </a:rPr>
              <a:t>Sandrine Parayre </a:t>
            </a:r>
            <a:r>
              <a:rPr kumimoji="0" lang="fr-FR" sz="1100" b="0" i="0" u="none" strike="noStrike" kern="1200" cap="none" spc="0" normalizeH="0" baseline="0" noProof="0" dirty="0">
                <a:ln>
                  <a:noFill/>
                </a:ln>
                <a:solidFill>
                  <a:schemeClr val="tx1"/>
                </a:solidFill>
                <a:effectLst/>
                <a:uLnTx/>
                <a:uFillTx/>
                <a:latin typeface="Calibri" panose="020F0502020204030204"/>
                <a:ea typeface="+mn-ea"/>
                <a:cs typeface="+mn-cs"/>
              </a:rPr>
              <a:t>Formation académique Aix Marseille 2023</a:t>
            </a:r>
          </a:p>
        </p:txBody>
      </p:sp>
    </p:spTree>
    <p:extLst>
      <p:ext uri="{BB962C8B-B14F-4D97-AF65-F5344CB8AC3E}">
        <p14:creationId xmlns:p14="http://schemas.microsoft.com/office/powerpoint/2010/main" val="350424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4AA4657D-81E1-E6A2-B8CB-7D3A73E70D38}"/>
              </a:ext>
            </a:extLst>
          </p:cNvPr>
          <p:cNvSpPr>
            <a:spLocks noGrp="1"/>
          </p:cNvSpPr>
          <p:nvPr>
            <p:ph type="title"/>
          </p:nvPr>
        </p:nvSpPr>
        <p:spPr>
          <a:xfrm>
            <a:off x="1371599" y="294538"/>
            <a:ext cx="9895951" cy="1033669"/>
          </a:xfrm>
        </p:spPr>
        <p:txBody>
          <a:bodyPr>
            <a:normAutofit/>
          </a:bodyPr>
          <a:lstStyle/>
          <a:p>
            <a:r>
              <a:rPr lang="fr-FR" sz="4000" dirty="0">
                <a:solidFill>
                  <a:srgbClr val="FFFFFF"/>
                </a:solidFill>
              </a:rPr>
              <a:t>2. 1. Quelle actualité des modèles tayloriens ?</a:t>
            </a:r>
          </a:p>
        </p:txBody>
      </p:sp>
      <p:sp>
        <p:nvSpPr>
          <p:cNvPr id="3" name="Espace réservé du contenu 2">
            <a:extLst>
              <a:ext uri="{FF2B5EF4-FFF2-40B4-BE49-F238E27FC236}">
                <a16:creationId xmlns:a16="http://schemas.microsoft.com/office/drawing/2014/main" id="{9CBB1500-E402-1507-1F3B-81EA237C5115}"/>
              </a:ext>
            </a:extLst>
          </p:cNvPr>
          <p:cNvSpPr>
            <a:spLocks noGrp="1"/>
          </p:cNvSpPr>
          <p:nvPr>
            <p:ph idx="1"/>
          </p:nvPr>
        </p:nvSpPr>
        <p:spPr>
          <a:xfrm>
            <a:off x="574159" y="1885278"/>
            <a:ext cx="11088394" cy="4678183"/>
          </a:xfrm>
        </p:spPr>
        <p:txBody>
          <a:bodyPr anchor="ctr">
            <a:normAutofit/>
          </a:bodyPr>
          <a:lstStyle/>
          <a:p>
            <a:pPr marL="0" indent="0" algn="just">
              <a:buNone/>
            </a:pPr>
            <a:r>
              <a:rPr lang="fr-FR" sz="1400" dirty="0">
                <a:solidFill>
                  <a:srgbClr val="0070C0"/>
                </a:solidFill>
                <a:latin typeface="Times New Roman" panose="02020603050405020304" pitchFamily="18" charset="0"/>
                <a:cs typeface="Times New Roman" panose="02020603050405020304" pitchFamily="18" charset="0"/>
              </a:rPr>
              <a:t>Robert </a:t>
            </a:r>
            <a:r>
              <a:rPr lang="fr-FR" sz="1400" dirty="0" err="1">
                <a:solidFill>
                  <a:srgbClr val="0070C0"/>
                </a:solidFill>
                <a:latin typeface="Times New Roman" panose="02020603050405020304" pitchFamily="18" charset="0"/>
                <a:cs typeface="Times New Roman" panose="02020603050405020304" pitchFamily="18" charset="0"/>
              </a:rPr>
              <a:t>Linhart</a:t>
            </a:r>
            <a:r>
              <a:rPr lang="fr-FR" sz="1400" dirty="0">
                <a:solidFill>
                  <a:srgbClr val="0070C0"/>
                </a:solidFill>
                <a:latin typeface="Times New Roman" panose="02020603050405020304" pitchFamily="18" charset="0"/>
                <a:cs typeface="Times New Roman" panose="02020603050405020304" pitchFamily="18" charset="0"/>
              </a:rPr>
              <a:t> L’établi, 1978</a:t>
            </a:r>
          </a:p>
          <a:p>
            <a:pPr marL="0" indent="0" algn="just">
              <a:buNone/>
            </a:pPr>
            <a:r>
              <a:rPr lang="fr-FR" sz="1400" dirty="0">
                <a:latin typeface="Times New Roman" panose="02020603050405020304" pitchFamily="18" charset="0"/>
                <a:cs typeface="Times New Roman" panose="02020603050405020304" pitchFamily="18" charset="0"/>
              </a:rPr>
              <a:t>La retouche de portières irrégulières aux usines </a:t>
            </a:r>
            <a:r>
              <a:rPr lang="fr-FR" sz="1400" dirty="0" err="1">
                <a:latin typeface="Times New Roman" panose="02020603050405020304" pitchFamily="18" charset="0"/>
                <a:cs typeface="Times New Roman" panose="02020603050405020304" pitchFamily="18" charset="0"/>
              </a:rPr>
              <a:t>Citroen</a:t>
            </a:r>
            <a:r>
              <a:rPr lang="fr-FR" sz="1400" dirty="0">
                <a:latin typeface="Times New Roman" panose="02020603050405020304" pitchFamily="18" charset="0"/>
                <a:cs typeface="Times New Roman" panose="02020603050405020304" pitchFamily="18" charset="0"/>
              </a:rPr>
              <a:t> </a:t>
            </a:r>
          </a:p>
          <a:p>
            <a:pPr marL="0" indent="0" algn="just">
              <a:buNone/>
            </a:pPr>
            <a:r>
              <a:rPr lang="fr-FR" sz="1400" dirty="0">
                <a:latin typeface="Times New Roman" panose="02020603050405020304" pitchFamily="18" charset="0"/>
                <a:cs typeface="Times New Roman" panose="02020603050405020304" pitchFamily="18" charset="0"/>
              </a:rPr>
              <a:t>« </a:t>
            </a:r>
            <a:r>
              <a:rPr lang="fr-FR" sz="1400" i="1" dirty="0">
                <a:latin typeface="Times New Roman" panose="02020603050405020304" pitchFamily="18" charset="0"/>
                <a:cs typeface="Times New Roman" panose="02020603050405020304" pitchFamily="18" charset="0"/>
              </a:rPr>
              <a:t>Elle rôde, l'Organisation du Travail. En général anonyme, présente seulement dans ses effets. Mais, parfois, elle prend un visage, une forme concrète ponctuellement, et la voici qui monte à l'attaque en personne en un point du front où on ne l'atten­dait pas. Du côté de </a:t>
            </a:r>
            <a:r>
              <a:rPr lang="fr-FR" sz="1400" i="1" dirty="0" err="1">
                <a:latin typeface="Times New Roman" panose="02020603050405020304" pitchFamily="18" charset="0"/>
                <a:cs typeface="Times New Roman" panose="02020603050405020304" pitchFamily="18" charset="0"/>
              </a:rPr>
              <a:t>Demarcy</a:t>
            </a:r>
            <a:r>
              <a:rPr lang="fr-FR" sz="1400" i="1" dirty="0">
                <a:latin typeface="Times New Roman" panose="02020603050405020304" pitchFamily="18" charset="0"/>
                <a:cs typeface="Times New Roman" panose="02020603050405020304" pitchFamily="18" charset="0"/>
              </a:rPr>
              <a:t>, par exemple. Pour­quoi </a:t>
            </a:r>
            <a:r>
              <a:rPr lang="fr-FR" sz="1400" i="1" dirty="0" err="1">
                <a:latin typeface="Times New Roman" panose="02020603050405020304" pitchFamily="18" charset="0"/>
                <a:cs typeface="Times New Roman" panose="02020603050405020304" pitchFamily="18" charset="0"/>
              </a:rPr>
              <a:t>Demarcy</a:t>
            </a:r>
            <a:r>
              <a:rPr lang="fr-FR" sz="1400" i="1" dirty="0">
                <a:latin typeface="Times New Roman" panose="02020603050405020304" pitchFamily="18" charset="0"/>
                <a:cs typeface="Times New Roman" panose="02020603050405020304" pitchFamily="18" charset="0"/>
              </a:rPr>
              <a:t> ? Allez savoir ! Jamais de pépin sur son poste, les portières retouchées impeccables. Alors ?</a:t>
            </a:r>
          </a:p>
          <a:p>
            <a:pPr marL="0" indent="0" algn="just">
              <a:buNone/>
            </a:pPr>
            <a:r>
              <a:rPr lang="fr-FR" sz="1400" i="1" dirty="0">
                <a:latin typeface="Times New Roman" panose="02020603050405020304" pitchFamily="18" charset="0"/>
                <a:cs typeface="Times New Roman" panose="02020603050405020304" pitchFamily="18" charset="0"/>
              </a:rPr>
              <a:t>On peut faire des hypothèses. Par exemple, une blouse blanche en balade d'inspection aura tiqué devant cet établi bricolé, peu conventionnel. Qu'est-ce que c'est que ce machin ? Et, de fait, si on regarde travailler </a:t>
            </a:r>
            <a:r>
              <a:rPr lang="fr-FR" sz="1400" i="1" dirty="0" err="1">
                <a:latin typeface="Times New Roman" panose="02020603050405020304" pitchFamily="18" charset="0"/>
                <a:cs typeface="Times New Roman" panose="02020603050405020304" pitchFamily="18" charset="0"/>
              </a:rPr>
              <a:t>Demarcy</a:t>
            </a:r>
            <a:r>
              <a:rPr lang="fr-FR" sz="1400" i="1" dirty="0">
                <a:latin typeface="Times New Roman" panose="02020603050405020304" pitchFamily="18" charset="0"/>
                <a:cs typeface="Times New Roman" panose="02020603050405020304" pitchFamily="18" charset="0"/>
              </a:rPr>
              <a:t> juste deux ou trois minutes, il semble perdre du temps à tripatouiller son établi, à déplacer les écrous, à ajuster les cales. Évidemment, si on observe longtemps, on se rend compte que tout ça est bien au point et que le retoucheur tire un excellent parti de son engin. Mais les types des méthodes ne vont pas passer des heures sur chaque poste : quelques coups d'œil et ils sont sûrs d'avoir compris. Ils ont fait des études et tout, l'organisation scientifique du travail, ils connaissent ! Oui, un type des métho­des a très bien pu passer par là et se dire que cet établi trop fragile faisait perdre du temps : je note sur mon calepin « Poste R 82, atelier 86, rem­placement établi, installer un modèle F 675 à incli­naison variable », je referme mon calepin, j'ajuste mes lunettes et je vais fourrer mon nez ailleurs, histoire de ramener au bureau mon quota de secondes à gratter et de machines à « améliorer ». (…)</a:t>
            </a:r>
          </a:p>
          <a:p>
            <a:pPr marL="0" indent="0" algn="just">
              <a:buNone/>
            </a:pPr>
            <a:r>
              <a:rPr lang="fr-FR" sz="14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Mardi 22 juillet, huit heures quinze (ils profitent du casse-croûte pour ne pas perturber la marche de l'atelier), branle-bas de combat au 86. Trois types arrivent avec un gros treuil, hissent un engin de fonte massif au niveau de l'atelier, le font glisser sur la chaîne préalablement débarrassée des voitures en cours de fabrication, et finissent par l'amener, non sans mal, à l'emplacement de </a:t>
            </a:r>
            <a:r>
              <a:rPr lang="fr-FR" sz="1400" i="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Demarcy</a:t>
            </a:r>
            <a:r>
              <a:rPr lang="fr-FR" sz="14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Son vieil établi est promptement dégagé, jeté dans un coin débarras de l'atelier, au milieu des vieux chiffons et des bidons rouillés, et on lui installe « ça » à la place. Les trois gars s'épongent abondamment le front, vont faire signer un bon à Gravier, et disparaissent.  Reprise.  </a:t>
            </a:r>
            <a:r>
              <a:rPr lang="fr-FR" sz="1400" i="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Demarcy</a:t>
            </a:r>
            <a:r>
              <a:rPr lang="fr-FR" sz="14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regarde, estomaqué, cet établi tombé du ciel. Ou plutôt tombé des caprices imprévisibles du Bureau des Méthodes</a:t>
            </a:r>
            <a:r>
              <a:rPr lang="fr-FR" sz="1400" i="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fr-FR" sz="1400" i="1" dirty="0">
              <a:latin typeface="Times New Roman" panose="02020603050405020304" pitchFamily="18" charset="0"/>
              <a:cs typeface="Times New Roman" panose="02020603050405020304" pitchFamily="18" charset="0"/>
            </a:endParaRPr>
          </a:p>
        </p:txBody>
      </p:sp>
      <p:sp>
        <p:nvSpPr>
          <p:cNvPr id="5" name="Espace réservé du numéro de diapositive 4">
            <a:extLst>
              <a:ext uri="{FF2B5EF4-FFF2-40B4-BE49-F238E27FC236}">
                <a16:creationId xmlns:a16="http://schemas.microsoft.com/office/drawing/2014/main" id="{BC487F2F-2F81-B06A-54C7-1C1487D9366F}"/>
              </a:ext>
            </a:extLst>
          </p:cNvPr>
          <p:cNvSpPr>
            <a:spLocks noGrp="1"/>
          </p:cNvSpPr>
          <p:nvPr>
            <p:ph type="sldNum" sz="quarter" idx="12"/>
          </p:nvPr>
        </p:nvSpPr>
        <p:spPr>
          <a:xfrm>
            <a:off x="11704320" y="6455431"/>
            <a:ext cx="445913"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266F4DE-CDC0-234A-B27D-B59A64A3BC31}" type="slidenum">
              <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27</a:t>
            </a:fld>
            <a:endPar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6" name="Espace réservé du pied de page 3">
            <a:extLst>
              <a:ext uri="{FF2B5EF4-FFF2-40B4-BE49-F238E27FC236}">
                <a16:creationId xmlns:a16="http://schemas.microsoft.com/office/drawing/2014/main" id="{1621B17F-11CE-FEFE-7AFD-DB0D2DE93662}"/>
              </a:ext>
            </a:extLst>
          </p:cNvPr>
          <p:cNvSpPr>
            <a:spLocks noGrp="1"/>
          </p:cNvSpPr>
          <p:nvPr>
            <p:ph type="ftr" sz="quarter" idx="11"/>
          </p:nvPr>
        </p:nvSpPr>
        <p:spPr>
          <a:xfrm rot="5400000">
            <a:off x="-1676016" y="2183228"/>
            <a:ext cx="3717157"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100" b="0" i="0" u="none" strike="noStrike" kern="1200" cap="none" spc="0" normalizeH="0" baseline="0" noProof="0" dirty="0">
                <a:ln>
                  <a:noFill/>
                </a:ln>
                <a:solidFill>
                  <a:srgbClr val="FFFFFF"/>
                </a:solidFill>
                <a:effectLst/>
                <a:uLnTx/>
                <a:uFillTx/>
                <a:latin typeface="Calibri" panose="020F0502020204030204"/>
                <a:ea typeface="+mn-ea"/>
                <a:cs typeface="+mn-cs"/>
              </a:rPr>
              <a:t>Sandrine Parayre </a:t>
            </a: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Formation académique Aix Marseille 2023</a:t>
            </a:r>
          </a:p>
        </p:txBody>
      </p:sp>
    </p:spTree>
    <p:extLst>
      <p:ext uri="{BB962C8B-B14F-4D97-AF65-F5344CB8AC3E}">
        <p14:creationId xmlns:p14="http://schemas.microsoft.com/office/powerpoint/2010/main" val="3881116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4AA4657D-81E1-E6A2-B8CB-7D3A73E70D38}"/>
              </a:ext>
            </a:extLst>
          </p:cNvPr>
          <p:cNvSpPr>
            <a:spLocks noGrp="1"/>
          </p:cNvSpPr>
          <p:nvPr>
            <p:ph type="title"/>
          </p:nvPr>
        </p:nvSpPr>
        <p:spPr>
          <a:xfrm>
            <a:off x="1371599" y="294538"/>
            <a:ext cx="9895951" cy="1033669"/>
          </a:xfrm>
        </p:spPr>
        <p:txBody>
          <a:bodyPr>
            <a:normAutofit/>
          </a:bodyPr>
          <a:lstStyle/>
          <a:p>
            <a:r>
              <a:rPr lang="fr-FR" sz="4000" dirty="0">
                <a:solidFill>
                  <a:srgbClr val="FFFFFF"/>
                </a:solidFill>
              </a:rPr>
              <a:t>2. 1. Quelle actualité des modèles tayloriens ?</a:t>
            </a:r>
          </a:p>
        </p:txBody>
      </p:sp>
      <p:sp>
        <p:nvSpPr>
          <p:cNvPr id="3" name="Espace réservé du contenu 2">
            <a:extLst>
              <a:ext uri="{FF2B5EF4-FFF2-40B4-BE49-F238E27FC236}">
                <a16:creationId xmlns:a16="http://schemas.microsoft.com/office/drawing/2014/main" id="{9CBB1500-E402-1507-1F3B-81EA237C5115}"/>
              </a:ext>
            </a:extLst>
          </p:cNvPr>
          <p:cNvSpPr>
            <a:spLocks noGrp="1"/>
          </p:cNvSpPr>
          <p:nvPr>
            <p:ph idx="1"/>
          </p:nvPr>
        </p:nvSpPr>
        <p:spPr>
          <a:xfrm>
            <a:off x="1371599" y="2318197"/>
            <a:ext cx="9724031" cy="3683358"/>
          </a:xfrm>
        </p:spPr>
        <p:txBody>
          <a:bodyPr anchor="ctr">
            <a:normAutofit/>
          </a:bodyPr>
          <a:lstStyle/>
          <a:p>
            <a:pPr marL="0" indent="0" algn="just">
              <a:buNone/>
            </a:pPr>
            <a:r>
              <a:rPr lang="fr-FR" sz="2000" dirty="0">
                <a:solidFill>
                  <a:srgbClr val="0070C0"/>
                </a:solidFill>
              </a:rPr>
              <a:t>Néo taylorisme </a:t>
            </a:r>
            <a:r>
              <a:rPr lang="fr-FR" sz="2000" dirty="0"/>
              <a:t>dans de nombreux secteurs : restauration rapide, centres d’appels, logistique etc.</a:t>
            </a:r>
          </a:p>
          <a:p>
            <a:pPr marL="0" indent="0" algn="just">
              <a:buNone/>
            </a:pPr>
            <a:r>
              <a:rPr lang="fr-FR" sz="2000" dirty="0"/>
              <a:t>Sociologue </a:t>
            </a:r>
            <a:r>
              <a:rPr lang="fr-FR" sz="2000" dirty="0">
                <a:solidFill>
                  <a:srgbClr val="0070C0"/>
                </a:solidFill>
              </a:rPr>
              <a:t>David </a:t>
            </a:r>
            <a:r>
              <a:rPr lang="fr-FR" sz="2000" dirty="0" err="1">
                <a:solidFill>
                  <a:srgbClr val="0070C0"/>
                </a:solidFill>
              </a:rPr>
              <a:t>Gaborieau</a:t>
            </a:r>
            <a:r>
              <a:rPr lang="fr-FR" sz="2000" dirty="0">
                <a:solidFill>
                  <a:srgbClr val="0070C0"/>
                </a:solidFill>
              </a:rPr>
              <a:t> </a:t>
            </a:r>
            <a:r>
              <a:rPr lang="fr-FR" sz="2000" dirty="0"/>
              <a:t>a travaille quelques mois par an comme préparateur de commandes dans les plates-formes logistiques des supermarchés (pour sa thèse sociologie : Des usines à colis : trajectoire ouvrière des entrepôts de la grande distribution)</a:t>
            </a:r>
          </a:p>
          <a:p>
            <a:pPr marL="0" indent="0" algn="just">
              <a:buNone/>
            </a:pPr>
            <a:r>
              <a:rPr lang="fr-FR" sz="2000" dirty="0"/>
              <a:t>Les ouvriers sont téléguidés par un logiciel via un casque audio</a:t>
            </a:r>
          </a:p>
          <a:p>
            <a:pPr marL="0" indent="0" algn="just">
              <a:buNone/>
            </a:pPr>
            <a:r>
              <a:rPr lang="fr-FR" sz="2000" dirty="0"/>
              <a:t>Fin d’un savoir-faire: la belle palette</a:t>
            </a:r>
          </a:p>
          <a:p>
            <a:pPr marL="0" indent="0">
              <a:buNone/>
            </a:pPr>
            <a:endParaRPr lang="fr-FR" sz="2000" dirty="0"/>
          </a:p>
        </p:txBody>
      </p:sp>
      <p:sp>
        <p:nvSpPr>
          <p:cNvPr id="5" name="Espace réservé du numéro de diapositive 4">
            <a:extLst>
              <a:ext uri="{FF2B5EF4-FFF2-40B4-BE49-F238E27FC236}">
                <a16:creationId xmlns:a16="http://schemas.microsoft.com/office/drawing/2014/main" id="{BC487F2F-2F81-B06A-54C7-1C1487D9366F}"/>
              </a:ext>
            </a:extLst>
          </p:cNvPr>
          <p:cNvSpPr>
            <a:spLocks noGrp="1"/>
          </p:cNvSpPr>
          <p:nvPr>
            <p:ph type="sldNum" sz="quarter" idx="12"/>
          </p:nvPr>
        </p:nvSpPr>
        <p:spPr>
          <a:xfrm>
            <a:off x="11704320" y="6455431"/>
            <a:ext cx="445913"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266F4DE-CDC0-234A-B27D-B59A64A3BC31}" type="slidenum">
              <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28</a:t>
            </a:fld>
            <a:endPar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6" name="Espace réservé du pied de page 3">
            <a:extLst>
              <a:ext uri="{FF2B5EF4-FFF2-40B4-BE49-F238E27FC236}">
                <a16:creationId xmlns:a16="http://schemas.microsoft.com/office/drawing/2014/main" id="{1621B17F-11CE-FEFE-7AFD-DB0D2DE93662}"/>
              </a:ext>
            </a:extLst>
          </p:cNvPr>
          <p:cNvSpPr>
            <a:spLocks noGrp="1"/>
          </p:cNvSpPr>
          <p:nvPr>
            <p:ph type="ftr" sz="quarter" idx="11"/>
          </p:nvPr>
        </p:nvSpPr>
        <p:spPr>
          <a:xfrm rot="5400000">
            <a:off x="-1676016" y="2183228"/>
            <a:ext cx="3717157"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100" b="0" i="0" u="none" strike="noStrike" kern="1200" cap="none" spc="0" normalizeH="0" baseline="0" noProof="0" dirty="0">
                <a:ln>
                  <a:noFill/>
                </a:ln>
                <a:solidFill>
                  <a:srgbClr val="FFFFFF"/>
                </a:solidFill>
                <a:effectLst/>
                <a:uLnTx/>
                <a:uFillTx/>
                <a:latin typeface="Calibri" panose="020F0502020204030204"/>
                <a:ea typeface="+mn-ea"/>
                <a:cs typeface="+mn-cs"/>
              </a:rPr>
              <a:t>Sandrine Parayre </a:t>
            </a: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Formation académique Aix Marseille 2023</a:t>
            </a:r>
          </a:p>
        </p:txBody>
      </p:sp>
    </p:spTree>
    <p:extLst>
      <p:ext uri="{BB962C8B-B14F-4D97-AF65-F5344CB8AC3E}">
        <p14:creationId xmlns:p14="http://schemas.microsoft.com/office/powerpoint/2010/main" val="1849842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4AA4657D-81E1-E6A2-B8CB-7D3A73E70D38}"/>
              </a:ext>
            </a:extLst>
          </p:cNvPr>
          <p:cNvSpPr>
            <a:spLocks noGrp="1"/>
          </p:cNvSpPr>
          <p:nvPr>
            <p:ph type="title"/>
          </p:nvPr>
        </p:nvSpPr>
        <p:spPr>
          <a:xfrm>
            <a:off x="1371599" y="294538"/>
            <a:ext cx="9895951" cy="1033669"/>
          </a:xfrm>
        </p:spPr>
        <p:txBody>
          <a:bodyPr>
            <a:normAutofit/>
          </a:bodyPr>
          <a:lstStyle/>
          <a:p>
            <a:r>
              <a:rPr lang="fr-FR" sz="4000" dirty="0">
                <a:solidFill>
                  <a:srgbClr val="FFFFFF"/>
                </a:solidFill>
              </a:rPr>
              <a:t>2. 1. Quelle actualité des modèles tayloriens ?</a:t>
            </a:r>
          </a:p>
        </p:txBody>
      </p:sp>
      <p:sp>
        <p:nvSpPr>
          <p:cNvPr id="3" name="Espace réservé du contenu 2">
            <a:extLst>
              <a:ext uri="{FF2B5EF4-FFF2-40B4-BE49-F238E27FC236}">
                <a16:creationId xmlns:a16="http://schemas.microsoft.com/office/drawing/2014/main" id="{9CBB1500-E402-1507-1F3B-81EA237C5115}"/>
              </a:ext>
            </a:extLst>
          </p:cNvPr>
          <p:cNvSpPr>
            <a:spLocks noGrp="1"/>
          </p:cNvSpPr>
          <p:nvPr>
            <p:ph idx="1"/>
          </p:nvPr>
        </p:nvSpPr>
        <p:spPr>
          <a:xfrm>
            <a:off x="552893" y="1967022"/>
            <a:ext cx="11249247" cy="4742121"/>
          </a:xfrm>
        </p:spPr>
        <p:txBody>
          <a:bodyPr anchor="ctr">
            <a:normAutofit/>
          </a:bodyPr>
          <a:lstStyle/>
          <a:p>
            <a:pPr marL="0" indent="0" algn="just">
              <a:buNone/>
            </a:pPr>
            <a:r>
              <a:rPr lang="fr-FR" sz="2000" b="1" dirty="0">
                <a:latin typeface="Times New Roman" panose="02020603050405020304" pitchFamily="18" charset="0"/>
                <a:cs typeface="Times New Roman" panose="02020603050405020304" pitchFamily="18" charset="0"/>
              </a:rPr>
              <a:t>« La chimère de l’usine sans ouvriers occulte la réalité du travail ». Entretien avec David </a:t>
            </a:r>
            <a:r>
              <a:rPr lang="fr-FR" sz="2000" b="1" dirty="0" err="1">
                <a:latin typeface="Times New Roman" panose="02020603050405020304" pitchFamily="18" charset="0"/>
                <a:cs typeface="Times New Roman" panose="02020603050405020304" pitchFamily="18" charset="0"/>
              </a:rPr>
              <a:t>Gaborieau</a:t>
            </a:r>
            <a:r>
              <a:rPr lang="fr-FR" sz="2000" b="1" dirty="0">
                <a:latin typeface="Times New Roman" panose="02020603050405020304" pitchFamily="18" charset="0"/>
                <a:cs typeface="Times New Roman" panose="02020603050405020304" pitchFamily="18" charset="0"/>
              </a:rPr>
              <a:t>, </a:t>
            </a:r>
            <a:r>
              <a:rPr lang="fr-FR" sz="2000" dirty="0">
                <a:latin typeface="Times New Roman" panose="02020603050405020304" pitchFamily="18" charset="0"/>
                <a:cs typeface="Times New Roman" panose="02020603050405020304" pitchFamily="18" charset="0"/>
              </a:rPr>
              <a:t>sociologue du travail</a:t>
            </a:r>
            <a:r>
              <a:rPr lang="fr-FR" sz="2000" b="1" dirty="0">
                <a:latin typeface="Times New Roman" panose="02020603050405020304" pitchFamily="18" charset="0"/>
                <a:cs typeface="Times New Roman" panose="02020603050405020304" pitchFamily="18" charset="0"/>
              </a:rPr>
              <a:t>, </a:t>
            </a:r>
            <a:r>
              <a:rPr lang="fr-FR" sz="2000" dirty="0">
                <a:latin typeface="Times New Roman" panose="02020603050405020304" pitchFamily="18" charset="0"/>
                <a:cs typeface="Times New Roman" panose="02020603050405020304" pitchFamily="18" charset="0"/>
              </a:rPr>
              <a:t>Revue itinérante d’enquête et de critique sociale, vol. 9, no. 1, 2015, pp. 68-73. </a:t>
            </a:r>
          </a:p>
          <a:p>
            <a:pPr marL="0" indent="0" algn="just">
              <a:buNone/>
            </a:pPr>
            <a:r>
              <a:rPr lang="fr-FR" sz="2000" i="1" dirty="0">
                <a:solidFill>
                  <a:srgbClr val="0070C0"/>
                </a:solidFill>
                <a:latin typeface="Times New Roman" panose="02020603050405020304" pitchFamily="18" charset="0"/>
                <a:cs typeface="Times New Roman" panose="02020603050405020304" pitchFamily="18" charset="0"/>
              </a:rPr>
              <a:t>Comment se déroule une journée-type de préparateur ?</a:t>
            </a:r>
          </a:p>
          <a:p>
            <a:pPr marL="0" indent="0" algn="just">
              <a:buNone/>
            </a:pPr>
            <a:r>
              <a:rPr lang="fr-FR" sz="2000" i="1" dirty="0">
                <a:latin typeface="Times New Roman" panose="02020603050405020304" pitchFamily="18" charset="0"/>
                <a:cs typeface="Times New Roman" panose="02020603050405020304" pitchFamily="18" charset="0"/>
              </a:rPr>
              <a:t>Tu entres par un portique encadré par des gardiens, passes ton badge devant une machine, marches entre les camions pour arriver dans l’entrepôt lui-même où tu badges à nouveau. Tu récupères un casque audio assez simple muni d’un micro. Tu l’allumes et t’identifies en prononçant ton numéro d’équipe et ton numéro de préparateur. Ça fait bip bip, la commande vocale se connecte. Elle te dit : « commencer mission », tu réponds : « OK » et c’est parti. Tu disposes d’un chariot électrique (un transpalette) pour te déplacer dans l’entrepôt, sur lequel ta palette est posée, à 15 centimètres du sol. La voix du casque, féminine, plutôt douce, t’annonce le numéro du premier emplacement. Devant le colis que tu dois prendre, il y a un panneau avec ce qu’on appelle un « code détrompeur » : il sert à vérifier que tu es bien au bon endroit. Tu dis ce code dans ton micro, tu valides le nombre de colis, tu les charges, puis la machine donne l’emplacement suivant, et ainsi de suite jusqu’à la fin de la palette. Là il y a une pile qui peut monter jusqu’à 1,80 mètre, voire plus. Tu l’entoures de film plastique (parfois à l’aide d’une machine), tu la déposes sur un « quai » où elle sera ensuite chargée dans un camion, et c’est reparti pour une nouvelle palette. Jusqu’à la fin de la journée de travail.</a:t>
            </a:r>
          </a:p>
          <a:p>
            <a:pPr marL="0" indent="0">
              <a:buNone/>
            </a:pPr>
            <a:endParaRPr lang="fr-FR" sz="2000" dirty="0"/>
          </a:p>
        </p:txBody>
      </p:sp>
      <p:sp>
        <p:nvSpPr>
          <p:cNvPr id="5" name="Espace réservé du numéro de diapositive 4">
            <a:extLst>
              <a:ext uri="{FF2B5EF4-FFF2-40B4-BE49-F238E27FC236}">
                <a16:creationId xmlns:a16="http://schemas.microsoft.com/office/drawing/2014/main" id="{BC487F2F-2F81-B06A-54C7-1C1487D9366F}"/>
              </a:ext>
            </a:extLst>
          </p:cNvPr>
          <p:cNvSpPr>
            <a:spLocks noGrp="1"/>
          </p:cNvSpPr>
          <p:nvPr>
            <p:ph type="sldNum" sz="quarter" idx="12"/>
          </p:nvPr>
        </p:nvSpPr>
        <p:spPr>
          <a:xfrm>
            <a:off x="11704320" y="6455431"/>
            <a:ext cx="445913"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266F4DE-CDC0-234A-B27D-B59A64A3BC31}" type="slidenum">
              <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29</a:t>
            </a:fld>
            <a:endPar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6" name="Espace réservé du pied de page 3">
            <a:extLst>
              <a:ext uri="{FF2B5EF4-FFF2-40B4-BE49-F238E27FC236}">
                <a16:creationId xmlns:a16="http://schemas.microsoft.com/office/drawing/2014/main" id="{1621B17F-11CE-FEFE-7AFD-DB0D2DE93662}"/>
              </a:ext>
            </a:extLst>
          </p:cNvPr>
          <p:cNvSpPr>
            <a:spLocks noGrp="1"/>
          </p:cNvSpPr>
          <p:nvPr>
            <p:ph type="ftr" sz="quarter" idx="11"/>
          </p:nvPr>
        </p:nvSpPr>
        <p:spPr>
          <a:xfrm rot="5400000">
            <a:off x="-1676016" y="2183228"/>
            <a:ext cx="3717157"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100" b="0" i="0" u="none" strike="noStrike" kern="1200" cap="none" spc="0" normalizeH="0" baseline="0" noProof="0" dirty="0">
                <a:ln>
                  <a:noFill/>
                </a:ln>
                <a:solidFill>
                  <a:srgbClr val="FFFFFF"/>
                </a:solidFill>
                <a:effectLst/>
                <a:uLnTx/>
                <a:uFillTx/>
                <a:latin typeface="Calibri" panose="020F0502020204030204"/>
                <a:ea typeface="+mn-ea"/>
                <a:cs typeface="+mn-cs"/>
              </a:rPr>
              <a:t>Sandrine Parayre </a:t>
            </a: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Formation académique Aix Marseille 2023</a:t>
            </a:r>
          </a:p>
        </p:txBody>
      </p:sp>
    </p:spTree>
    <p:extLst>
      <p:ext uri="{BB962C8B-B14F-4D97-AF65-F5344CB8AC3E}">
        <p14:creationId xmlns:p14="http://schemas.microsoft.com/office/powerpoint/2010/main" val="1088100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6CCEC916-C607-1B02-9265-091646B7061F}"/>
              </a:ext>
            </a:extLst>
          </p:cNvPr>
          <p:cNvSpPr>
            <a:spLocks noGrp="1"/>
          </p:cNvSpPr>
          <p:nvPr>
            <p:ph type="title"/>
          </p:nvPr>
        </p:nvSpPr>
        <p:spPr>
          <a:xfrm>
            <a:off x="1371597" y="348865"/>
            <a:ext cx="10044023" cy="877729"/>
          </a:xfrm>
        </p:spPr>
        <p:txBody>
          <a:bodyPr anchor="ctr">
            <a:normAutofit/>
          </a:bodyPr>
          <a:lstStyle/>
          <a:p>
            <a:r>
              <a:rPr lang="fr-FR" sz="4000" dirty="0">
                <a:solidFill>
                  <a:srgbClr val="FFFFFF"/>
                </a:solidFill>
              </a:rPr>
              <a:t>Quelles mutations du travail et de l’emploi ?</a:t>
            </a:r>
          </a:p>
        </p:txBody>
      </p:sp>
      <p:graphicFrame>
        <p:nvGraphicFramePr>
          <p:cNvPr id="4" name="Espace réservé du contenu 3">
            <a:extLst>
              <a:ext uri="{FF2B5EF4-FFF2-40B4-BE49-F238E27FC236}">
                <a16:creationId xmlns:a16="http://schemas.microsoft.com/office/drawing/2014/main" id="{393EF249-10B8-6012-509E-C14F22AE57E5}"/>
              </a:ext>
            </a:extLst>
          </p:cNvPr>
          <p:cNvGraphicFramePr>
            <a:graphicFrameLocks noGrp="1"/>
          </p:cNvGraphicFramePr>
          <p:nvPr>
            <p:ph idx="1"/>
            <p:extLst>
              <p:ext uri="{D42A27DB-BD31-4B8C-83A1-F6EECF244321}">
                <p14:modId xmlns:p14="http://schemas.microsoft.com/office/powerpoint/2010/main" val="1798230633"/>
              </p:ext>
            </p:extLst>
          </p:nvPr>
        </p:nvGraphicFramePr>
        <p:xfrm>
          <a:off x="983974" y="1924821"/>
          <a:ext cx="10346635" cy="4416344"/>
        </p:xfrm>
        <a:graphic>
          <a:graphicData uri="http://schemas.openxmlformats.org/drawingml/2006/table">
            <a:tbl>
              <a:tblPr/>
              <a:tblGrid>
                <a:gridCol w="10346635">
                  <a:extLst>
                    <a:ext uri="{9D8B030D-6E8A-4147-A177-3AD203B41FA5}">
                      <a16:colId xmlns:a16="http://schemas.microsoft.com/office/drawing/2014/main" val="2718580476"/>
                    </a:ext>
                  </a:extLst>
                </a:gridCol>
              </a:tblGrid>
              <a:tr h="4416344">
                <a:tc>
                  <a:txBody>
                    <a:bodyPr/>
                    <a:lstStyle/>
                    <a:p>
                      <a:pPr>
                        <a:lnSpc>
                          <a:spcPct val="150000"/>
                        </a:lnSpc>
                      </a:pPr>
                      <a:r>
                        <a:rPr lang="fr-FR" sz="1500" b="1" dirty="0">
                          <a:effectLst/>
                          <a:latin typeface="Times New Roman" panose="02020603050405020304" pitchFamily="18" charset="0"/>
                        </a:rPr>
                        <a:t>Rappel du programme</a:t>
                      </a:r>
                    </a:p>
                    <a:p>
                      <a:pPr>
                        <a:lnSpc>
                          <a:spcPct val="150000"/>
                        </a:lnSpc>
                      </a:pPr>
                      <a:r>
                        <a:rPr lang="fr-FR" sz="1500" b="1" dirty="0">
                          <a:effectLst/>
                          <a:latin typeface="Times New Roman" panose="02020603050405020304" pitchFamily="18" charset="0"/>
                        </a:rPr>
                        <a:t>- </a:t>
                      </a:r>
                      <a:r>
                        <a:rPr lang="fr-FR" sz="1500" dirty="0">
                          <a:effectLst/>
                          <a:latin typeface="Arial" panose="020B0604020202020204" pitchFamily="34" charset="0"/>
                        </a:rPr>
                        <a:t>Savoir distinguer les notions de travail, activité, statut d’emploi (salarié, non-salarié), chômage ; comprendre que les évolutions des formes d’emploi rendent plus incertaines les frontières entre emploi, chômage et inactivité. </a:t>
                      </a:r>
                    </a:p>
                    <a:p>
                      <a:pPr>
                        <a:lnSpc>
                          <a:spcPct val="150000"/>
                        </a:lnSpc>
                      </a:pPr>
                      <a:r>
                        <a:rPr lang="fr-FR" sz="1500" b="1" dirty="0">
                          <a:effectLst/>
                          <a:latin typeface="Times New Roman" panose="02020603050405020304" pitchFamily="18" charset="0"/>
                        </a:rPr>
                        <a:t>- </a:t>
                      </a:r>
                      <a:r>
                        <a:rPr lang="fr-FR" sz="1500" dirty="0">
                          <a:effectLst/>
                          <a:latin typeface="Arial" panose="020B0604020202020204" pitchFamily="34" charset="0"/>
                        </a:rPr>
                        <a:t>Connaître les principaux descripteurs de la qualité des emplois (conditions de travail, niveau de salaire, sécurité économique, horizon de carrière, potentiel de formation, variété des tâches). </a:t>
                      </a:r>
                    </a:p>
                    <a:p>
                      <a:pPr>
                        <a:lnSpc>
                          <a:spcPct val="150000"/>
                        </a:lnSpc>
                      </a:pPr>
                      <a:r>
                        <a:rPr lang="fr-FR" sz="1500" b="1" dirty="0">
                          <a:effectLst/>
                          <a:latin typeface="Times New Roman" panose="02020603050405020304" pitchFamily="18" charset="0"/>
                        </a:rPr>
                        <a:t>- </a:t>
                      </a:r>
                      <a:r>
                        <a:rPr lang="fr-FR" sz="1500" dirty="0">
                          <a:effectLst/>
                          <a:latin typeface="Arial" panose="020B0604020202020204" pitchFamily="34" charset="0"/>
                        </a:rPr>
                        <a:t>Comprendre les principales caractéristiques des modèles d’organisation taylorien (division du travail horizontale et verticale, relation hiérarchique stricte) et post-taylorien (flexibilité, recomposition des tâches, management participatif) ; comprendre les effets positifs et négatifs de l’évolution des formes de l’organisation du travail sur les conditions de travail. </a:t>
                      </a:r>
                    </a:p>
                    <a:p>
                      <a:pPr>
                        <a:lnSpc>
                          <a:spcPct val="150000"/>
                        </a:lnSpc>
                      </a:pPr>
                      <a:r>
                        <a:rPr lang="fr-FR" sz="1500" b="1" dirty="0">
                          <a:effectLst/>
                          <a:latin typeface="Times New Roman" panose="02020603050405020304" pitchFamily="18" charset="0"/>
                        </a:rPr>
                        <a:t>- </a:t>
                      </a:r>
                      <a:r>
                        <a:rPr lang="fr-FR" sz="1500" dirty="0">
                          <a:effectLst/>
                          <a:latin typeface="Arial" panose="020B0604020202020204" pitchFamily="34" charset="0"/>
                        </a:rPr>
                        <a:t>Comprendre comment le numérique brouille les frontières du travail (télétravail, travail / hors travail), transforme les relations d’emploi et accroît les risques de polarisation des emplois. </a:t>
                      </a:r>
                    </a:p>
                    <a:p>
                      <a:pPr>
                        <a:lnSpc>
                          <a:spcPct val="150000"/>
                        </a:lnSpc>
                      </a:pPr>
                      <a:r>
                        <a:rPr lang="fr-FR" sz="1500" b="1" dirty="0">
                          <a:effectLst/>
                          <a:latin typeface="Times New Roman" panose="02020603050405020304" pitchFamily="18" charset="0"/>
                        </a:rPr>
                        <a:t>- </a:t>
                      </a:r>
                      <a:r>
                        <a:rPr lang="fr-FR" sz="1500" dirty="0">
                          <a:effectLst/>
                          <a:latin typeface="Arial" panose="020B0604020202020204" pitchFamily="34" charset="0"/>
                        </a:rPr>
                        <a:t>Comprendre que le travail est source d’intégration sociale et que certaines évolutions de l’emploi (précarisation, taux persistant de chômage élevé, polarisation de la qualité des emplois) peuvent affaiblir ce pouvoir intégrateur. </a:t>
                      </a:r>
                    </a:p>
                  </a:txBody>
                  <a:tcPr marL="39760" marR="39760" marT="0" marB="0">
                    <a:lnL>
                      <a:noFill/>
                    </a:lnL>
                    <a:lnR>
                      <a:noFill/>
                    </a:lnR>
                    <a:lnT>
                      <a:noFill/>
                    </a:lnT>
                    <a:lnB>
                      <a:noFill/>
                    </a:lnB>
                  </a:tcPr>
                </a:tc>
                <a:extLst>
                  <a:ext uri="{0D108BD9-81ED-4DB2-BD59-A6C34878D82A}">
                    <a16:rowId xmlns:a16="http://schemas.microsoft.com/office/drawing/2014/main" val="3011533737"/>
                  </a:ext>
                </a:extLst>
              </a:tr>
            </a:tbl>
          </a:graphicData>
        </a:graphic>
      </p:graphicFrame>
      <p:sp>
        <p:nvSpPr>
          <p:cNvPr id="5" name="Espace réservé du pied de page 4">
            <a:extLst>
              <a:ext uri="{FF2B5EF4-FFF2-40B4-BE49-F238E27FC236}">
                <a16:creationId xmlns:a16="http://schemas.microsoft.com/office/drawing/2014/main" id="{0028FB49-4391-795C-4F53-D5B5E3DE0DF0}"/>
              </a:ext>
            </a:extLst>
          </p:cNvPr>
          <p:cNvSpPr>
            <a:spLocks noGrp="1"/>
          </p:cNvSpPr>
          <p:nvPr>
            <p:ph type="ftr" sz="quarter" idx="11"/>
          </p:nvPr>
        </p:nvSpPr>
        <p:spPr/>
        <p:txBody>
          <a:bodyPr/>
          <a:lstStyle/>
          <a:p>
            <a:r>
              <a:rPr lang="fr-FR"/>
              <a:t>Sandrine Parayre Formation académique Aix Marseille 2023</a:t>
            </a:r>
          </a:p>
        </p:txBody>
      </p:sp>
      <p:sp>
        <p:nvSpPr>
          <p:cNvPr id="6" name="Espace réservé du numéro de diapositive 5">
            <a:extLst>
              <a:ext uri="{FF2B5EF4-FFF2-40B4-BE49-F238E27FC236}">
                <a16:creationId xmlns:a16="http://schemas.microsoft.com/office/drawing/2014/main" id="{469FCE28-67C8-0357-6F10-992B3E5F8146}"/>
              </a:ext>
            </a:extLst>
          </p:cNvPr>
          <p:cNvSpPr>
            <a:spLocks noGrp="1"/>
          </p:cNvSpPr>
          <p:nvPr>
            <p:ph type="sldNum" sz="quarter" idx="12"/>
          </p:nvPr>
        </p:nvSpPr>
        <p:spPr/>
        <p:txBody>
          <a:bodyPr/>
          <a:lstStyle/>
          <a:p>
            <a:fld id="{D266F4DE-CDC0-234A-B27D-B59A64A3BC31}" type="slidenum">
              <a:rPr lang="fr-FR" smtClean="0"/>
              <a:t>3</a:t>
            </a:fld>
            <a:endParaRPr lang="fr-FR"/>
          </a:p>
        </p:txBody>
      </p:sp>
    </p:spTree>
    <p:extLst>
      <p:ext uri="{BB962C8B-B14F-4D97-AF65-F5344CB8AC3E}">
        <p14:creationId xmlns:p14="http://schemas.microsoft.com/office/powerpoint/2010/main" val="6556704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4AA4657D-81E1-E6A2-B8CB-7D3A73E70D38}"/>
              </a:ext>
            </a:extLst>
          </p:cNvPr>
          <p:cNvSpPr>
            <a:spLocks noGrp="1"/>
          </p:cNvSpPr>
          <p:nvPr>
            <p:ph type="title"/>
          </p:nvPr>
        </p:nvSpPr>
        <p:spPr>
          <a:xfrm>
            <a:off x="1371599" y="294538"/>
            <a:ext cx="9895951" cy="1033669"/>
          </a:xfrm>
        </p:spPr>
        <p:txBody>
          <a:bodyPr>
            <a:normAutofit/>
          </a:bodyPr>
          <a:lstStyle/>
          <a:p>
            <a:r>
              <a:rPr lang="fr-FR" sz="4000" dirty="0">
                <a:solidFill>
                  <a:srgbClr val="FFFFFF"/>
                </a:solidFill>
              </a:rPr>
              <a:t>2. 1. Quelle actualité des modèles tayloriens ?</a:t>
            </a:r>
          </a:p>
        </p:txBody>
      </p:sp>
      <p:sp>
        <p:nvSpPr>
          <p:cNvPr id="3" name="Espace réservé du contenu 2">
            <a:extLst>
              <a:ext uri="{FF2B5EF4-FFF2-40B4-BE49-F238E27FC236}">
                <a16:creationId xmlns:a16="http://schemas.microsoft.com/office/drawing/2014/main" id="{9CBB1500-E402-1507-1F3B-81EA237C5115}"/>
              </a:ext>
            </a:extLst>
          </p:cNvPr>
          <p:cNvSpPr>
            <a:spLocks noGrp="1"/>
          </p:cNvSpPr>
          <p:nvPr>
            <p:ph idx="1"/>
          </p:nvPr>
        </p:nvSpPr>
        <p:spPr>
          <a:xfrm>
            <a:off x="336800" y="1743740"/>
            <a:ext cx="11732646" cy="4997302"/>
          </a:xfrm>
        </p:spPr>
        <p:txBody>
          <a:bodyPr anchor="ctr">
            <a:noAutofit/>
          </a:bodyPr>
          <a:lstStyle/>
          <a:p>
            <a:pPr marL="0" indent="0" algn="just">
              <a:buNone/>
            </a:pPr>
            <a:r>
              <a:rPr lang="fr-FR" sz="1600" dirty="0">
                <a:solidFill>
                  <a:srgbClr val="0070C0"/>
                </a:solidFill>
                <a:latin typeface="Times New Roman" panose="02020603050405020304" pitchFamily="18" charset="0"/>
                <a:cs typeface="Times New Roman" panose="02020603050405020304" pitchFamily="18" charset="0"/>
              </a:rPr>
              <a:t>Comment l’arrivée de la commande vocale est-elle perçue par les préparateurs de commandes ? Se sentent-ils devenir des robots ?</a:t>
            </a:r>
          </a:p>
          <a:p>
            <a:pPr marL="0" indent="0" algn="just">
              <a:buNone/>
            </a:pPr>
            <a:r>
              <a:rPr lang="fr-FR" sz="1600" i="1" dirty="0">
                <a:latin typeface="Times New Roman" panose="02020603050405020304" pitchFamily="18" charset="0"/>
                <a:cs typeface="Times New Roman" panose="02020603050405020304" pitchFamily="18" charset="0"/>
              </a:rPr>
              <a:t>Dans l’entrepôt, on n’entend pas ce type de discours, mais quand ils s’adressent à quelqu’un de l’extérieur pour décrire leur travail (typiquement : à moi, le sociologue), ils disent : « C’est sûr, on est des robots ! » Je comprends ça comme une tactique pour assumer le fait que la commande vocale heurte les gens de l’extérieur : leurs amis, leur famille. De l’intérieur, ils sont habitués, mais ils savent que ça va choquer les autres.</a:t>
            </a:r>
          </a:p>
          <a:p>
            <a:pPr marL="0" indent="0" algn="just">
              <a:buNone/>
            </a:pPr>
            <a:r>
              <a:rPr lang="fr-FR" sz="1600" i="1" dirty="0">
                <a:latin typeface="Times New Roman" panose="02020603050405020304" pitchFamily="18" charset="0"/>
                <a:cs typeface="Times New Roman" panose="02020603050405020304" pitchFamily="18" charset="0"/>
              </a:rPr>
              <a:t>Par contre, il y a tout un discours sur l’ambiance : « Avant, c’était pas comme ça, on se parle moins… » Pour les anciens, quelque chose a été perdu. D’un autre côté, il y a toujours la peur de passer pour un vieux con, un réac’, à trop critiquer les changements. Une certaine nostalgie qui n’embraye pas sur une critique de l’outil en tant que tel. (…)</a:t>
            </a:r>
          </a:p>
          <a:p>
            <a:pPr marL="0" indent="0" algn="just">
              <a:buNone/>
            </a:pPr>
            <a:r>
              <a:rPr lang="fr-FR" sz="1600" i="1" dirty="0">
                <a:latin typeface="Times New Roman" panose="02020603050405020304" pitchFamily="18" charset="0"/>
                <a:cs typeface="Times New Roman" panose="02020603050405020304" pitchFamily="18" charset="0"/>
              </a:rPr>
              <a:t>Personnellement, je pense qu’il y aurait un discours à construire autour de la défense du « métier ». Préparateur de commandes, je le vois comme un vrai métier, avec ses compétences propres, qui pourraient être défendues. Faire une « belle palette », par exemple, c’est-à-dire une palette bien pensée, qui ne va pas s’écrouler dès qu’on enlève le film plastique, peut être vu comme une compétence des travailleurs, qui tend à disparaître avec la commande vocale puisqu’il n’y a plus d’autonomie dans l’ordre de prise des colis.</a:t>
            </a:r>
          </a:p>
          <a:p>
            <a:pPr marL="0" indent="0" algn="just">
              <a:buNone/>
            </a:pPr>
            <a:r>
              <a:rPr lang="fr-FR" sz="1600" i="1" dirty="0">
                <a:latin typeface="Times New Roman" panose="02020603050405020304" pitchFamily="18" charset="0"/>
                <a:cs typeface="Times New Roman" panose="02020603050405020304" pitchFamily="18" charset="0"/>
              </a:rPr>
              <a:t>Les ouvriers parlent tout le temps de la « belle palette », mais ce n’est pas érigé en discours public visant à combattre la commande vocale. Les syndicats ne vont jamais dans ce sens-là, d’ailleurs ils n’ont pas du tout réagi sur l’outil en lui-même, d’autant qu’ils sont assez sensibles aux discours sur la modernité. Il faut dire aussi que le taux de syndicalisation est très bas parmi les préparateurs et que très rares sont ceux qui deviennent permanents syndicaux, d’où une mauvaise connaissance du métier chez ceux qui sont chargés de les représenter. Au syndicat, on ne parle jamais des manières de faire le travail.</a:t>
            </a:r>
          </a:p>
          <a:p>
            <a:pPr marL="0" indent="0" algn="just">
              <a:buNone/>
            </a:pPr>
            <a:r>
              <a:rPr lang="fr-FR" sz="1600" i="1" dirty="0">
                <a:latin typeface="Times New Roman" panose="02020603050405020304" pitchFamily="18" charset="0"/>
                <a:cs typeface="Times New Roman" panose="02020603050405020304" pitchFamily="18" charset="0"/>
              </a:rPr>
              <a:t>Ce qui fait réagir, c’est d’abord l’idée du flicage : que la machine amène une surveillance plus forte des salariés. Ensuite, les conséquences sur la rémunération, les primes de productivité et la reconversion de ceux qui perdraient éventuellement leur emploi à l’occasion des changements de méthode. Ça, c’est quelque chose qui se négocie.</a:t>
            </a:r>
          </a:p>
        </p:txBody>
      </p:sp>
      <p:sp>
        <p:nvSpPr>
          <p:cNvPr id="5" name="Espace réservé du numéro de diapositive 4">
            <a:extLst>
              <a:ext uri="{FF2B5EF4-FFF2-40B4-BE49-F238E27FC236}">
                <a16:creationId xmlns:a16="http://schemas.microsoft.com/office/drawing/2014/main" id="{BC487F2F-2F81-B06A-54C7-1C1487D9366F}"/>
              </a:ext>
            </a:extLst>
          </p:cNvPr>
          <p:cNvSpPr>
            <a:spLocks noGrp="1"/>
          </p:cNvSpPr>
          <p:nvPr>
            <p:ph type="sldNum" sz="quarter" idx="12"/>
          </p:nvPr>
        </p:nvSpPr>
        <p:spPr>
          <a:xfrm>
            <a:off x="11704320" y="6455431"/>
            <a:ext cx="445913"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266F4DE-CDC0-234A-B27D-B59A64A3BC31}" type="slidenum">
              <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30</a:t>
            </a:fld>
            <a:endPar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6" name="Espace réservé du pied de page 3">
            <a:extLst>
              <a:ext uri="{FF2B5EF4-FFF2-40B4-BE49-F238E27FC236}">
                <a16:creationId xmlns:a16="http://schemas.microsoft.com/office/drawing/2014/main" id="{1621B17F-11CE-FEFE-7AFD-DB0D2DE93662}"/>
              </a:ext>
            </a:extLst>
          </p:cNvPr>
          <p:cNvSpPr>
            <a:spLocks noGrp="1"/>
          </p:cNvSpPr>
          <p:nvPr>
            <p:ph type="ftr" sz="quarter" idx="11"/>
          </p:nvPr>
        </p:nvSpPr>
        <p:spPr>
          <a:xfrm rot="5400000">
            <a:off x="-1676016" y="2183228"/>
            <a:ext cx="3717157"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100" b="0" i="0" u="none" strike="noStrike" kern="1200" cap="none" spc="0" normalizeH="0" baseline="0" noProof="0" dirty="0">
                <a:ln>
                  <a:noFill/>
                </a:ln>
                <a:solidFill>
                  <a:srgbClr val="FFFFFF"/>
                </a:solidFill>
                <a:effectLst/>
                <a:uLnTx/>
                <a:uFillTx/>
                <a:latin typeface="Calibri" panose="020F0502020204030204"/>
                <a:ea typeface="+mn-ea"/>
                <a:cs typeface="+mn-cs"/>
              </a:rPr>
              <a:t>Sandrine Parayre </a:t>
            </a: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Formation académique Aix Marseille 2023</a:t>
            </a:r>
          </a:p>
        </p:txBody>
      </p:sp>
    </p:spTree>
    <p:extLst>
      <p:ext uri="{BB962C8B-B14F-4D97-AF65-F5344CB8AC3E}">
        <p14:creationId xmlns:p14="http://schemas.microsoft.com/office/powerpoint/2010/main" val="2907826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100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43" dur="1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44"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4AA4657D-81E1-E6A2-B8CB-7D3A73E70D38}"/>
              </a:ext>
            </a:extLst>
          </p:cNvPr>
          <p:cNvSpPr>
            <a:spLocks noGrp="1"/>
          </p:cNvSpPr>
          <p:nvPr>
            <p:ph type="title"/>
          </p:nvPr>
        </p:nvSpPr>
        <p:spPr>
          <a:xfrm>
            <a:off x="1371599" y="294538"/>
            <a:ext cx="9895951" cy="1033669"/>
          </a:xfrm>
        </p:spPr>
        <p:txBody>
          <a:bodyPr>
            <a:normAutofit/>
          </a:bodyPr>
          <a:lstStyle/>
          <a:p>
            <a:r>
              <a:rPr lang="fr-FR" sz="4000" dirty="0">
                <a:solidFill>
                  <a:srgbClr val="FFFFFF"/>
                </a:solidFill>
              </a:rPr>
              <a:t>2. 1. Quelle actualité des modèles tayloriens ?</a:t>
            </a:r>
          </a:p>
        </p:txBody>
      </p:sp>
      <p:sp>
        <p:nvSpPr>
          <p:cNvPr id="3" name="Espace réservé du contenu 2">
            <a:extLst>
              <a:ext uri="{FF2B5EF4-FFF2-40B4-BE49-F238E27FC236}">
                <a16:creationId xmlns:a16="http://schemas.microsoft.com/office/drawing/2014/main" id="{9CBB1500-E402-1507-1F3B-81EA237C5115}"/>
              </a:ext>
            </a:extLst>
          </p:cNvPr>
          <p:cNvSpPr>
            <a:spLocks noGrp="1"/>
          </p:cNvSpPr>
          <p:nvPr>
            <p:ph idx="1"/>
          </p:nvPr>
        </p:nvSpPr>
        <p:spPr>
          <a:xfrm>
            <a:off x="336800" y="1743740"/>
            <a:ext cx="11732646" cy="4997302"/>
          </a:xfrm>
        </p:spPr>
        <p:txBody>
          <a:bodyPr anchor="ctr">
            <a:noAutofit/>
          </a:bodyPr>
          <a:lstStyle/>
          <a:p>
            <a:pPr marL="0" indent="0" algn="just">
              <a:buNone/>
            </a:pPr>
            <a:r>
              <a:rPr lang="fr-FR" sz="1600" b="1" dirty="0"/>
              <a:t>E. Lorenz et A. </a:t>
            </a:r>
            <a:r>
              <a:rPr lang="fr-FR" sz="1600" b="1" dirty="0" err="1"/>
              <a:t>Valeyre</a:t>
            </a:r>
            <a:r>
              <a:rPr lang="fr-FR" sz="1600" b="1" dirty="0"/>
              <a:t> (2005</a:t>
            </a:r>
            <a:r>
              <a:rPr lang="fr-FR" sz="1600" dirty="0"/>
              <a:t>) « </a:t>
            </a:r>
            <a:r>
              <a:rPr lang="fr-FR" sz="1600" i="1" dirty="0"/>
              <a:t>Les formes d’organisation du travail dans les pays de l’Union européenne  à partir de l’enquête européenne sur les conditions de travail » </a:t>
            </a:r>
            <a:r>
              <a:rPr lang="fr-FR" sz="1600" dirty="0"/>
              <a:t>distinguent 4 formes d’organisation du travail (population étudiée en 2000)</a:t>
            </a:r>
            <a:r>
              <a:rPr lang="fr-FR" sz="1600" i="1" dirty="0"/>
              <a:t>:</a:t>
            </a:r>
          </a:p>
          <a:p>
            <a:pPr algn="just">
              <a:buFontTx/>
              <a:buChar char="-"/>
            </a:pPr>
            <a:r>
              <a:rPr lang="fr-FR" sz="1600" dirty="0"/>
              <a:t>Les </a:t>
            </a:r>
            <a:r>
              <a:rPr lang="fr-FR" sz="1600" b="1" dirty="0"/>
              <a:t>organisations apprenantes </a:t>
            </a:r>
            <a:r>
              <a:rPr lang="fr-FR" sz="1600" dirty="0"/>
              <a:t>: équipes semi-autonomes, salariés qualifiés (39%)</a:t>
            </a:r>
          </a:p>
          <a:p>
            <a:pPr algn="just">
              <a:buFontTx/>
              <a:buChar char="-"/>
            </a:pPr>
            <a:r>
              <a:rPr lang="fr-FR" sz="1600" dirty="0"/>
              <a:t>Les </a:t>
            </a:r>
            <a:r>
              <a:rPr lang="fr-FR" sz="1600" b="1" dirty="0"/>
              <a:t>organisations en </a:t>
            </a:r>
            <a:r>
              <a:rPr lang="fr-FR" sz="1600" b="1" dirty="0" err="1"/>
              <a:t>lean</a:t>
            </a:r>
            <a:r>
              <a:rPr lang="fr-FR" sz="1600" b="1" dirty="0"/>
              <a:t> production </a:t>
            </a:r>
            <a:r>
              <a:rPr lang="fr-FR" sz="1600" dirty="0"/>
              <a:t>: management par la qualité, travail en équipe , contraintes dans les rythmes de travail, tâches répétitives (28%)</a:t>
            </a:r>
          </a:p>
          <a:p>
            <a:pPr algn="just">
              <a:buFontTx/>
              <a:buChar char="-"/>
            </a:pPr>
            <a:r>
              <a:rPr lang="fr-FR" sz="1600" dirty="0"/>
              <a:t>Les </a:t>
            </a:r>
            <a:r>
              <a:rPr lang="fr-FR" sz="1600" b="1" dirty="0"/>
              <a:t>organisations tayloriennes </a:t>
            </a:r>
            <a:r>
              <a:rPr lang="fr-FR" sz="1600" dirty="0"/>
              <a:t>: fortes contraintes de rythme de travail , normes de qualité précises, tâches répétitives, peu d’autonomie (14%)</a:t>
            </a:r>
          </a:p>
          <a:p>
            <a:pPr algn="just">
              <a:buFontTx/>
              <a:buChar char="-"/>
            </a:pPr>
            <a:r>
              <a:rPr lang="fr-FR" sz="1600" dirty="0"/>
              <a:t>Les </a:t>
            </a:r>
            <a:r>
              <a:rPr lang="fr-FR" sz="1600" b="1" dirty="0"/>
              <a:t>organisations en structure simples </a:t>
            </a:r>
            <a:r>
              <a:rPr lang="fr-FR" sz="1600" dirty="0"/>
              <a:t>: travail non autonome, faible contenu cognitif, peu contraint mais monotone (entreprises de petites tailles) 19%).</a:t>
            </a:r>
          </a:p>
          <a:p>
            <a:pPr marL="0" indent="0" algn="just">
              <a:buNone/>
            </a:pPr>
            <a:r>
              <a:rPr lang="fr-FR" sz="1600" dirty="0">
                <a:solidFill>
                  <a:srgbClr val="0070C0"/>
                </a:solidFill>
                <a:latin typeface="Times New Roman" panose="02020603050405020304" pitchFamily="18" charset="0"/>
                <a:cs typeface="Times New Roman" panose="02020603050405020304" pitchFamily="18" charset="0"/>
              </a:rPr>
              <a:t>Post taylorisme</a:t>
            </a:r>
          </a:p>
          <a:p>
            <a:pPr marL="0" indent="0" algn="just">
              <a:buNone/>
            </a:pPr>
            <a:endParaRPr lang="fr-FR" sz="1600" i="1" dirty="0">
              <a:latin typeface="Times New Roman" panose="02020603050405020304" pitchFamily="18" charset="0"/>
              <a:cs typeface="Times New Roman" panose="02020603050405020304" pitchFamily="18" charset="0"/>
            </a:endParaRPr>
          </a:p>
        </p:txBody>
      </p:sp>
      <p:sp>
        <p:nvSpPr>
          <p:cNvPr id="5" name="Espace réservé du numéro de diapositive 4">
            <a:extLst>
              <a:ext uri="{FF2B5EF4-FFF2-40B4-BE49-F238E27FC236}">
                <a16:creationId xmlns:a16="http://schemas.microsoft.com/office/drawing/2014/main" id="{BC487F2F-2F81-B06A-54C7-1C1487D9366F}"/>
              </a:ext>
            </a:extLst>
          </p:cNvPr>
          <p:cNvSpPr>
            <a:spLocks noGrp="1"/>
          </p:cNvSpPr>
          <p:nvPr>
            <p:ph type="sldNum" sz="quarter" idx="12"/>
          </p:nvPr>
        </p:nvSpPr>
        <p:spPr>
          <a:xfrm>
            <a:off x="11704320" y="6455431"/>
            <a:ext cx="445913"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266F4DE-CDC0-234A-B27D-B59A64A3BC31}" type="slidenum">
              <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31</a:t>
            </a:fld>
            <a:endPar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6" name="Espace réservé du pied de page 3">
            <a:extLst>
              <a:ext uri="{FF2B5EF4-FFF2-40B4-BE49-F238E27FC236}">
                <a16:creationId xmlns:a16="http://schemas.microsoft.com/office/drawing/2014/main" id="{1621B17F-11CE-FEFE-7AFD-DB0D2DE93662}"/>
              </a:ext>
            </a:extLst>
          </p:cNvPr>
          <p:cNvSpPr>
            <a:spLocks noGrp="1"/>
          </p:cNvSpPr>
          <p:nvPr>
            <p:ph type="ftr" sz="quarter" idx="11"/>
          </p:nvPr>
        </p:nvSpPr>
        <p:spPr>
          <a:xfrm rot="5400000">
            <a:off x="-1676016" y="2183228"/>
            <a:ext cx="3717157"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100" b="0" i="0" u="none" strike="noStrike" kern="1200" cap="none" spc="0" normalizeH="0" baseline="0" noProof="0" dirty="0">
                <a:ln>
                  <a:noFill/>
                </a:ln>
                <a:solidFill>
                  <a:srgbClr val="FFFFFF"/>
                </a:solidFill>
                <a:effectLst/>
                <a:uLnTx/>
                <a:uFillTx/>
                <a:latin typeface="Calibri" panose="020F0502020204030204"/>
                <a:ea typeface="+mn-ea"/>
                <a:cs typeface="+mn-cs"/>
              </a:rPr>
              <a:t>Sandrine Parayre </a:t>
            </a: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Formation académique Aix Marseille 2023</a:t>
            </a:r>
          </a:p>
        </p:txBody>
      </p:sp>
    </p:spTree>
    <p:extLst>
      <p:ext uri="{BB962C8B-B14F-4D97-AF65-F5344CB8AC3E}">
        <p14:creationId xmlns:p14="http://schemas.microsoft.com/office/powerpoint/2010/main" val="3908698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100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43" dur="1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44"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A77F820C-D9B2-D70C-2117-DB99CB3F18BD}"/>
              </a:ext>
            </a:extLst>
          </p:cNvPr>
          <p:cNvSpPr>
            <a:spLocks noGrp="1"/>
          </p:cNvSpPr>
          <p:nvPr>
            <p:ph type="title"/>
          </p:nvPr>
        </p:nvSpPr>
        <p:spPr>
          <a:xfrm>
            <a:off x="1314824" y="735106"/>
            <a:ext cx="10053763" cy="2928470"/>
          </a:xfrm>
        </p:spPr>
        <p:txBody>
          <a:bodyPr vert="horz" lIns="91440" tIns="45720" rIns="91440" bIns="45720" rtlCol="0" anchor="b">
            <a:normAutofit/>
          </a:bodyPr>
          <a:lstStyle/>
          <a:p>
            <a:r>
              <a:rPr lang="en-US" sz="4800" dirty="0">
                <a:solidFill>
                  <a:srgbClr val="FFFFFF"/>
                </a:solidFill>
              </a:rPr>
              <a:t>2</a:t>
            </a:r>
            <a:r>
              <a:rPr lang="en-US" sz="4800" kern="1200" dirty="0">
                <a:solidFill>
                  <a:srgbClr val="FFFFFF"/>
                </a:solidFill>
                <a:effectLst/>
                <a:latin typeface="+mj-lt"/>
                <a:ea typeface="+mj-ea"/>
                <a:cs typeface="+mj-cs"/>
              </a:rPr>
              <a:t>. Les </a:t>
            </a:r>
            <a:r>
              <a:rPr lang="en-US" sz="4800" kern="1200" dirty="0" err="1">
                <a:solidFill>
                  <a:srgbClr val="FFFFFF"/>
                </a:solidFill>
                <a:effectLst/>
                <a:latin typeface="+mj-lt"/>
                <a:ea typeface="+mj-ea"/>
                <a:cs typeface="+mj-cs"/>
              </a:rPr>
              <a:t>formes</a:t>
            </a:r>
            <a:r>
              <a:rPr lang="en-US" sz="4800" kern="1200" dirty="0">
                <a:solidFill>
                  <a:srgbClr val="FFFFFF"/>
                </a:solidFill>
                <a:effectLst/>
                <a:latin typeface="+mj-lt"/>
                <a:ea typeface="+mj-ea"/>
                <a:cs typeface="+mj-cs"/>
              </a:rPr>
              <a:t> </a:t>
            </a:r>
            <a:r>
              <a:rPr lang="en-US" sz="4800" kern="1200" dirty="0" err="1">
                <a:solidFill>
                  <a:srgbClr val="FFFFFF"/>
                </a:solidFill>
                <a:effectLst/>
                <a:latin typeface="+mj-lt"/>
                <a:ea typeface="+mj-ea"/>
                <a:cs typeface="+mj-cs"/>
              </a:rPr>
              <a:t>d’organisation</a:t>
            </a:r>
            <a:r>
              <a:rPr lang="en-US" sz="4800" kern="1200" dirty="0">
                <a:solidFill>
                  <a:srgbClr val="FFFFFF"/>
                </a:solidFill>
                <a:effectLst/>
                <a:latin typeface="+mj-lt"/>
                <a:ea typeface="+mj-ea"/>
                <a:cs typeface="+mj-cs"/>
              </a:rPr>
              <a:t> du travail</a:t>
            </a:r>
            <a:br>
              <a:rPr lang="en-US" sz="4800" kern="1200" dirty="0">
                <a:solidFill>
                  <a:srgbClr val="FFFFFF"/>
                </a:solidFill>
                <a:effectLst/>
                <a:latin typeface="+mj-lt"/>
                <a:ea typeface="+mj-ea"/>
                <a:cs typeface="+mj-cs"/>
              </a:rPr>
            </a:br>
            <a:br>
              <a:rPr lang="en-US" sz="4800" kern="1200" dirty="0">
                <a:solidFill>
                  <a:srgbClr val="FFFFFF"/>
                </a:solidFill>
                <a:effectLst/>
                <a:latin typeface="+mj-lt"/>
                <a:ea typeface="+mj-ea"/>
                <a:cs typeface="+mj-cs"/>
              </a:rPr>
            </a:br>
            <a:endParaRPr lang="en-US" sz="4800" kern="1200" dirty="0">
              <a:solidFill>
                <a:srgbClr val="FFFFFF"/>
              </a:solidFill>
              <a:latin typeface="+mj-lt"/>
              <a:ea typeface="+mj-ea"/>
              <a:cs typeface="+mj-cs"/>
            </a:endParaRPr>
          </a:p>
        </p:txBody>
      </p:sp>
      <p:sp>
        <p:nvSpPr>
          <p:cNvPr id="3" name="Espace réservé du texte 2">
            <a:extLst>
              <a:ext uri="{FF2B5EF4-FFF2-40B4-BE49-F238E27FC236}">
                <a16:creationId xmlns:a16="http://schemas.microsoft.com/office/drawing/2014/main" id="{333678B9-813E-7379-CE69-652F5E6DB7FC}"/>
              </a:ext>
            </a:extLst>
          </p:cNvPr>
          <p:cNvSpPr>
            <a:spLocks noGrp="1"/>
          </p:cNvSpPr>
          <p:nvPr>
            <p:ph type="body" idx="1"/>
          </p:nvPr>
        </p:nvSpPr>
        <p:spPr>
          <a:xfrm>
            <a:off x="1350682" y="4870824"/>
            <a:ext cx="10005951" cy="1458258"/>
          </a:xfrm>
        </p:spPr>
        <p:txBody>
          <a:bodyPr vert="horz" lIns="91440" tIns="45720" rIns="91440" bIns="45720" rtlCol="0" anchor="ctr">
            <a:normAutofit/>
          </a:bodyPr>
          <a:lstStyle/>
          <a:p>
            <a:pPr lvl="1">
              <a:lnSpc>
                <a:spcPct val="150000"/>
              </a:lnSpc>
            </a:pPr>
            <a:r>
              <a:rPr lang="fr-FR" dirty="0">
                <a:solidFill>
                  <a:schemeClr val="tx1"/>
                </a:solidFill>
                <a:latin typeface="Arial" panose="020B0604020202020204" pitchFamily="34" charset="0"/>
              </a:rPr>
              <a:t>2. 1. Quelle actualité des modèles tayloriens ?</a:t>
            </a:r>
          </a:p>
          <a:p>
            <a:pPr lvl="1">
              <a:lnSpc>
                <a:spcPct val="150000"/>
              </a:lnSpc>
            </a:pPr>
            <a:r>
              <a:rPr lang="fr-FR" dirty="0">
                <a:solidFill>
                  <a:srgbClr val="0070C0"/>
                </a:solidFill>
                <a:latin typeface="Arial" panose="020B0604020202020204" pitchFamily="34" charset="0"/>
              </a:rPr>
              <a:t>2.2. Quels effets sur les conditions de travail?</a:t>
            </a:r>
          </a:p>
        </p:txBody>
      </p:sp>
      <p:sp>
        <p:nvSpPr>
          <p:cNvPr id="4" name="Espace réservé du pied de page 3">
            <a:extLst>
              <a:ext uri="{FF2B5EF4-FFF2-40B4-BE49-F238E27FC236}">
                <a16:creationId xmlns:a16="http://schemas.microsoft.com/office/drawing/2014/main" id="{BF1DB12A-5159-F166-2806-63F09DF4BFF4}"/>
              </a:ext>
            </a:extLst>
          </p:cNvPr>
          <p:cNvSpPr>
            <a:spLocks noGrp="1"/>
          </p:cNvSpPr>
          <p:nvPr>
            <p:ph type="ftr" sz="quarter" idx="11"/>
          </p:nvPr>
        </p:nvSpPr>
        <p:spPr>
          <a:xfrm rot="5400000">
            <a:off x="-1828800" y="1984248"/>
            <a:ext cx="4114800" cy="365125"/>
          </a:xfrm>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a:ln>
                  <a:noFill/>
                </a:ln>
                <a:solidFill>
                  <a:srgbClr val="FFFFFF"/>
                </a:solidFill>
                <a:effectLst/>
                <a:uLnTx/>
                <a:uFillTx/>
                <a:latin typeface="Calibri" panose="020F0502020204030204"/>
                <a:ea typeface="+mn-ea"/>
                <a:cs typeface="+mn-cs"/>
              </a:rPr>
              <a:t>Sandrine Parayre Formation académique Aix Marseille 2023</a:t>
            </a:r>
          </a:p>
        </p:txBody>
      </p:sp>
      <p:sp>
        <p:nvSpPr>
          <p:cNvPr id="5" name="Espace réservé du numéro de diapositive 4">
            <a:extLst>
              <a:ext uri="{FF2B5EF4-FFF2-40B4-BE49-F238E27FC236}">
                <a16:creationId xmlns:a16="http://schemas.microsoft.com/office/drawing/2014/main" id="{3F7D26B1-19C6-1AE2-BE0D-EAB4049F6B04}"/>
              </a:ext>
            </a:extLst>
          </p:cNvPr>
          <p:cNvSpPr>
            <a:spLocks noGrp="1"/>
          </p:cNvSpPr>
          <p:nvPr>
            <p:ph type="sldNum" sz="quarter" idx="12"/>
          </p:nvPr>
        </p:nvSpPr>
        <p:spPr>
          <a:xfrm>
            <a:off x="11704320" y="6446837"/>
            <a:ext cx="448056"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266F4DE-CDC0-234A-B27D-B59A64A3BC31}"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32</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98982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4AA4657D-81E1-E6A2-B8CB-7D3A73E70D38}"/>
              </a:ext>
            </a:extLst>
          </p:cNvPr>
          <p:cNvSpPr>
            <a:spLocks noGrp="1"/>
          </p:cNvSpPr>
          <p:nvPr>
            <p:ph type="title"/>
          </p:nvPr>
        </p:nvSpPr>
        <p:spPr>
          <a:xfrm>
            <a:off x="365125" y="37444"/>
            <a:ext cx="11785108" cy="1424308"/>
          </a:xfrm>
        </p:spPr>
        <p:txBody>
          <a:bodyPr>
            <a:normAutofit/>
          </a:bodyPr>
          <a:lstStyle/>
          <a:p>
            <a:r>
              <a:rPr lang="fr-FR" sz="4000" dirty="0">
                <a:solidFill>
                  <a:srgbClr val="FFFFFF"/>
                </a:solidFill>
              </a:rPr>
              <a:t>2.2. Quels effets sur les conditions de travail</a:t>
            </a:r>
          </a:p>
        </p:txBody>
      </p:sp>
      <p:sp>
        <p:nvSpPr>
          <p:cNvPr id="5" name="Espace réservé du numéro de diapositive 4">
            <a:extLst>
              <a:ext uri="{FF2B5EF4-FFF2-40B4-BE49-F238E27FC236}">
                <a16:creationId xmlns:a16="http://schemas.microsoft.com/office/drawing/2014/main" id="{BC487F2F-2F81-B06A-54C7-1C1487D9366F}"/>
              </a:ext>
            </a:extLst>
          </p:cNvPr>
          <p:cNvSpPr>
            <a:spLocks noGrp="1"/>
          </p:cNvSpPr>
          <p:nvPr>
            <p:ph type="sldNum" sz="quarter" idx="12"/>
          </p:nvPr>
        </p:nvSpPr>
        <p:spPr>
          <a:xfrm>
            <a:off x="11704320" y="6455431"/>
            <a:ext cx="445913"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266F4DE-CDC0-234A-B27D-B59A64A3BC31}" type="slidenum">
              <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33</a:t>
            </a:fld>
            <a:endPar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6" name="Espace réservé du pied de page 3">
            <a:extLst>
              <a:ext uri="{FF2B5EF4-FFF2-40B4-BE49-F238E27FC236}">
                <a16:creationId xmlns:a16="http://schemas.microsoft.com/office/drawing/2014/main" id="{1621B17F-11CE-FEFE-7AFD-DB0D2DE93662}"/>
              </a:ext>
            </a:extLst>
          </p:cNvPr>
          <p:cNvSpPr>
            <a:spLocks noGrp="1"/>
          </p:cNvSpPr>
          <p:nvPr>
            <p:ph type="ftr" sz="quarter" idx="11"/>
          </p:nvPr>
        </p:nvSpPr>
        <p:spPr>
          <a:xfrm rot="5400000">
            <a:off x="-1676016" y="2183228"/>
            <a:ext cx="3717157"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100" b="0" i="0" u="none" strike="noStrike" kern="1200" cap="none" spc="0" normalizeH="0" baseline="0" noProof="0" dirty="0">
                <a:ln>
                  <a:noFill/>
                </a:ln>
                <a:solidFill>
                  <a:srgbClr val="FFFFFF"/>
                </a:solidFill>
                <a:effectLst/>
                <a:uLnTx/>
                <a:uFillTx/>
                <a:latin typeface="Calibri" panose="020F0502020204030204"/>
                <a:ea typeface="+mn-ea"/>
                <a:cs typeface="+mn-cs"/>
              </a:rPr>
              <a:t>Sandrine Parayre </a:t>
            </a: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Formation académique Aix Marseille 2023</a:t>
            </a:r>
          </a:p>
        </p:txBody>
      </p:sp>
      <p:sp>
        <p:nvSpPr>
          <p:cNvPr id="7" name="Espace réservé du contenu 6">
            <a:extLst>
              <a:ext uri="{FF2B5EF4-FFF2-40B4-BE49-F238E27FC236}">
                <a16:creationId xmlns:a16="http://schemas.microsoft.com/office/drawing/2014/main" id="{B6350BE7-A42E-CE0B-61ED-8FA83D909596}"/>
              </a:ext>
            </a:extLst>
          </p:cNvPr>
          <p:cNvSpPr>
            <a:spLocks noGrp="1"/>
          </p:cNvSpPr>
          <p:nvPr>
            <p:ph idx="1"/>
          </p:nvPr>
        </p:nvSpPr>
        <p:spPr>
          <a:xfrm>
            <a:off x="459349" y="1924493"/>
            <a:ext cx="5225319" cy="4472201"/>
          </a:xfrm>
        </p:spPr>
        <p:txBody>
          <a:bodyPr>
            <a:normAutofit/>
          </a:bodyPr>
          <a:lstStyle/>
          <a:p>
            <a:pPr marL="0" indent="0">
              <a:buNone/>
            </a:pPr>
            <a:r>
              <a:rPr lang="fr-FR" sz="2200" dirty="0">
                <a:latin typeface="Times New Roman" panose="02020603050405020304" pitchFamily="18" charset="0"/>
                <a:cs typeface="Times New Roman" panose="02020603050405020304" pitchFamily="18" charset="0"/>
              </a:rPr>
              <a:t>France </a:t>
            </a:r>
          </a:p>
          <a:p>
            <a:pPr marL="0" indent="0">
              <a:buNone/>
            </a:pPr>
            <a:r>
              <a:rPr lang="fr-FR" sz="2200" dirty="0">
                <a:latin typeface="Times New Roman" panose="02020603050405020304" pitchFamily="18" charset="0"/>
                <a:cs typeface="Times New Roman" panose="02020603050405020304" pitchFamily="18" charset="0"/>
              </a:rPr>
              <a:t>Enquête sur les conditions de travail (depuis 1978) et l’enquête conditions de travail et risques psychosociaux (DARES, INSEE)</a:t>
            </a:r>
          </a:p>
          <a:p>
            <a:pPr marL="0" indent="0">
              <a:buNone/>
            </a:pPr>
            <a:r>
              <a:rPr lang="fr-FR" sz="2200" dirty="0">
                <a:latin typeface="Times New Roman" panose="02020603050405020304" pitchFamily="18" charset="0"/>
                <a:cs typeface="Times New Roman" panose="02020603050405020304" pitchFamily="18" charset="0"/>
              </a:rPr>
              <a:t>2016</a:t>
            </a:r>
          </a:p>
          <a:p>
            <a:pPr marL="0" indent="0">
              <a:buNone/>
            </a:pPr>
            <a:r>
              <a:rPr lang="fr-FR" sz="2200" dirty="0">
                <a:latin typeface="Times New Roman" panose="02020603050405020304" pitchFamily="18" charset="0"/>
                <a:cs typeface="Times New Roman" panose="02020603050405020304" pitchFamily="18" charset="0"/>
              </a:rPr>
              <a:t>Stabilisation des contraintes de rythme de travail à un niveau assez élevé</a:t>
            </a:r>
          </a:p>
          <a:p>
            <a:pPr marL="0" indent="0">
              <a:buNone/>
            </a:pPr>
            <a:r>
              <a:rPr lang="fr-FR" sz="2200" dirty="0">
                <a:latin typeface="Times New Roman" panose="02020603050405020304" pitchFamily="18" charset="0"/>
                <a:cs typeface="Times New Roman" panose="02020603050405020304" pitchFamily="18" charset="0"/>
              </a:rPr>
              <a:t>Baisse de certaines contraintes psychosociales comme la charge mentale.</a:t>
            </a:r>
          </a:p>
          <a:p>
            <a:pPr marL="0" indent="0">
              <a:buNone/>
            </a:pPr>
            <a:endParaRPr lang="fr-FR" dirty="0"/>
          </a:p>
        </p:txBody>
      </p:sp>
      <p:pic>
        <p:nvPicPr>
          <p:cNvPr id="9" name="Image 8" descr="Une image contenant table&#10;&#10;Description générée automatiquement">
            <a:extLst>
              <a:ext uri="{FF2B5EF4-FFF2-40B4-BE49-F238E27FC236}">
                <a16:creationId xmlns:a16="http://schemas.microsoft.com/office/drawing/2014/main" id="{078B663F-5E8F-648E-02E7-7060709F8FB0}"/>
              </a:ext>
            </a:extLst>
          </p:cNvPr>
          <p:cNvPicPr/>
          <p:nvPr/>
        </p:nvPicPr>
        <p:blipFill>
          <a:blip r:embed="rId2"/>
          <a:stretch>
            <a:fillRect/>
          </a:stretch>
        </p:blipFill>
        <p:spPr>
          <a:xfrm>
            <a:off x="6507332" y="1634876"/>
            <a:ext cx="5643241" cy="5223689"/>
          </a:xfrm>
          <a:prstGeom prst="rect">
            <a:avLst/>
          </a:prstGeom>
        </p:spPr>
      </p:pic>
    </p:spTree>
    <p:extLst>
      <p:ext uri="{BB962C8B-B14F-4D97-AF65-F5344CB8AC3E}">
        <p14:creationId xmlns:p14="http://schemas.microsoft.com/office/powerpoint/2010/main" val="29845761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4AA4657D-81E1-E6A2-B8CB-7D3A73E70D38}"/>
              </a:ext>
            </a:extLst>
          </p:cNvPr>
          <p:cNvSpPr>
            <a:spLocks noGrp="1"/>
          </p:cNvSpPr>
          <p:nvPr>
            <p:ph type="title"/>
          </p:nvPr>
        </p:nvSpPr>
        <p:spPr>
          <a:xfrm>
            <a:off x="365125" y="37444"/>
            <a:ext cx="11785108" cy="1424308"/>
          </a:xfrm>
        </p:spPr>
        <p:txBody>
          <a:bodyPr>
            <a:normAutofit/>
          </a:bodyPr>
          <a:lstStyle/>
          <a:p>
            <a:r>
              <a:rPr lang="fr-FR" sz="4000" dirty="0">
                <a:solidFill>
                  <a:srgbClr val="FFFFFF"/>
                </a:solidFill>
              </a:rPr>
              <a:t>2.2. Quels effets sur les conditions de travail</a:t>
            </a:r>
            <a:br>
              <a:rPr lang="fr-FR" sz="4000" dirty="0">
                <a:solidFill>
                  <a:srgbClr val="FFFFFF"/>
                </a:solidFill>
              </a:rPr>
            </a:br>
            <a:r>
              <a:rPr lang="fr-FR" sz="4000" dirty="0">
                <a:solidFill>
                  <a:srgbClr val="FFFFFF"/>
                </a:solidFill>
              </a:rPr>
              <a:t>Les relations de travail</a:t>
            </a:r>
          </a:p>
        </p:txBody>
      </p:sp>
      <p:sp>
        <p:nvSpPr>
          <p:cNvPr id="5" name="Espace réservé du numéro de diapositive 4">
            <a:extLst>
              <a:ext uri="{FF2B5EF4-FFF2-40B4-BE49-F238E27FC236}">
                <a16:creationId xmlns:a16="http://schemas.microsoft.com/office/drawing/2014/main" id="{BC487F2F-2F81-B06A-54C7-1C1487D9366F}"/>
              </a:ext>
            </a:extLst>
          </p:cNvPr>
          <p:cNvSpPr>
            <a:spLocks noGrp="1"/>
          </p:cNvSpPr>
          <p:nvPr>
            <p:ph type="sldNum" sz="quarter" idx="12"/>
          </p:nvPr>
        </p:nvSpPr>
        <p:spPr>
          <a:xfrm>
            <a:off x="11704320" y="6455431"/>
            <a:ext cx="445913"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266F4DE-CDC0-234A-B27D-B59A64A3BC31}" type="slidenum">
              <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34</a:t>
            </a:fld>
            <a:endPar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6" name="Espace réservé du pied de page 3">
            <a:extLst>
              <a:ext uri="{FF2B5EF4-FFF2-40B4-BE49-F238E27FC236}">
                <a16:creationId xmlns:a16="http://schemas.microsoft.com/office/drawing/2014/main" id="{1621B17F-11CE-FEFE-7AFD-DB0D2DE93662}"/>
              </a:ext>
            </a:extLst>
          </p:cNvPr>
          <p:cNvSpPr>
            <a:spLocks noGrp="1"/>
          </p:cNvSpPr>
          <p:nvPr>
            <p:ph type="ftr" sz="quarter" idx="11"/>
          </p:nvPr>
        </p:nvSpPr>
        <p:spPr>
          <a:xfrm rot="5400000">
            <a:off x="-1676016" y="2183228"/>
            <a:ext cx="3717157"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100" b="0" i="0" u="none" strike="noStrike" kern="1200" cap="none" spc="0" normalizeH="0" baseline="0" noProof="0" dirty="0">
                <a:ln>
                  <a:noFill/>
                </a:ln>
                <a:solidFill>
                  <a:srgbClr val="FFFFFF"/>
                </a:solidFill>
                <a:effectLst/>
                <a:uLnTx/>
                <a:uFillTx/>
                <a:latin typeface="Calibri" panose="020F0502020204030204"/>
                <a:ea typeface="+mn-ea"/>
                <a:cs typeface="+mn-cs"/>
              </a:rPr>
              <a:t>Sandrine Parayre </a:t>
            </a: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Formation académique Aix Marseille 2023</a:t>
            </a:r>
          </a:p>
        </p:txBody>
      </p:sp>
      <p:sp>
        <p:nvSpPr>
          <p:cNvPr id="7" name="Espace réservé du contenu 6">
            <a:extLst>
              <a:ext uri="{FF2B5EF4-FFF2-40B4-BE49-F238E27FC236}">
                <a16:creationId xmlns:a16="http://schemas.microsoft.com/office/drawing/2014/main" id="{B6350BE7-A42E-CE0B-61ED-8FA83D909596}"/>
              </a:ext>
            </a:extLst>
          </p:cNvPr>
          <p:cNvSpPr>
            <a:spLocks noGrp="1"/>
          </p:cNvSpPr>
          <p:nvPr>
            <p:ph idx="1"/>
          </p:nvPr>
        </p:nvSpPr>
        <p:spPr>
          <a:xfrm>
            <a:off x="365125" y="1597432"/>
            <a:ext cx="11244970" cy="4962856"/>
          </a:xfrm>
        </p:spPr>
        <p:txBody>
          <a:bodyPr>
            <a:noAutofit/>
          </a:bodyPr>
          <a:lstStyle/>
          <a:p>
            <a:pPr marL="0" indent="0" algn="just">
              <a:buNone/>
            </a:pPr>
            <a:r>
              <a:rPr lang="fr-FR" sz="1600" dirty="0">
                <a:latin typeface="Times New Roman" panose="02020603050405020304" pitchFamily="18" charset="0"/>
                <a:cs typeface="Times New Roman" panose="02020603050405020304" pitchFamily="18" charset="0"/>
              </a:rPr>
              <a:t>« </a:t>
            </a:r>
            <a:r>
              <a:rPr lang="fr-FR" sz="1600" i="1" dirty="0">
                <a:latin typeface="Times New Roman" panose="02020603050405020304" pitchFamily="18" charset="0"/>
                <a:cs typeface="Times New Roman" panose="02020603050405020304" pitchFamily="18" charset="0"/>
              </a:rPr>
              <a:t>Parce que le travail est un rapport social, il est porteur de domination. Pour le dire en termes </a:t>
            </a:r>
            <a:r>
              <a:rPr lang="fr-FR" sz="1600" i="1" dirty="0" err="1">
                <a:latin typeface="Times New Roman" panose="02020603050405020304" pitchFamily="18" charset="0"/>
                <a:cs typeface="Times New Roman" panose="02020603050405020304" pitchFamily="18" charset="0"/>
              </a:rPr>
              <a:t>webériens</a:t>
            </a:r>
            <a:r>
              <a:rPr lang="fr-FR" sz="1600" i="1" dirty="0">
                <a:latin typeface="Times New Roman" panose="02020603050405020304" pitchFamily="18" charset="0"/>
                <a:cs typeface="Times New Roman" panose="02020603050405020304" pitchFamily="18" charset="0"/>
              </a:rPr>
              <a:t> (Max Weber, 1864-1920), les relations de travail sont toujours informées par la volonté de dominants désireux d’influencer durablement l’action des dominés. Asymétriques, elles conditionnent aussi bien l’autonomie « au » travail que l’autonomie « du » travail.</a:t>
            </a:r>
          </a:p>
          <a:p>
            <a:pPr marL="0" indent="0" algn="just">
              <a:buNone/>
            </a:pPr>
            <a:r>
              <a:rPr lang="fr-FR" sz="1600" i="1" dirty="0">
                <a:latin typeface="Times New Roman" panose="02020603050405020304" pitchFamily="18" charset="0"/>
                <a:cs typeface="Times New Roman" panose="02020603050405020304" pitchFamily="18" charset="0"/>
              </a:rPr>
              <a:t>L’autonomie « au » travail fait écho à la capacité dont disposent les salariés pour, au quotidien, décider de leurs manières de travailler, donner du sens à leurs pratiques et faire exister des collectifs professionnels. Comme le montrent les enquêtes « Conditions de travail » du ministère du travail à l’aide d’indicateurs élémentaires (par exemple, la possibilité ou non de choisir la façon d’atteindre des objectifs), cette régulation autonome décroît régulièrement depuis le début des années 2000.</a:t>
            </a:r>
          </a:p>
          <a:p>
            <a:pPr marL="0" indent="0" algn="just">
              <a:buNone/>
            </a:pPr>
            <a:r>
              <a:rPr lang="fr-FR" sz="1600" i="1" dirty="0">
                <a:latin typeface="Times New Roman" panose="02020603050405020304" pitchFamily="18" charset="0"/>
                <a:cs typeface="Times New Roman" panose="02020603050405020304" pitchFamily="18" charset="0"/>
              </a:rPr>
              <a:t>Avec l’ancrage dans les organisations d’un post-taylorisme aux couleurs multiples, l’autonomie a fait l’objet d’une instrumentalisation inédite : outil managérial, elle sert désormais à satisfaire des objectifs de rentabilité plutôt qu’à amplifier le pouvoir d’agir de celles et ceux qui, chaque jour, produisent, réparent, soignent, enseignent… Cumulée à des contraintes physiques croissantes et à des pressions organisationnelles qui ne le sont pas moins, cette recomposition de l’autonomie au travail se paie cher, que ce soit en matière d’inégalités, de santé ou de précarité.</a:t>
            </a:r>
          </a:p>
          <a:p>
            <a:pPr marL="0" indent="0" algn="just">
              <a:buNone/>
            </a:pPr>
            <a:r>
              <a:rPr lang="fr-FR" sz="1600" i="1" dirty="0">
                <a:latin typeface="Times New Roman" panose="02020603050405020304" pitchFamily="18" charset="0"/>
                <a:cs typeface="Times New Roman" panose="02020603050405020304" pitchFamily="18" charset="0"/>
              </a:rPr>
              <a:t>L’autonomie « du » travail, elle, mesure la capacité des acteurs des mondes professionnels à ériger des contre-pouvoirs au marché et à l’Etat, ainsi qu’à construire et à faire vivre des solidarités sociales pérennes. Dans ce domaine également, le bilan est sombre.</a:t>
            </a:r>
          </a:p>
          <a:p>
            <a:pPr marL="0" indent="0" algn="just">
              <a:buNone/>
            </a:pPr>
            <a:r>
              <a:rPr lang="fr-FR" sz="1600" i="1" dirty="0">
                <a:latin typeface="Times New Roman" panose="02020603050405020304" pitchFamily="18" charset="0"/>
                <a:cs typeface="Times New Roman" panose="02020603050405020304" pitchFamily="18" charset="0"/>
              </a:rPr>
              <a:t>Le dédain pour les corps intermédiaires comme la volonté de recomposer les fondements de notre protection sociale (par la fiscalisation de son financement, notamment) ne sont pas des tentations nouvelles. Mais les mesures prises pour œuvrer dans cette direction ont rarement été aussi claires et convergentes.</a:t>
            </a:r>
            <a:r>
              <a:rPr lang="fr-FR" sz="1600" dirty="0">
                <a:latin typeface="Times New Roman" panose="02020603050405020304" pitchFamily="18" charset="0"/>
                <a:cs typeface="Times New Roman" panose="02020603050405020304" pitchFamily="18" charset="0"/>
              </a:rPr>
              <a:t> » </a:t>
            </a:r>
          </a:p>
          <a:p>
            <a:pPr marL="0" indent="0" algn="just">
              <a:buNone/>
            </a:pPr>
            <a:r>
              <a:rPr lang="fr-FR" sz="1600" dirty="0">
                <a:latin typeface="Times New Roman" panose="02020603050405020304" pitchFamily="18" charset="0"/>
                <a:cs typeface="Times New Roman" panose="02020603050405020304" pitchFamily="18" charset="0"/>
              </a:rPr>
              <a:t>Michel Lallement « Les certitudes libérales et technocratiques ont enfanté bien des troubles actuels dans le monde du travail », Le Monde Publié le 14-15 mai 2023 </a:t>
            </a:r>
          </a:p>
        </p:txBody>
      </p:sp>
    </p:spTree>
    <p:extLst>
      <p:ext uri="{BB962C8B-B14F-4D97-AF65-F5344CB8AC3E}">
        <p14:creationId xmlns:p14="http://schemas.microsoft.com/office/powerpoint/2010/main" val="29624173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4AA4657D-81E1-E6A2-B8CB-7D3A73E70D38}"/>
              </a:ext>
            </a:extLst>
          </p:cNvPr>
          <p:cNvSpPr>
            <a:spLocks noGrp="1"/>
          </p:cNvSpPr>
          <p:nvPr>
            <p:ph type="title"/>
          </p:nvPr>
        </p:nvSpPr>
        <p:spPr>
          <a:xfrm>
            <a:off x="365125" y="37444"/>
            <a:ext cx="11785108" cy="1424308"/>
          </a:xfrm>
        </p:spPr>
        <p:txBody>
          <a:bodyPr>
            <a:normAutofit fontScale="90000"/>
          </a:bodyPr>
          <a:lstStyle/>
          <a:p>
            <a:r>
              <a:rPr lang="fr-FR" sz="4000" dirty="0">
                <a:solidFill>
                  <a:srgbClr val="FFFFFF"/>
                </a:solidFill>
              </a:rPr>
              <a:t>2.2. Quels effets sur les conditions de travail</a:t>
            </a:r>
            <a:br>
              <a:rPr lang="fr-FR" sz="4000" dirty="0">
                <a:solidFill>
                  <a:srgbClr val="FFFFFF"/>
                </a:solidFill>
              </a:rPr>
            </a:br>
            <a:r>
              <a:rPr lang="fr-FR" sz="4000" dirty="0">
                <a:solidFill>
                  <a:srgbClr val="FFFFFF"/>
                </a:solidFill>
              </a:rPr>
              <a:t>Évolution de la proportion de salariés dont l’exécution du travail impose au moins trois contraintes physiques </a:t>
            </a:r>
          </a:p>
        </p:txBody>
      </p:sp>
      <p:pic>
        <p:nvPicPr>
          <p:cNvPr id="4" name="Espace réservé du contenu 3">
            <a:extLst>
              <a:ext uri="{FF2B5EF4-FFF2-40B4-BE49-F238E27FC236}">
                <a16:creationId xmlns:a16="http://schemas.microsoft.com/office/drawing/2014/main" id="{1D329BF1-D4CE-0805-7C79-8B9F011BDCC3}"/>
              </a:ext>
            </a:extLst>
          </p:cNvPr>
          <p:cNvPicPr>
            <a:picLocks noGrp="1" noChangeAspect="1"/>
          </p:cNvPicPr>
          <p:nvPr>
            <p:ph idx="1"/>
          </p:nvPr>
        </p:nvPicPr>
        <p:blipFill>
          <a:blip r:embed="rId2"/>
          <a:stretch>
            <a:fillRect/>
          </a:stretch>
        </p:blipFill>
        <p:spPr>
          <a:xfrm>
            <a:off x="274637" y="1931520"/>
            <a:ext cx="5386977" cy="4277894"/>
          </a:xfrm>
          <a:prstGeom prst="rect">
            <a:avLst/>
          </a:prstGeom>
        </p:spPr>
      </p:pic>
      <p:sp>
        <p:nvSpPr>
          <p:cNvPr id="5" name="Espace réservé du numéro de diapositive 4">
            <a:extLst>
              <a:ext uri="{FF2B5EF4-FFF2-40B4-BE49-F238E27FC236}">
                <a16:creationId xmlns:a16="http://schemas.microsoft.com/office/drawing/2014/main" id="{BC487F2F-2F81-B06A-54C7-1C1487D9366F}"/>
              </a:ext>
            </a:extLst>
          </p:cNvPr>
          <p:cNvSpPr>
            <a:spLocks noGrp="1"/>
          </p:cNvSpPr>
          <p:nvPr>
            <p:ph type="sldNum" sz="quarter" idx="12"/>
          </p:nvPr>
        </p:nvSpPr>
        <p:spPr>
          <a:xfrm>
            <a:off x="11704320" y="6455431"/>
            <a:ext cx="445913"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266F4DE-CDC0-234A-B27D-B59A64A3BC31}" type="slidenum">
              <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35</a:t>
            </a:fld>
            <a:endPar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6" name="Espace réservé du pied de page 3">
            <a:extLst>
              <a:ext uri="{FF2B5EF4-FFF2-40B4-BE49-F238E27FC236}">
                <a16:creationId xmlns:a16="http://schemas.microsoft.com/office/drawing/2014/main" id="{1621B17F-11CE-FEFE-7AFD-DB0D2DE93662}"/>
              </a:ext>
            </a:extLst>
          </p:cNvPr>
          <p:cNvSpPr>
            <a:spLocks noGrp="1"/>
          </p:cNvSpPr>
          <p:nvPr>
            <p:ph type="ftr" sz="quarter" idx="11"/>
          </p:nvPr>
        </p:nvSpPr>
        <p:spPr>
          <a:xfrm rot="5400000">
            <a:off x="-1676016" y="2183228"/>
            <a:ext cx="3717157"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100" b="0" i="0" u="none" strike="noStrike" kern="1200" cap="none" spc="0" normalizeH="0" baseline="0" noProof="0" dirty="0">
                <a:ln>
                  <a:noFill/>
                </a:ln>
                <a:solidFill>
                  <a:srgbClr val="FFFFFF"/>
                </a:solidFill>
                <a:effectLst/>
                <a:uLnTx/>
                <a:uFillTx/>
                <a:latin typeface="Calibri" panose="020F0502020204030204"/>
                <a:ea typeface="+mn-ea"/>
                <a:cs typeface="+mn-cs"/>
              </a:rPr>
              <a:t>Sandrine Parayre </a:t>
            </a: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Formation académique Aix Marseille 2023</a:t>
            </a:r>
          </a:p>
        </p:txBody>
      </p:sp>
      <p:sp>
        <p:nvSpPr>
          <p:cNvPr id="8" name="ZoneTexte 7">
            <a:extLst>
              <a:ext uri="{FF2B5EF4-FFF2-40B4-BE49-F238E27FC236}">
                <a16:creationId xmlns:a16="http://schemas.microsoft.com/office/drawing/2014/main" id="{D1116FB9-0CD5-DEEC-B80C-702F89DEE0D1}"/>
              </a:ext>
            </a:extLst>
          </p:cNvPr>
          <p:cNvSpPr txBox="1"/>
          <p:nvPr/>
        </p:nvSpPr>
        <p:spPr>
          <a:xfrm>
            <a:off x="6422064" y="2170642"/>
            <a:ext cx="5495299" cy="341632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Parmi cinq contraintes : rester longtemps debout, rester longtemps dans une posture pénible ou fatigante, effectuer des déplacements à pied longs ou fréquents, porter ou déplacer des charges lourdes, subir des secousses ou des vibrations.</a:t>
            </a:r>
          </a:p>
          <a:p>
            <a:pPr marL="0" marR="0" lvl="0" indent="0"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Lecture : en 2019, 69 % des ouvriers non qualifiés déclarent que l’exécution</a:t>
            </a:r>
            <a:b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de leur travail leur impose au moins trois contraintes physiques.</a:t>
            </a:r>
            <a:b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Champ : salariés de France métropolitaine.</a:t>
            </a:r>
            <a:b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Source : Dares, DGAFP, Drees, enquêtes Conditions de travail (1984, 1991, 1998, 2005, 2013, 2016, 2019)</a:t>
            </a:r>
          </a:p>
        </p:txBody>
      </p:sp>
    </p:spTree>
    <p:extLst>
      <p:ext uri="{BB962C8B-B14F-4D97-AF65-F5344CB8AC3E}">
        <p14:creationId xmlns:p14="http://schemas.microsoft.com/office/powerpoint/2010/main" val="28217383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4AA4657D-81E1-E6A2-B8CB-7D3A73E70D38}"/>
              </a:ext>
            </a:extLst>
          </p:cNvPr>
          <p:cNvSpPr>
            <a:spLocks noGrp="1"/>
          </p:cNvSpPr>
          <p:nvPr>
            <p:ph type="title"/>
          </p:nvPr>
        </p:nvSpPr>
        <p:spPr>
          <a:xfrm>
            <a:off x="1371599" y="294538"/>
            <a:ext cx="9895951" cy="1033669"/>
          </a:xfrm>
        </p:spPr>
        <p:txBody>
          <a:bodyPr>
            <a:normAutofit fontScale="90000"/>
          </a:bodyPr>
          <a:lstStyle/>
          <a:p>
            <a:r>
              <a:rPr lang="fr-FR" sz="4000" dirty="0">
                <a:solidFill>
                  <a:srgbClr val="FFFFFF"/>
                </a:solidFill>
              </a:rPr>
              <a:t>2.2. Quels effets sur les conditions </a:t>
            </a:r>
            <a:r>
              <a:rPr lang="fr-FR" sz="4000">
                <a:solidFill>
                  <a:srgbClr val="FFFFFF"/>
                </a:solidFill>
              </a:rPr>
              <a:t>de travail</a:t>
            </a:r>
            <a:br>
              <a:rPr lang="fr-FR" sz="4000" dirty="0">
                <a:solidFill>
                  <a:srgbClr val="FFFFFF"/>
                </a:solidFill>
              </a:rPr>
            </a:br>
            <a:r>
              <a:rPr lang="fr-FR" sz="4000" dirty="0">
                <a:solidFill>
                  <a:srgbClr val="FFFFFF"/>
                </a:solidFill>
              </a:rPr>
              <a:t>Proportions de salariés ayant des contraintes horaires en % </a:t>
            </a:r>
          </a:p>
        </p:txBody>
      </p:sp>
      <p:pic>
        <p:nvPicPr>
          <p:cNvPr id="4" name="Espace réservé du contenu 3">
            <a:extLst>
              <a:ext uri="{FF2B5EF4-FFF2-40B4-BE49-F238E27FC236}">
                <a16:creationId xmlns:a16="http://schemas.microsoft.com/office/drawing/2014/main" id="{3127A2CD-A04C-22C8-C43D-944555FCAFAB}"/>
              </a:ext>
            </a:extLst>
          </p:cNvPr>
          <p:cNvPicPr>
            <a:picLocks noGrp="1" noChangeAspect="1"/>
          </p:cNvPicPr>
          <p:nvPr>
            <p:ph idx="1"/>
          </p:nvPr>
        </p:nvPicPr>
        <p:blipFill>
          <a:blip r:embed="rId2"/>
          <a:stretch>
            <a:fillRect/>
          </a:stretch>
        </p:blipFill>
        <p:spPr>
          <a:xfrm>
            <a:off x="491433" y="1628810"/>
            <a:ext cx="9741515" cy="5197811"/>
          </a:xfrm>
          <a:prstGeom prst="rect">
            <a:avLst/>
          </a:prstGeom>
        </p:spPr>
      </p:pic>
      <p:sp>
        <p:nvSpPr>
          <p:cNvPr id="5" name="Espace réservé du numéro de diapositive 4">
            <a:extLst>
              <a:ext uri="{FF2B5EF4-FFF2-40B4-BE49-F238E27FC236}">
                <a16:creationId xmlns:a16="http://schemas.microsoft.com/office/drawing/2014/main" id="{BC487F2F-2F81-B06A-54C7-1C1487D9366F}"/>
              </a:ext>
            </a:extLst>
          </p:cNvPr>
          <p:cNvSpPr>
            <a:spLocks noGrp="1"/>
          </p:cNvSpPr>
          <p:nvPr>
            <p:ph type="sldNum" sz="quarter" idx="12"/>
          </p:nvPr>
        </p:nvSpPr>
        <p:spPr>
          <a:xfrm>
            <a:off x="11704320" y="6455431"/>
            <a:ext cx="445913"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266F4DE-CDC0-234A-B27D-B59A64A3BC31}" type="slidenum">
              <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36</a:t>
            </a:fld>
            <a:endPar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6" name="Espace réservé du pied de page 3">
            <a:extLst>
              <a:ext uri="{FF2B5EF4-FFF2-40B4-BE49-F238E27FC236}">
                <a16:creationId xmlns:a16="http://schemas.microsoft.com/office/drawing/2014/main" id="{1621B17F-11CE-FEFE-7AFD-DB0D2DE93662}"/>
              </a:ext>
            </a:extLst>
          </p:cNvPr>
          <p:cNvSpPr>
            <a:spLocks noGrp="1"/>
          </p:cNvSpPr>
          <p:nvPr>
            <p:ph type="ftr" sz="quarter" idx="11"/>
          </p:nvPr>
        </p:nvSpPr>
        <p:spPr>
          <a:xfrm rot="5400000">
            <a:off x="-1676016" y="2183228"/>
            <a:ext cx="3717157"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100" b="0" i="0" u="none" strike="noStrike" kern="1200" cap="none" spc="0" normalizeH="0" baseline="0" noProof="0" dirty="0">
                <a:ln>
                  <a:noFill/>
                </a:ln>
                <a:solidFill>
                  <a:srgbClr val="FFFFFF"/>
                </a:solidFill>
                <a:effectLst/>
                <a:uLnTx/>
                <a:uFillTx/>
                <a:latin typeface="Calibri" panose="020F0502020204030204"/>
                <a:ea typeface="+mn-ea"/>
                <a:cs typeface="+mn-cs"/>
              </a:rPr>
              <a:t>Sandrine Parayre </a:t>
            </a: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Formation académique Aix Marseille 2023</a:t>
            </a:r>
          </a:p>
        </p:txBody>
      </p:sp>
      <p:sp>
        <p:nvSpPr>
          <p:cNvPr id="8" name="ZoneTexte 7">
            <a:extLst>
              <a:ext uri="{FF2B5EF4-FFF2-40B4-BE49-F238E27FC236}">
                <a16:creationId xmlns:a16="http://schemas.microsoft.com/office/drawing/2014/main" id="{0696A86C-0FA5-2121-2A89-05C198497FE7}"/>
              </a:ext>
            </a:extLst>
          </p:cNvPr>
          <p:cNvSpPr txBox="1"/>
          <p:nvPr/>
        </p:nvSpPr>
        <p:spPr>
          <a:xfrm>
            <a:off x="10359256" y="1699729"/>
            <a:ext cx="1879856" cy="526297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horloge pointeuse, badge, signature, fiche horaire et assimilé, contrôle par l’encadrement, contrôle d’autres personnes, par exemple vos collègues.</a:t>
            </a:r>
            <a:b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Lecture : en 2019, 15 % des salariés déclarent ne pas disposer de 48 heures de repos par semaine.</a:t>
            </a:r>
            <a:b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Champ : salariés de France métropolitaine.</a:t>
            </a:r>
            <a:b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Source : Dares, DGAFP, Drees, enquêtes Conditions de travail (1984, 1991, 1998, 2005, 2013, 2016, 2019).</a:t>
            </a:r>
          </a:p>
        </p:txBody>
      </p:sp>
      <p:sp>
        <p:nvSpPr>
          <p:cNvPr id="3" name="Ellipse 2">
            <a:extLst>
              <a:ext uri="{FF2B5EF4-FFF2-40B4-BE49-F238E27FC236}">
                <a16:creationId xmlns:a16="http://schemas.microsoft.com/office/drawing/2014/main" id="{80A8E511-897E-9E60-F70F-9F9F2B978F29}"/>
              </a:ext>
            </a:extLst>
          </p:cNvPr>
          <p:cNvSpPr/>
          <p:nvPr/>
        </p:nvSpPr>
        <p:spPr>
          <a:xfrm>
            <a:off x="5877018" y="3719744"/>
            <a:ext cx="310718" cy="170895"/>
          </a:xfrm>
          <a:prstGeom prst="ellipse">
            <a:avLst/>
          </a:prstGeom>
          <a:noFill/>
        </p:spPr>
        <p:style>
          <a:lnRef idx="2">
            <a:schemeClr val="accent4"/>
          </a:lnRef>
          <a:fillRef idx="1">
            <a:schemeClr val="lt1"/>
          </a:fillRef>
          <a:effectRef idx="0">
            <a:schemeClr val="accent4"/>
          </a:effectRef>
          <a:fontRef idx="minor">
            <a:schemeClr val="dk1"/>
          </a:fontRef>
        </p:style>
        <p:txBody>
          <a:bodyPr rtlCol="0" anchor="ctr"/>
          <a:lstStyle/>
          <a:p>
            <a:pPr algn="ctr"/>
            <a:endParaRPr lang="fr-FR"/>
          </a:p>
        </p:txBody>
      </p:sp>
      <p:sp>
        <p:nvSpPr>
          <p:cNvPr id="7" name="Ellipse 6">
            <a:extLst>
              <a:ext uri="{FF2B5EF4-FFF2-40B4-BE49-F238E27FC236}">
                <a16:creationId xmlns:a16="http://schemas.microsoft.com/office/drawing/2014/main" id="{514A7850-F050-CBA3-F6C7-4E2159ABFCF1}"/>
              </a:ext>
            </a:extLst>
          </p:cNvPr>
          <p:cNvSpPr/>
          <p:nvPr/>
        </p:nvSpPr>
        <p:spPr>
          <a:xfrm>
            <a:off x="7387701" y="5149807"/>
            <a:ext cx="310718" cy="170895"/>
          </a:xfrm>
          <a:prstGeom prst="ellipse">
            <a:avLst/>
          </a:prstGeom>
          <a:noFill/>
        </p:spPr>
        <p:style>
          <a:lnRef idx="2">
            <a:schemeClr val="accent4"/>
          </a:lnRef>
          <a:fillRef idx="1">
            <a:schemeClr val="lt1"/>
          </a:fillRef>
          <a:effectRef idx="0">
            <a:schemeClr val="accent4"/>
          </a:effectRef>
          <a:fontRef idx="minor">
            <a:schemeClr val="dk1"/>
          </a:fontRef>
        </p:style>
        <p:txBody>
          <a:bodyPr rtlCol="0" anchor="ctr"/>
          <a:lstStyle/>
          <a:p>
            <a:pPr algn="ctr"/>
            <a:endParaRPr lang="fr-FR"/>
          </a:p>
        </p:txBody>
      </p:sp>
      <p:sp>
        <p:nvSpPr>
          <p:cNvPr id="9" name="Ellipse 8">
            <a:extLst>
              <a:ext uri="{FF2B5EF4-FFF2-40B4-BE49-F238E27FC236}">
                <a16:creationId xmlns:a16="http://schemas.microsoft.com/office/drawing/2014/main" id="{7708F10E-24C2-FE36-5A09-8DC680848559}"/>
              </a:ext>
            </a:extLst>
          </p:cNvPr>
          <p:cNvSpPr/>
          <p:nvPr/>
        </p:nvSpPr>
        <p:spPr>
          <a:xfrm>
            <a:off x="6606466" y="5149806"/>
            <a:ext cx="310718" cy="170895"/>
          </a:xfrm>
          <a:prstGeom prst="ellipse">
            <a:avLst/>
          </a:prstGeom>
          <a:noFill/>
        </p:spPr>
        <p:style>
          <a:lnRef idx="2">
            <a:schemeClr val="accent4"/>
          </a:lnRef>
          <a:fillRef idx="1">
            <a:schemeClr val="lt1"/>
          </a:fillRef>
          <a:effectRef idx="0">
            <a:schemeClr val="accent4"/>
          </a:effectRef>
          <a:fontRef idx="minor">
            <a:schemeClr val="dk1"/>
          </a:fontRef>
        </p:style>
        <p:txBody>
          <a:bodyPr rtlCol="0" anchor="ctr"/>
          <a:lstStyle/>
          <a:p>
            <a:pPr algn="ctr"/>
            <a:endParaRPr lang="fr-FR"/>
          </a:p>
        </p:txBody>
      </p:sp>
      <p:sp>
        <p:nvSpPr>
          <p:cNvPr id="11" name="Ellipse 10">
            <a:extLst>
              <a:ext uri="{FF2B5EF4-FFF2-40B4-BE49-F238E27FC236}">
                <a16:creationId xmlns:a16="http://schemas.microsoft.com/office/drawing/2014/main" id="{1B6FBC0A-A4E2-3877-E52E-0E439349A49A}"/>
              </a:ext>
            </a:extLst>
          </p:cNvPr>
          <p:cNvSpPr/>
          <p:nvPr/>
        </p:nvSpPr>
        <p:spPr>
          <a:xfrm>
            <a:off x="5877018" y="6563462"/>
            <a:ext cx="310718" cy="170895"/>
          </a:xfrm>
          <a:prstGeom prst="ellipse">
            <a:avLst/>
          </a:prstGeom>
          <a:noFill/>
        </p:spPr>
        <p:style>
          <a:lnRef idx="2">
            <a:schemeClr val="accent4"/>
          </a:lnRef>
          <a:fillRef idx="1">
            <a:schemeClr val="lt1"/>
          </a:fillRef>
          <a:effectRef idx="0">
            <a:schemeClr val="accent4"/>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35016466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4AA4657D-81E1-E6A2-B8CB-7D3A73E70D38}"/>
              </a:ext>
            </a:extLst>
          </p:cNvPr>
          <p:cNvSpPr>
            <a:spLocks noGrp="1"/>
          </p:cNvSpPr>
          <p:nvPr>
            <p:ph type="title"/>
          </p:nvPr>
        </p:nvSpPr>
        <p:spPr>
          <a:xfrm>
            <a:off x="1371599" y="294538"/>
            <a:ext cx="9895951" cy="1033669"/>
          </a:xfrm>
        </p:spPr>
        <p:txBody>
          <a:bodyPr>
            <a:normAutofit fontScale="90000"/>
          </a:bodyPr>
          <a:lstStyle/>
          <a:p>
            <a:r>
              <a:rPr lang="fr-FR" sz="4000" dirty="0">
                <a:solidFill>
                  <a:srgbClr val="FFFFFF"/>
                </a:solidFill>
              </a:rPr>
              <a:t>2.2. Quels effets sur les conditions de travail</a:t>
            </a:r>
            <a:br>
              <a:rPr lang="fr-FR" sz="4000" dirty="0">
                <a:solidFill>
                  <a:srgbClr val="FFFFFF"/>
                </a:solidFill>
              </a:rPr>
            </a:br>
            <a:r>
              <a:rPr lang="fr-FR" sz="4000" dirty="0">
                <a:solidFill>
                  <a:srgbClr val="FFFFFF"/>
                </a:solidFill>
              </a:rPr>
              <a:t>Big </a:t>
            </a:r>
            <a:r>
              <a:rPr lang="fr-FR" sz="4000" dirty="0" err="1">
                <a:solidFill>
                  <a:srgbClr val="FFFFFF"/>
                </a:solidFill>
              </a:rPr>
              <a:t>Quit</a:t>
            </a:r>
            <a:r>
              <a:rPr lang="fr-FR" sz="4000" dirty="0">
                <a:solidFill>
                  <a:srgbClr val="FFFFFF"/>
                </a:solidFill>
              </a:rPr>
              <a:t> et grande démission ?</a:t>
            </a:r>
          </a:p>
        </p:txBody>
      </p:sp>
      <p:sp>
        <p:nvSpPr>
          <p:cNvPr id="5" name="Espace réservé du numéro de diapositive 4">
            <a:extLst>
              <a:ext uri="{FF2B5EF4-FFF2-40B4-BE49-F238E27FC236}">
                <a16:creationId xmlns:a16="http://schemas.microsoft.com/office/drawing/2014/main" id="{BC487F2F-2F81-B06A-54C7-1C1487D9366F}"/>
              </a:ext>
            </a:extLst>
          </p:cNvPr>
          <p:cNvSpPr>
            <a:spLocks noGrp="1"/>
          </p:cNvSpPr>
          <p:nvPr>
            <p:ph type="sldNum" sz="quarter" idx="12"/>
          </p:nvPr>
        </p:nvSpPr>
        <p:spPr>
          <a:xfrm>
            <a:off x="11704320" y="6455431"/>
            <a:ext cx="445913"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266F4DE-CDC0-234A-B27D-B59A64A3BC31}" type="slidenum">
              <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37</a:t>
            </a:fld>
            <a:endPar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6" name="Espace réservé du pied de page 3">
            <a:extLst>
              <a:ext uri="{FF2B5EF4-FFF2-40B4-BE49-F238E27FC236}">
                <a16:creationId xmlns:a16="http://schemas.microsoft.com/office/drawing/2014/main" id="{1621B17F-11CE-FEFE-7AFD-DB0D2DE93662}"/>
              </a:ext>
            </a:extLst>
          </p:cNvPr>
          <p:cNvSpPr>
            <a:spLocks noGrp="1"/>
          </p:cNvSpPr>
          <p:nvPr>
            <p:ph type="ftr" sz="quarter" idx="11"/>
          </p:nvPr>
        </p:nvSpPr>
        <p:spPr>
          <a:xfrm rot="5400000">
            <a:off x="-1676016" y="2183228"/>
            <a:ext cx="3717157"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100" b="0" i="0" u="none" strike="noStrike" kern="1200" cap="none" spc="0" normalizeH="0" baseline="0" noProof="0" dirty="0">
                <a:ln>
                  <a:noFill/>
                </a:ln>
                <a:solidFill>
                  <a:srgbClr val="FFFFFF"/>
                </a:solidFill>
                <a:effectLst/>
                <a:uLnTx/>
                <a:uFillTx/>
                <a:latin typeface="Calibri" panose="020F0502020204030204"/>
                <a:ea typeface="+mn-ea"/>
                <a:cs typeface="+mn-cs"/>
              </a:rPr>
              <a:t>Sandrine Parayre </a:t>
            </a: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Formation académique Aix Marseille 2023</a:t>
            </a:r>
          </a:p>
        </p:txBody>
      </p:sp>
      <p:sp>
        <p:nvSpPr>
          <p:cNvPr id="15" name="Espace réservé du contenu 14">
            <a:extLst>
              <a:ext uri="{FF2B5EF4-FFF2-40B4-BE49-F238E27FC236}">
                <a16:creationId xmlns:a16="http://schemas.microsoft.com/office/drawing/2014/main" id="{0F49036C-3533-81CF-E591-AE6DD000983D}"/>
              </a:ext>
            </a:extLst>
          </p:cNvPr>
          <p:cNvSpPr>
            <a:spLocks noGrp="1"/>
          </p:cNvSpPr>
          <p:nvPr>
            <p:ph idx="1"/>
          </p:nvPr>
        </p:nvSpPr>
        <p:spPr>
          <a:xfrm>
            <a:off x="838198" y="1827596"/>
            <a:ext cx="10515600" cy="4351338"/>
          </a:xfrm>
        </p:spPr>
        <p:txBody>
          <a:bodyPr>
            <a:normAutofit fontScale="92500"/>
          </a:bodyPr>
          <a:lstStyle/>
          <a:p>
            <a:pPr marL="0" indent="0" algn="just">
              <a:buNone/>
            </a:pPr>
            <a:r>
              <a:rPr lang="fr-FR" sz="2800" dirty="0">
                <a:ea typeface="Times New Roman" panose="02020603050405020304" pitchFamily="18" charset="0"/>
              </a:rPr>
              <a:t>Exemple : </a:t>
            </a:r>
            <a:r>
              <a:rPr lang="fr-FR" sz="2800" dirty="0">
                <a:effectLst/>
                <a:ea typeface="Times New Roman" panose="02020603050405020304" pitchFamily="18" charset="0"/>
              </a:rPr>
              <a:t>Les Echos 18/10/2022 La « grande démission » des salariés d'Amazon lui coûterait 8 milliards de dollars par an</a:t>
            </a:r>
            <a:r>
              <a:rPr lang="fr-FR" sz="2800" dirty="0">
                <a:ea typeface="Times New Roman" panose="02020603050405020304" pitchFamily="18" charset="0"/>
              </a:rPr>
              <a:t>.</a:t>
            </a:r>
          </a:p>
          <a:p>
            <a:pPr marL="0" indent="0" algn="just">
              <a:buNone/>
            </a:pPr>
            <a:r>
              <a:rPr lang="fr-FR" sz="2800" dirty="0">
                <a:effectLst/>
                <a:ea typeface="Times New Roman" panose="02020603050405020304" pitchFamily="18" charset="0"/>
              </a:rPr>
              <a:t>En 2021, seul un employé sur trois est resté chez Amazon plus de 90 jours après son embauche.</a:t>
            </a:r>
          </a:p>
          <a:p>
            <a:pPr marL="0" indent="0" algn="just">
              <a:buNone/>
            </a:pPr>
            <a:r>
              <a:rPr lang="fr-FR" sz="2800" dirty="0">
                <a:effectLst/>
                <a:ea typeface="Times New Roman" panose="02020603050405020304" pitchFamily="18" charset="0"/>
              </a:rPr>
              <a:t>→ Conditions de travail souvent très difficiles dans les entrepôts font déserter les nouveaux employés et ouvriers</a:t>
            </a:r>
          </a:p>
          <a:p>
            <a:pPr marL="0" indent="0" algn="just">
              <a:buNone/>
            </a:pPr>
            <a:r>
              <a:rPr lang="fr-FR" sz="2800" dirty="0">
                <a:effectLst/>
                <a:ea typeface="Times New Roman" panose="02020603050405020304" pitchFamily="18" charset="0"/>
              </a:rPr>
              <a:t>→ Le manque de « perspectives d'évolution et de promotion » serait en tête des causes poussant les managers à quitter prématurément l'entreprise.</a:t>
            </a:r>
          </a:p>
          <a:p>
            <a:pPr marL="0" indent="0" algn="just">
              <a:buNone/>
            </a:pPr>
            <a:r>
              <a:rPr lang="fr-FR" sz="2800" dirty="0">
                <a:solidFill>
                  <a:srgbClr val="0070C0"/>
                </a:solidFill>
                <a:effectLst/>
                <a:ea typeface="Times New Roman" panose="02020603050405020304" pitchFamily="18" charset="0"/>
              </a:rPr>
              <a:t>« Quelles sont les conditions de travail qui contribuent le plus aux difficultés de recrutement dans le secteur privé ? » DARES Analyses juin 2022</a:t>
            </a:r>
          </a:p>
          <a:p>
            <a:pPr marL="0" indent="0">
              <a:buNone/>
            </a:pPr>
            <a:endParaRPr lang="fr-FR" dirty="0"/>
          </a:p>
        </p:txBody>
      </p:sp>
    </p:spTree>
    <p:extLst>
      <p:ext uri="{BB962C8B-B14F-4D97-AF65-F5344CB8AC3E}">
        <p14:creationId xmlns:p14="http://schemas.microsoft.com/office/powerpoint/2010/main" val="2700811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p:cTn id="7" dur="1000" fill="hold"/>
                                        <p:tgtEl>
                                          <p:spTgt spid="15">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5">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5">
                                            <p:txEl>
                                              <p:pRg st="1" end="1"/>
                                            </p:txEl>
                                          </p:spTgt>
                                        </p:tgtEl>
                                        <p:attrNameLst>
                                          <p:attrName>style.visibility</p:attrName>
                                        </p:attrNameLst>
                                      </p:cBhvr>
                                      <p:to>
                                        <p:strVal val="visible"/>
                                      </p:to>
                                    </p:set>
                                    <p:anim calcmode="lin" valueType="num">
                                      <p:cBhvr>
                                        <p:cTn id="14" dur="1000" fill="hold"/>
                                        <p:tgtEl>
                                          <p:spTgt spid="15">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15">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1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5">
                                            <p:txEl>
                                              <p:pRg st="2" end="2"/>
                                            </p:txEl>
                                          </p:spTgt>
                                        </p:tgtEl>
                                        <p:attrNameLst>
                                          <p:attrName>style.visibility</p:attrName>
                                        </p:attrNameLst>
                                      </p:cBhvr>
                                      <p:to>
                                        <p:strVal val="visible"/>
                                      </p:to>
                                    </p:set>
                                    <p:anim calcmode="lin" valueType="num">
                                      <p:cBhvr>
                                        <p:cTn id="21" dur="1000" fill="hold"/>
                                        <p:tgtEl>
                                          <p:spTgt spid="15">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15">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1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15">
                                            <p:txEl>
                                              <p:pRg st="3" end="3"/>
                                            </p:txEl>
                                          </p:spTgt>
                                        </p:tgtEl>
                                        <p:attrNameLst>
                                          <p:attrName>style.visibility</p:attrName>
                                        </p:attrNameLst>
                                      </p:cBhvr>
                                      <p:to>
                                        <p:strVal val="visible"/>
                                      </p:to>
                                    </p:set>
                                    <p:anim calcmode="lin" valueType="num">
                                      <p:cBhvr>
                                        <p:cTn id="28" dur="1000" fill="hold"/>
                                        <p:tgtEl>
                                          <p:spTgt spid="15">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15">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1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15">
                                            <p:txEl>
                                              <p:pRg st="4" end="4"/>
                                            </p:txEl>
                                          </p:spTgt>
                                        </p:tgtEl>
                                        <p:attrNameLst>
                                          <p:attrName>style.visibility</p:attrName>
                                        </p:attrNameLst>
                                      </p:cBhvr>
                                      <p:to>
                                        <p:strVal val="visible"/>
                                      </p:to>
                                    </p:set>
                                    <p:anim calcmode="lin" valueType="num">
                                      <p:cBhvr>
                                        <p:cTn id="35" dur="1000" fill="hold"/>
                                        <p:tgtEl>
                                          <p:spTgt spid="15">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15">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4AA4657D-81E1-E6A2-B8CB-7D3A73E70D38}"/>
              </a:ext>
            </a:extLst>
          </p:cNvPr>
          <p:cNvSpPr>
            <a:spLocks noGrp="1"/>
          </p:cNvSpPr>
          <p:nvPr>
            <p:ph type="title"/>
          </p:nvPr>
        </p:nvSpPr>
        <p:spPr>
          <a:xfrm>
            <a:off x="1371599" y="294538"/>
            <a:ext cx="9895951" cy="1033669"/>
          </a:xfrm>
        </p:spPr>
        <p:txBody>
          <a:bodyPr>
            <a:normAutofit fontScale="90000"/>
          </a:bodyPr>
          <a:lstStyle/>
          <a:p>
            <a:r>
              <a:rPr lang="fr-FR" sz="4000" dirty="0">
                <a:solidFill>
                  <a:srgbClr val="FFFFFF"/>
                </a:solidFill>
              </a:rPr>
              <a:t>2.2. Quels effets sur les conditions de travail</a:t>
            </a:r>
            <a:br>
              <a:rPr lang="fr-FR" sz="4000" dirty="0">
                <a:solidFill>
                  <a:srgbClr val="FFFFFF"/>
                </a:solidFill>
              </a:rPr>
            </a:br>
            <a:endParaRPr lang="fr-FR" sz="4000" dirty="0">
              <a:solidFill>
                <a:srgbClr val="FFFFFF"/>
              </a:solidFill>
            </a:endParaRPr>
          </a:p>
        </p:txBody>
      </p:sp>
      <p:sp>
        <p:nvSpPr>
          <p:cNvPr id="5" name="Espace réservé du numéro de diapositive 4">
            <a:extLst>
              <a:ext uri="{FF2B5EF4-FFF2-40B4-BE49-F238E27FC236}">
                <a16:creationId xmlns:a16="http://schemas.microsoft.com/office/drawing/2014/main" id="{BC487F2F-2F81-B06A-54C7-1C1487D9366F}"/>
              </a:ext>
            </a:extLst>
          </p:cNvPr>
          <p:cNvSpPr>
            <a:spLocks noGrp="1"/>
          </p:cNvSpPr>
          <p:nvPr>
            <p:ph type="sldNum" sz="quarter" idx="12"/>
          </p:nvPr>
        </p:nvSpPr>
        <p:spPr>
          <a:xfrm>
            <a:off x="11704320" y="6455431"/>
            <a:ext cx="445913"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266F4DE-CDC0-234A-B27D-B59A64A3BC31}" type="slidenum">
              <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38</a:t>
            </a:fld>
            <a:endPar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6" name="Espace réservé du pied de page 3">
            <a:extLst>
              <a:ext uri="{FF2B5EF4-FFF2-40B4-BE49-F238E27FC236}">
                <a16:creationId xmlns:a16="http://schemas.microsoft.com/office/drawing/2014/main" id="{1621B17F-11CE-FEFE-7AFD-DB0D2DE93662}"/>
              </a:ext>
            </a:extLst>
          </p:cNvPr>
          <p:cNvSpPr>
            <a:spLocks noGrp="1"/>
          </p:cNvSpPr>
          <p:nvPr>
            <p:ph type="ftr" sz="quarter" idx="11"/>
          </p:nvPr>
        </p:nvSpPr>
        <p:spPr>
          <a:xfrm rot="5400000">
            <a:off x="-1676016" y="2183228"/>
            <a:ext cx="3717157"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100" b="0" i="0" u="none" strike="noStrike" kern="1200" cap="none" spc="0" normalizeH="0" baseline="0" noProof="0" dirty="0">
                <a:ln>
                  <a:noFill/>
                </a:ln>
                <a:solidFill>
                  <a:srgbClr val="FFFFFF"/>
                </a:solidFill>
                <a:effectLst/>
                <a:uLnTx/>
                <a:uFillTx/>
                <a:latin typeface="Calibri" panose="020F0502020204030204"/>
                <a:ea typeface="+mn-ea"/>
                <a:cs typeface="+mn-cs"/>
              </a:rPr>
              <a:t>Sandrine Parayre </a:t>
            </a: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Formation académique Aix Marseille 2023</a:t>
            </a:r>
          </a:p>
        </p:txBody>
      </p:sp>
      <p:sp>
        <p:nvSpPr>
          <p:cNvPr id="15" name="Espace réservé du contenu 14">
            <a:extLst>
              <a:ext uri="{FF2B5EF4-FFF2-40B4-BE49-F238E27FC236}">
                <a16:creationId xmlns:a16="http://schemas.microsoft.com/office/drawing/2014/main" id="{0F49036C-3533-81CF-E591-AE6DD000983D}"/>
              </a:ext>
            </a:extLst>
          </p:cNvPr>
          <p:cNvSpPr>
            <a:spLocks noGrp="1"/>
          </p:cNvSpPr>
          <p:nvPr>
            <p:ph idx="1"/>
          </p:nvPr>
        </p:nvSpPr>
        <p:spPr>
          <a:xfrm>
            <a:off x="459350" y="1827595"/>
            <a:ext cx="5382157" cy="4627835"/>
          </a:xfrm>
        </p:spPr>
        <p:txBody>
          <a:bodyPr>
            <a:normAutofit fontScale="77500" lnSpcReduction="20000"/>
          </a:bodyPr>
          <a:lstStyle/>
          <a:p>
            <a:pPr marL="0" indent="0">
              <a:buNone/>
            </a:pPr>
            <a:r>
              <a:rPr lang="fr-FR" sz="2800" dirty="0">
                <a:effectLst/>
                <a:latin typeface="Times New Roman" panose="02020603050405020304" pitchFamily="18" charset="0"/>
                <a:ea typeface="Times New Roman" panose="02020603050405020304" pitchFamily="18" charset="0"/>
                <a:cs typeface="Times New Roman" panose="02020603050405020304" pitchFamily="18" charset="0"/>
              </a:rPr>
              <a:t>Estimation par les employeurs de la proportion de leurs salariés qu’ils estiment être exposés à différents risques physiques et psychosociaux</a:t>
            </a:r>
            <a:r>
              <a:rPr lang="fr-FR" sz="2800" dirty="0">
                <a:effectLst/>
                <a:latin typeface="Times New Roman" panose="02020603050405020304" pitchFamily="18" charset="0"/>
                <a:cs typeface="Times New Roman" panose="02020603050405020304" pitchFamily="18" charset="0"/>
              </a:rPr>
              <a:t> </a:t>
            </a:r>
            <a:endParaRPr lang="fr-FR"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lgn="just">
              <a:lnSpc>
                <a:spcPct val="110000"/>
              </a:lnSpc>
              <a:buNone/>
            </a:pPr>
            <a:r>
              <a:rPr lang="fr-FR" sz="2800" dirty="0">
                <a:latin typeface="Times New Roman" panose="02020603050405020304" pitchFamily="18" charset="0"/>
                <a:cs typeface="Times New Roman" panose="02020603050405020304" pitchFamily="18" charset="0"/>
              </a:rPr>
              <a:t>Parmi les expositions qui contribuent particulièrement aux difficultés de recrutement, se distinguent les </a:t>
            </a:r>
            <a:r>
              <a:rPr lang="fr-FR" sz="2800" b="1" dirty="0">
                <a:latin typeface="Times New Roman" panose="02020603050405020304" pitchFamily="18" charset="0"/>
                <a:cs typeface="Times New Roman" panose="02020603050405020304" pitchFamily="18" charset="0"/>
              </a:rPr>
              <a:t>contraintes physiques </a:t>
            </a:r>
            <a:r>
              <a:rPr lang="fr-FR" sz="2800" dirty="0">
                <a:latin typeface="Times New Roman" panose="02020603050405020304" pitchFamily="18" charset="0"/>
                <a:cs typeface="Times New Roman" panose="02020603050405020304" pitchFamily="18" charset="0"/>
              </a:rPr>
              <a:t>(exposition à au moins un facteur) et </a:t>
            </a:r>
            <a:r>
              <a:rPr lang="fr-FR" sz="2800" b="1" dirty="0">
                <a:latin typeface="Times New Roman" panose="02020603050405020304" pitchFamily="18" charset="0"/>
                <a:cs typeface="Times New Roman" panose="02020603050405020304" pitchFamily="18" charset="0"/>
              </a:rPr>
              <a:t>temporelles </a:t>
            </a:r>
            <a:r>
              <a:rPr lang="fr-FR" sz="2800" dirty="0">
                <a:latin typeface="Times New Roman" panose="02020603050405020304" pitchFamily="18" charset="0"/>
                <a:cs typeface="Times New Roman" panose="02020603050405020304" pitchFamily="18" charset="0"/>
              </a:rPr>
              <a:t>(travail de nuit et surtout </a:t>
            </a:r>
            <a:r>
              <a:rPr lang="fr-FR" sz="2800" b="1" dirty="0">
                <a:latin typeface="Times New Roman" panose="02020603050405020304" pitchFamily="18" charset="0"/>
                <a:cs typeface="Times New Roman" panose="02020603050405020304" pitchFamily="18" charset="0"/>
              </a:rPr>
              <a:t>horaires imprévisibles</a:t>
            </a:r>
            <a:r>
              <a:rPr lang="fr-FR" sz="2800" dirty="0">
                <a:latin typeface="Times New Roman" panose="02020603050405020304" pitchFamily="18" charset="0"/>
                <a:cs typeface="Times New Roman" panose="02020603050405020304" pitchFamily="18" charset="0"/>
              </a:rPr>
              <a:t>) </a:t>
            </a:r>
          </a:p>
          <a:p>
            <a:pPr marL="0" indent="0" algn="just">
              <a:lnSpc>
                <a:spcPct val="110000"/>
              </a:lnSpc>
              <a:buNone/>
            </a:pPr>
            <a:r>
              <a:rPr lang="fr-FR" sz="2800" dirty="0">
                <a:latin typeface="Times New Roman" panose="02020603050405020304" pitchFamily="18" charset="0"/>
                <a:cs typeface="Times New Roman" panose="02020603050405020304" pitchFamily="18" charset="0"/>
              </a:rPr>
              <a:t>Parmi les établissements qui déclarent ne pas avoir de salarié exposé à une pénibilité physique, 63 % ont des difficultés de recrutement contre 80% pour celles qui déclarent au moins une pénibilité physique.</a:t>
            </a:r>
          </a:p>
          <a:p>
            <a:pPr marL="0" indent="0">
              <a:buNone/>
            </a:pPr>
            <a:endParaRPr lang="fr-FR" dirty="0"/>
          </a:p>
        </p:txBody>
      </p:sp>
      <p:pic>
        <p:nvPicPr>
          <p:cNvPr id="17" name="Espace réservé du contenu 3">
            <a:extLst>
              <a:ext uri="{FF2B5EF4-FFF2-40B4-BE49-F238E27FC236}">
                <a16:creationId xmlns:a16="http://schemas.microsoft.com/office/drawing/2014/main" id="{2416C3E3-94EB-33FC-6AAB-5FA7D3985514}"/>
              </a:ext>
            </a:extLst>
          </p:cNvPr>
          <p:cNvPicPr>
            <a:picLocks noChangeAspect="1"/>
          </p:cNvPicPr>
          <p:nvPr/>
        </p:nvPicPr>
        <p:blipFill>
          <a:blip r:embed="rId2"/>
          <a:stretch>
            <a:fillRect/>
          </a:stretch>
        </p:blipFill>
        <p:spPr>
          <a:xfrm>
            <a:off x="6270775" y="1597432"/>
            <a:ext cx="5879458" cy="3740150"/>
          </a:xfrm>
          <a:prstGeom prst="rect">
            <a:avLst/>
          </a:prstGeom>
        </p:spPr>
      </p:pic>
      <p:sp>
        <p:nvSpPr>
          <p:cNvPr id="20" name="ZoneTexte 19">
            <a:extLst>
              <a:ext uri="{FF2B5EF4-FFF2-40B4-BE49-F238E27FC236}">
                <a16:creationId xmlns:a16="http://schemas.microsoft.com/office/drawing/2014/main" id="{BBF0DA92-AAEF-48C8-34CF-0E11F6BD7300}"/>
              </a:ext>
            </a:extLst>
          </p:cNvPr>
          <p:cNvSpPr txBox="1"/>
          <p:nvPr/>
        </p:nvSpPr>
        <p:spPr>
          <a:xfrm>
            <a:off x="6161025" y="5220628"/>
            <a:ext cx="6098958" cy="1477328"/>
          </a:xfrm>
          <a:prstGeom prst="rect">
            <a:avLst/>
          </a:prstGeom>
          <a:noFill/>
        </p:spPr>
        <p:txBody>
          <a:bodyPr wrap="square">
            <a:spAutoFit/>
          </a:bodyPr>
          <a:lstStyle/>
          <a:p>
            <a:r>
              <a:rPr lang="fr-FR" sz="1800" dirty="0">
                <a:latin typeface="Times New Roman" panose="02020603050405020304" pitchFamily="18" charset="0"/>
                <a:cs typeface="Times New Roman" panose="02020603050405020304" pitchFamily="18" charset="0"/>
              </a:rPr>
              <a:t>Note : les facteurs de pénibilité physique pris en compte sont : « charges lourdes », « agents chimiques dangereux », « travail à la chaîne, travail répétitif », « températures extrêmes », « bruit supérieur à 85 dB », « travail de nuit », « travail en équipes alternantes ».</a:t>
            </a:r>
          </a:p>
        </p:txBody>
      </p:sp>
    </p:spTree>
    <p:extLst>
      <p:ext uri="{BB962C8B-B14F-4D97-AF65-F5344CB8AC3E}">
        <p14:creationId xmlns:p14="http://schemas.microsoft.com/office/powerpoint/2010/main" val="3313648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4AA4657D-81E1-E6A2-B8CB-7D3A73E70D38}"/>
              </a:ext>
            </a:extLst>
          </p:cNvPr>
          <p:cNvSpPr>
            <a:spLocks noGrp="1"/>
          </p:cNvSpPr>
          <p:nvPr>
            <p:ph type="title"/>
          </p:nvPr>
        </p:nvSpPr>
        <p:spPr>
          <a:xfrm>
            <a:off x="1371599" y="294538"/>
            <a:ext cx="9895951" cy="1033669"/>
          </a:xfrm>
        </p:spPr>
        <p:txBody>
          <a:bodyPr>
            <a:normAutofit fontScale="90000"/>
          </a:bodyPr>
          <a:lstStyle/>
          <a:p>
            <a:r>
              <a:rPr lang="fr-FR" sz="4000" dirty="0">
                <a:solidFill>
                  <a:srgbClr val="FFFFFF"/>
                </a:solidFill>
              </a:rPr>
              <a:t>2.2. Quels effets sur les conditions de travail</a:t>
            </a:r>
            <a:br>
              <a:rPr lang="fr-FR" sz="4000" dirty="0">
                <a:solidFill>
                  <a:srgbClr val="FFFFFF"/>
                </a:solidFill>
              </a:rPr>
            </a:br>
            <a:endParaRPr lang="fr-FR" sz="4000" dirty="0">
              <a:solidFill>
                <a:srgbClr val="FFFFFF"/>
              </a:solidFill>
            </a:endParaRPr>
          </a:p>
        </p:txBody>
      </p:sp>
      <p:sp>
        <p:nvSpPr>
          <p:cNvPr id="5" name="Espace réservé du numéro de diapositive 4">
            <a:extLst>
              <a:ext uri="{FF2B5EF4-FFF2-40B4-BE49-F238E27FC236}">
                <a16:creationId xmlns:a16="http://schemas.microsoft.com/office/drawing/2014/main" id="{BC487F2F-2F81-B06A-54C7-1C1487D9366F}"/>
              </a:ext>
            </a:extLst>
          </p:cNvPr>
          <p:cNvSpPr>
            <a:spLocks noGrp="1"/>
          </p:cNvSpPr>
          <p:nvPr>
            <p:ph type="sldNum" sz="quarter" idx="12"/>
          </p:nvPr>
        </p:nvSpPr>
        <p:spPr>
          <a:xfrm>
            <a:off x="11704320" y="6455431"/>
            <a:ext cx="445913"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266F4DE-CDC0-234A-B27D-B59A64A3BC31}" type="slidenum">
              <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39</a:t>
            </a:fld>
            <a:endPar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6" name="Espace réservé du pied de page 3">
            <a:extLst>
              <a:ext uri="{FF2B5EF4-FFF2-40B4-BE49-F238E27FC236}">
                <a16:creationId xmlns:a16="http://schemas.microsoft.com/office/drawing/2014/main" id="{1621B17F-11CE-FEFE-7AFD-DB0D2DE93662}"/>
              </a:ext>
            </a:extLst>
          </p:cNvPr>
          <p:cNvSpPr>
            <a:spLocks noGrp="1"/>
          </p:cNvSpPr>
          <p:nvPr>
            <p:ph type="ftr" sz="quarter" idx="11"/>
          </p:nvPr>
        </p:nvSpPr>
        <p:spPr>
          <a:xfrm rot="5400000">
            <a:off x="-1676016" y="2183228"/>
            <a:ext cx="3717157"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100" b="0" i="0" u="none" strike="noStrike" kern="1200" cap="none" spc="0" normalizeH="0" baseline="0" noProof="0" dirty="0">
                <a:ln>
                  <a:noFill/>
                </a:ln>
                <a:solidFill>
                  <a:srgbClr val="FFFFFF"/>
                </a:solidFill>
                <a:effectLst/>
                <a:uLnTx/>
                <a:uFillTx/>
                <a:latin typeface="Calibri" panose="020F0502020204030204"/>
                <a:ea typeface="+mn-ea"/>
                <a:cs typeface="+mn-cs"/>
              </a:rPr>
              <a:t>Sandrine Parayre </a:t>
            </a: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Formation académique Aix Marseille 2023</a:t>
            </a:r>
          </a:p>
        </p:txBody>
      </p:sp>
      <p:sp>
        <p:nvSpPr>
          <p:cNvPr id="15" name="Espace réservé du contenu 14">
            <a:extLst>
              <a:ext uri="{FF2B5EF4-FFF2-40B4-BE49-F238E27FC236}">
                <a16:creationId xmlns:a16="http://schemas.microsoft.com/office/drawing/2014/main" id="{0F49036C-3533-81CF-E591-AE6DD000983D}"/>
              </a:ext>
            </a:extLst>
          </p:cNvPr>
          <p:cNvSpPr>
            <a:spLocks noGrp="1"/>
          </p:cNvSpPr>
          <p:nvPr>
            <p:ph idx="1"/>
          </p:nvPr>
        </p:nvSpPr>
        <p:spPr>
          <a:xfrm>
            <a:off x="838198" y="1827596"/>
            <a:ext cx="4952497" cy="4351338"/>
          </a:xfrm>
        </p:spPr>
        <p:txBody>
          <a:bodyPr>
            <a:normAutofit fontScale="77500" lnSpcReduction="20000"/>
          </a:bodyPr>
          <a:lstStyle/>
          <a:p>
            <a:pPr marL="0" indent="0">
              <a:lnSpc>
                <a:spcPct val="110000"/>
              </a:lnSpc>
              <a:buNone/>
            </a:pPr>
            <a:r>
              <a:rPr lang="fr-FR" b="1" dirty="0">
                <a:latin typeface="Times New Roman" panose="02020603050405020304" pitchFamily="18" charset="0"/>
                <a:cs typeface="Times New Roman" panose="02020603050405020304" pitchFamily="18" charset="0"/>
              </a:rPr>
              <a:t>Facteurs psychosociaux </a:t>
            </a:r>
            <a:r>
              <a:rPr lang="fr-FR" dirty="0">
                <a:latin typeface="Times New Roman" panose="02020603050405020304" pitchFamily="18" charset="0"/>
                <a:cs typeface="Times New Roman" panose="02020603050405020304" pitchFamily="18" charset="0"/>
              </a:rPr>
              <a:t>les plus fortement associés aux difficultés de recrutement : le travail dans l’urgence, les tensions avec le public et surtout le sentiment de ne pas pouvoir faire un travail de qualité (« travail empêché » selon le terme usité en psychologie du travail.</a:t>
            </a:r>
          </a:p>
          <a:p>
            <a:pPr marL="0" indent="0">
              <a:lnSpc>
                <a:spcPct val="110000"/>
              </a:lnSpc>
              <a:buNone/>
            </a:pPr>
            <a:r>
              <a:rPr lang="fr-FR" dirty="0">
                <a:latin typeface="Times New Roman" panose="02020603050405020304" pitchFamily="18" charset="0"/>
                <a:cs typeface="Times New Roman" panose="02020603050405020304" pitchFamily="18" charset="0"/>
              </a:rPr>
              <a:t>Parmi les établissements qui déclarent ne pas avoir de salarié exposé au «travail empêché», 59 % ont des difficultés de recrutement contre 93% de ceux déclarant avoir plus de 50% de personnels exposés.</a:t>
            </a:r>
          </a:p>
          <a:p>
            <a:pPr marL="0" indent="0">
              <a:buNone/>
            </a:pPr>
            <a:endParaRPr lang="fr-FR" dirty="0"/>
          </a:p>
        </p:txBody>
      </p:sp>
      <p:pic>
        <p:nvPicPr>
          <p:cNvPr id="3" name="Image 2">
            <a:extLst>
              <a:ext uri="{FF2B5EF4-FFF2-40B4-BE49-F238E27FC236}">
                <a16:creationId xmlns:a16="http://schemas.microsoft.com/office/drawing/2014/main" id="{1E693422-F6BB-D64C-6252-61DB4CDF0DC9}"/>
              </a:ext>
            </a:extLst>
          </p:cNvPr>
          <p:cNvPicPr>
            <a:picLocks noChangeAspect="1"/>
          </p:cNvPicPr>
          <p:nvPr/>
        </p:nvPicPr>
        <p:blipFill>
          <a:blip r:embed="rId2"/>
          <a:stretch>
            <a:fillRect/>
          </a:stretch>
        </p:blipFill>
        <p:spPr>
          <a:xfrm>
            <a:off x="5790696" y="1827596"/>
            <a:ext cx="6401303" cy="3674822"/>
          </a:xfrm>
          <a:prstGeom prst="rect">
            <a:avLst/>
          </a:prstGeom>
        </p:spPr>
      </p:pic>
      <p:sp>
        <p:nvSpPr>
          <p:cNvPr id="7" name="ZoneTexte 6">
            <a:extLst>
              <a:ext uri="{FF2B5EF4-FFF2-40B4-BE49-F238E27FC236}">
                <a16:creationId xmlns:a16="http://schemas.microsoft.com/office/drawing/2014/main" id="{83F806EA-3064-3AE5-1EC5-F1D98B466C55}"/>
              </a:ext>
            </a:extLst>
          </p:cNvPr>
          <p:cNvSpPr txBox="1"/>
          <p:nvPr/>
        </p:nvSpPr>
        <p:spPr>
          <a:xfrm>
            <a:off x="6193655" y="5595137"/>
            <a:ext cx="5879976" cy="646331"/>
          </a:xfrm>
          <a:prstGeom prst="rect">
            <a:avLst/>
          </a:prstGeom>
          <a:noFill/>
        </p:spPr>
        <p:txBody>
          <a:bodyPr wrap="square">
            <a:spAutoFit/>
          </a:bodyPr>
          <a:lstStyle/>
          <a:p>
            <a:r>
              <a:rPr lang="fr-FR" sz="1800" dirty="0">
                <a:latin typeface="Times New Roman" panose="02020603050405020304" pitchFamily="18" charset="0"/>
                <a:cs typeface="Times New Roman" panose="02020603050405020304" pitchFamily="18" charset="0"/>
              </a:rPr>
              <a:t>Note : le travail empêché recouvre le sentiment de ne pas pouvoir faire un travail de qualité.</a:t>
            </a:r>
            <a:endParaRPr lang="fr-F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20161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1" name="Rectangle 308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3" name="Rectangle 308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5" name="Rectangle 308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A488ADD0-933D-AD38-67FE-AFBAFE6F6588}"/>
              </a:ext>
            </a:extLst>
          </p:cNvPr>
          <p:cNvSpPr>
            <a:spLocks noGrp="1"/>
          </p:cNvSpPr>
          <p:nvPr>
            <p:ph type="title"/>
          </p:nvPr>
        </p:nvSpPr>
        <p:spPr>
          <a:xfrm>
            <a:off x="318052" y="51603"/>
            <a:ext cx="11873948" cy="2235794"/>
          </a:xfrm>
        </p:spPr>
        <p:txBody>
          <a:bodyPr vert="horz" lIns="91440" tIns="45720" rIns="91440" bIns="45720" rtlCol="0" anchor="ctr">
            <a:normAutofit/>
          </a:bodyPr>
          <a:lstStyle/>
          <a:p>
            <a:r>
              <a:rPr lang="en-US" sz="4000" kern="1200" dirty="0" err="1">
                <a:solidFill>
                  <a:srgbClr val="FFFFFF"/>
                </a:solidFill>
                <a:latin typeface="+mj-lt"/>
                <a:ea typeface="+mj-ea"/>
                <a:cs typeface="+mj-cs"/>
              </a:rPr>
              <a:t>Quelles</a:t>
            </a:r>
            <a:r>
              <a:rPr lang="en-US" sz="4000" kern="1200" dirty="0">
                <a:solidFill>
                  <a:srgbClr val="FFFFFF"/>
                </a:solidFill>
                <a:latin typeface="+mj-lt"/>
                <a:ea typeface="+mj-ea"/>
                <a:cs typeface="+mj-cs"/>
              </a:rPr>
              <a:t> mutations du travail et de </a:t>
            </a:r>
            <a:r>
              <a:rPr lang="en-US" sz="4000" kern="1200" dirty="0" err="1">
                <a:solidFill>
                  <a:srgbClr val="FFFFFF"/>
                </a:solidFill>
                <a:latin typeface="+mj-lt"/>
                <a:ea typeface="+mj-ea"/>
                <a:cs typeface="+mj-cs"/>
              </a:rPr>
              <a:t>l’emploi</a:t>
            </a:r>
            <a:r>
              <a:rPr lang="en-US" sz="4000" kern="1200" dirty="0">
                <a:solidFill>
                  <a:srgbClr val="FFFFFF"/>
                </a:solidFill>
                <a:latin typeface="+mj-lt"/>
                <a:ea typeface="+mj-ea"/>
                <a:cs typeface="+mj-cs"/>
              </a:rPr>
              <a:t> ?</a:t>
            </a:r>
            <a:br>
              <a:rPr lang="en-US" sz="4000" kern="1200" dirty="0">
                <a:solidFill>
                  <a:srgbClr val="FFFFFF"/>
                </a:solidFill>
                <a:latin typeface="+mj-lt"/>
                <a:ea typeface="+mj-ea"/>
                <a:cs typeface="+mj-cs"/>
              </a:rPr>
            </a:br>
            <a:r>
              <a:rPr lang="en-US" sz="2800" kern="1200" dirty="0">
                <a:solidFill>
                  <a:srgbClr val="FFFFFF"/>
                </a:solidFill>
                <a:latin typeface="+mj-lt"/>
                <a:ea typeface="+mj-ea"/>
                <a:cs typeface="+mj-cs"/>
              </a:rPr>
              <a:t>Une forte </a:t>
            </a:r>
            <a:r>
              <a:rPr lang="en-US" sz="2800" kern="1200" dirty="0" err="1">
                <a:solidFill>
                  <a:srgbClr val="FFFFFF"/>
                </a:solidFill>
                <a:latin typeface="+mj-lt"/>
                <a:ea typeface="+mj-ea"/>
                <a:cs typeface="+mj-cs"/>
              </a:rPr>
              <a:t>actualité</a:t>
            </a:r>
            <a:r>
              <a:rPr lang="en-US" sz="2800" kern="1200" dirty="0">
                <a:solidFill>
                  <a:srgbClr val="FFFFFF"/>
                </a:solidFill>
                <a:latin typeface="+mj-lt"/>
                <a:ea typeface="+mj-ea"/>
                <a:cs typeface="+mj-cs"/>
              </a:rPr>
              <a:t> de </a:t>
            </a:r>
            <a:r>
              <a:rPr lang="en-US" sz="2800" kern="1200" dirty="0" err="1">
                <a:solidFill>
                  <a:srgbClr val="FFFFFF"/>
                </a:solidFill>
                <a:latin typeface="+mj-lt"/>
                <a:ea typeface="+mj-ea"/>
                <a:cs typeface="+mj-cs"/>
              </a:rPr>
              <a:t>ce</a:t>
            </a:r>
            <a:r>
              <a:rPr lang="en-US" sz="2800" kern="1200" dirty="0">
                <a:solidFill>
                  <a:srgbClr val="FFFFFF"/>
                </a:solidFill>
                <a:latin typeface="+mj-lt"/>
                <a:ea typeface="+mj-ea"/>
                <a:cs typeface="+mj-cs"/>
              </a:rPr>
              <a:t> </a:t>
            </a:r>
            <a:r>
              <a:rPr lang="en-US" sz="2800" kern="1200" dirty="0" err="1">
                <a:solidFill>
                  <a:srgbClr val="FFFFFF"/>
                </a:solidFill>
                <a:latin typeface="+mj-lt"/>
                <a:ea typeface="+mj-ea"/>
                <a:cs typeface="+mj-cs"/>
              </a:rPr>
              <a:t>thème</a:t>
            </a:r>
            <a:r>
              <a:rPr lang="en-US" sz="2800" kern="1200" dirty="0">
                <a:solidFill>
                  <a:srgbClr val="FFFFFF"/>
                </a:solidFill>
                <a:latin typeface="+mj-lt"/>
                <a:ea typeface="+mj-ea"/>
                <a:cs typeface="+mj-cs"/>
              </a:rPr>
              <a:t> dans le </a:t>
            </a:r>
            <a:r>
              <a:rPr lang="en-US" sz="2800" kern="1200" dirty="0" err="1">
                <a:solidFill>
                  <a:srgbClr val="FFFFFF"/>
                </a:solidFill>
                <a:latin typeface="+mj-lt"/>
                <a:ea typeface="+mj-ea"/>
                <a:cs typeface="+mj-cs"/>
              </a:rPr>
              <a:t>débat</a:t>
            </a:r>
            <a:r>
              <a:rPr lang="en-US" sz="2800" kern="1200" dirty="0">
                <a:solidFill>
                  <a:srgbClr val="FFFFFF"/>
                </a:solidFill>
                <a:latin typeface="+mj-lt"/>
                <a:ea typeface="+mj-ea"/>
                <a:cs typeface="+mj-cs"/>
              </a:rPr>
              <a:t> public, un lien avec la contestation de la </a:t>
            </a:r>
            <a:r>
              <a:rPr lang="en-US" sz="2800" kern="1200" dirty="0" err="1">
                <a:solidFill>
                  <a:srgbClr val="FFFFFF"/>
                </a:solidFill>
                <a:latin typeface="+mj-lt"/>
                <a:ea typeface="+mj-ea"/>
                <a:cs typeface="+mj-cs"/>
              </a:rPr>
              <a:t>réforme</a:t>
            </a:r>
            <a:r>
              <a:rPr lang="en-US" sz="2800" kern="1200" dirty="0">
                <a:solidFill>
                  <a:srgbClr val="FFFFFF"/>
                </a:solidFill>
                <a:latin typeface="+mj-lt"/>
                <a:ea typeface="+mj-ea"/>
                <a:cs typeface="+mj-cs"/>
              </a:rPr>
              <a:t> des </a:t>
            </a:r>
            <a:r>
              <a:rPr lang="en-US" sz="2800" kern="1200" dirty="0" err="1">
                <a:solidFill>
                  <a:srgbClr val="FFFFFF"/>
                </a:solidFill>
                <a:latin typeface="+mj-lt"/>
                <a:ea typeface="+mj-ea"/>
                <a:cs typeface="+mj-cs"/>
              </a:rPr>
              <a:t>retraites</a:t>
            </a:r>
            <a:r>
              <a:rPr lang="en-US" sz="2800" kern="1200" dirty="0">
                <a:solidFill>
                  <a:srgbClr val="FFFFFF"/>
                </a:solidFill>
                <a:latin typeface="+mj-lt"/>
                <a:ea typeface="+mj-ea"/>
                <a:cs typeface="+mj-cs"/>
              </a:rPr>
              <a:t>, des films avec </a:t>
            </a:r>
            <a:r>
              <a:rPr lang="en-US" sz="2800" kern="1200" dirty="0" err="1">
                <a:solidFill>
                  <a:srgbClr val="FFFFFF"/>
                </a:solidFill>
                <a:latin typeface="+mj-lt"/>
                <a:ea typeface="+mj-ea"/>
                <a:cs typeface="+mj-cs"/>
              </a:rPr>
              <a:t>l’organisation</a:t>
            </a:r>
            <a:r>
              <a:rPr lang="en-US" sz="2800" kern="1200" dirty="0">
                <a:solidFill>
                  <a:srgbClr val="FFFFFF"/>
                </a:solidFill>
                <a:latin typeface="+mj-lt"/>
                <a:ea typeface="+mj-ea"/>
                <a:cs typeface="+mj-cs"/>
              </a:rPr>
              <a:t> du travail </a:t>
            </a:r>
            <a:r>
              <a:rPr lang="en-US" sz="2800" kern="1200" dirty="0" err="1">
                <a:solidFill>
                  <a:srgbClr val="FFFFFF"/>
                </a:solidFill>
                <a:latin typeface="+mj-lt"/>
                <a:ea typeface="+mj-ea"/>
                <a:cs typeface="+mj-cs"/>
              </a:rPr>
              <a:t>en</a:t>
            </a:r>
            <a:r>
              <a:rPr lang="en-US" sz="2800" kern="1200" dirty="0">
                <a:solidFill>
                  <a:srgbClr val="FFFFFF"/>
                </a:solidFill>
                <a:latin typeface="+mj-lt"/>
                <a:ea typeface="+mj-ea"/>
                <a:cs typeface="+mj-cs"/>
              </a:rPr>
              <a:t> toile de fond</a:t>
            </a:r>
          </a:p>
        </p:txBody>
      </p:sp>
      <p:sp>
        <p:nvSpPr>
          <p:cNvPr id="3" name="Espace réservé du pied de page 2">
            <a:extLst>
              <a:ext uri="{FF2B5EF4-FFF2-40B4-BE49-F238E27FC236}">
                <a16:creationId xmlns:a16="http://schemas.microsoft.com/office/drawing/2014/main" id="{6BCE8E07-54D3-991C-1235-5D9907F0BA2E}"/>
              </a:ext>
            </a:extLst>
          </p:cNvPr>
          <p:cNvSpPr>
            <a:spLocks noGrp="1"/>
          </p:cNvSpPr>
          <p:nvPr>
            <p:ph type="ftr" sz="quarter" idx="11"/>
          </p:nvPr>
        </p:nvSpPr>
        <p:spPr>
          <a:xfrm>
            <a:off x="4703807" y="6570493"/>
            <a:ext cx="3079355" cy="273245"/>
          </a:xfrm>
        </p:spPr>
        <p:txBody>
          <a:bodyPr/>
          <a:lstStyle/>
          <a:p>
            <a:pPr defTabSz="676656">
              <a:spcAft>
                <a:spcPts val="600"/>
              </a:spcAft>
            </a:pPr>
            <a:r>
              <a:rPr lang="fr-FR" sz="888" kern="1200" dirty="0">
                <a:solidFill>
                  <a:schemeClr val="tx1">
                    <a:tint val="75000"/>
                  </a:schemeClr>
                </a:solidFill>
                <a:latin typeface="+mn-lt"/>
                <a:ea typeface="+mn-ea"/>
                <a:cs typeface="+mn-cs"/>
              </a:rPr>
              <a:t>Sandrine Parayre Formation académique Aix Marseille 2023</a:t>
            </a:r>
            <a:endParaRPr lang="fr-FR" dirty="0"/>
          </a:p>
        </p:txBody>
      </p:sp>
      <p:sp>
        <p:nvSpPr>
          <p:cNvPr id="4" name="Espace réservé du numéro de diapositive 3">
            <a:extLst>
              <a:ext uri="{FF2B5EF4-FFF2-40B4-BE49-F238E27FC236}">
                <a16:creationId xmlns:a16="http://schemas.microsoft.com/office/drawing/2014/main" id="{553DFDB8-3232-F6B8-6449-B8126B85272A}"/>
              </a:ext>
            </a:extLst>
          </p:cNvPr>
          <p:cNvSpPr>
            <a:spLocks noGrp="1"/>
          </p:cNvSpPr>
          <p:nvPr>
            <p:ph type="sldNum" sz="quarter" idx="12"/>
          </p:nvPr>
        </p:nvSpPr>
        <p:spPr>
          <a:xfrm>
            <a:off x="10075223" y="6623770"/>
            <a:ext cx="2052903" cy="273245"/>
          </a:xfrm>
        </p:spPr>
        <p:txBody>
          <a:bodyPr/>
          <a:lstStyle/>
          <a:p>
            <a:pPr defTabSz="676656">
              <a:spcAft>
                <a:spcPts val="600"/>
              </a:spcAft>
            </a:pPr>
            <a:fld id="{D266F4DE-CDC0-234A-B27D-B59A64A3BC31}" type="slidenum">
              <a:rPr lang="fr-FR" sz="888" kern="1200">
                <a:solidFill>
                  <a:schemeClr val="tx1">
                    <a:tint val="75000"/>
                  </a:schemeClr>
                </a:solidFill>
                <a:latin typeface="+mn-lt"/>
                <a:ea typeface="+mn-ea"/>
                <a:cs typeface="+mn-cs"/>
              </a:rPr>
              <a:pPr defTabSz="676656">
                <a:spcAft>
                  <a:spcPts val="600"/>
                </a:spcAft>
              </a:pPr>
              <a:t>4</a:t>
            </a:fld>
            <a:endParaRPr lang="fr-FR" dirty="0"/>
          </a:p>
        </p:txBody>
      </p:sp>
      <p:pic>
        <p:nvPicPr>
          <p:cNvPr id="5" name="Image 4">
            <a:extLst>
              <a:ext uri="{FF2B5EF4-FFF2-40B4-BE49-F238E27FC236}">
                <a16:creationId xmlns:a16="http://schemas.microsoft.com/office/drawing/2014/main" id="{33C9CDE5-996D-2083-79AC-ACDBBBC269E3}"/>
              </a:ext>
            </a:extLst>
          </p:cNvPr>
          <p:cNvPicPr>
            <a:picLocks noChangeAspect="1"/>
          </p:cNvPicPr>
          <p:nvPr/>
        </p:nvPicPr>
        <p:blipFill>
          <a:blip r:embed="rId2"/>
          <a:stretch>
            <a:fillRect/>
          </a:stretch>
        </p:blipFill>
        <p:spPr>
          <a:xfrm>
            <a:off x="859013" y="3427992"/>
            <a:ext cx="4286386" cy="826864"/>
          </a:xfrm>
          <a:prstGeom prst="rect">
            <a:avLst/>
          </a:prstGeom>
        </p:spPr>
      </p:pic>
      <p:pic>
        <p:nvPicPr>
          <p:cNvPr id="6" name="Image 5">
            <a:extLst>
              <a:ext uri="{FF2B5EF4-FFF2-40B4-BE49-F238E27FC236}">
                <a16:creationId xmlns:a16="http://schemas.microsoft.com/office/drawing/2014/main" id="{9634681B-BCC7-D5A4-BB12-1751135C93A1}"/>
              </a:ext>
            </a:extLst>
          </p:cNvPr>
          <p:cNvPicPr>
            <a:picLocks noChangeAspect="1"/>
          </p:cNvPicPr>
          <p:nvPr/>
        </p:nvPicPr>
        <p:blipFill>
          <a:blip r:embed="rId3"/>
          <a:stretch>
            <a:fillRect/>
          </a:stretch>
        </p:blipFill>
        <p:spPr>
          <a:xfrm>
            <a:off x="858964" y="4437899"/>
            <a:ext cx="2317801" cy="1214087"/>
          </a:xfrm>
          <a:prstGeom prst="rect">
            <a:avLst/>
          </a:prstGeom>
        </p:spPr>
      </p:pic>
      <p:pic>
        <p:nvPicPr>
          <p:cNvPr id="7" name="Image 6">
            <a:extLst>
              <a:ext uri="{FF2B5EF4-FFF2-40B4-BE49-F238E27FC236}">
                <a16:creationId xmlns:a16="http://schemas.microsoft.com/office/drawing/2014/main" id="{A084F086-C0F4-684E-2131-95FDB37E5980}"/>
              </a:ext>
            </a:extLst>
          </p:cNvPr>
          <p:cNvPicPr>
            <a:picLocks noChangeAspect="1"/>
          </p:cNvPicPr>
          <p:nvPr/>
        </p:nvPicPr>
        <p:blipFill>
          <a:blip r:embed="rId4"/>
          <a:stretch>
            <a:fillRect/>
          </a:stretch>
        </p:blipFill>
        <p:spPr>
          <a:xfrm>
            <a:off x="917961" y="5988007"/>
            <a:ext cx="4227437" cy="568395"/>
          </a:xfrm>
          <a:prstGeom prst="rect">
            <a:avLst/>
          </a:prstGeom>
        </p:spPr>
      </p:pic>
      <p:pic>
        <p:nvPicPr>
          <p:cNvPr id="8" name="Image 7">
            <a:extLst>
              <a:ext uri="{FF2B5EF4-FFF2-40B4-BE49-F238E27FC236}">
                <a16:creationId xmlns:a16="http://schemas.microsoft.com/office/drawing/2014/main" id="{D9E8A28B-6D30-7614-0C94-800A8A23F4CD}"/>
              </a:ext>
            </a:extLst>
          </p:cNvPr>
          <p:cNvPicPr>
            <a:picLocks noChangeAspect="1"/>
          </p:cNvPicPr>
          <p:nvPr/>
        </p:nvPicPr>
        <p:blipFill>
          <a:blip r:embed="rId5"/>
          <a:stretch>
            <a:fillRect/>
          </a:stretch>
        </p:blipFill>
        <p:spPr>
          <a:xfrm>
            <a:off x="5873118" y="2301659"/>
            <a:ext cx="2480614" cy="1126333"/>
          </a:xfrm>
          <a:prstGeom prst="rect">
            <a:avLst/>
          </a:prstGeom>
        </p:spPr>
      </p:pic>
      <p:pic>
        <p:nvPicPr>
          <p:cNvPr id="10" name="Image 9">
            <a:extLst>
              <a:ext uri="{FF2B5EF4-FFF2-40B4-BE49-F238E27FC236}">
                <a16:creationId xmlns:a16="http://schemas.microsoft.com/office/drawing/2014/main" id="{75FFD630-AC2B-3C6D-73FF-BD16AABB990A}"/>
              </a:ext>
            </a:extLst>
          </p:cNvPr>
          <p:cNvPicPr>
            <a:picLocks noChangeAspect="1"/>
          </p:cNvPicPr>
          <p:nvPr/>
        </p:nvPicPr>
        <p:blipFill>
          <a:blip r:embed="rId6"/>
          <a:stretch>
            <a:fillRect/>
          </a:stretch>
        </p:blipFill>
        <p:spPr>
          <a:xfrm>
            <a:off x="601131" y="2367240"/>
            <a:ext cx="2575634" cy="731822"/>
          </a:xfrm>
          <a:prstGeom prst="rect">
            <a:avLst/>
          </a:prstGeom>
        </p:spPr>
      </p:pic>
      <p:pic>
        <p:nvPicPr>
          <p:cNvPr id="11" name="Image 10">
            <a:extLst>
              <a:ext uri="{FF2B5EF4-FFF2-40B4-BE49-F238E27FC236}">
                <a16:creationId xmlns:a16="http://schemas.microsoft.com/office/drawing/2014/main" id="{CC77FF46-5B2D-0B21-4579-E8809F9206AF}"/>
              </a:ext>
            </a:extLst>
          </p:cNvPr>
          <p:cNvPicPr>
            <a:picLocks noChangeAspect="1"/>
          </p:cNvPicPr>
          <p:nvPr/>
        </p:nvPicPr>
        <p:blipFill>
          <a:blip r:embed="rId7"/>
          <a:stretch>
            <a:fillRect/>
          </a:stretch>
        </p:blipFill>
        <p:spPr>
          <a:xfrm>
            <a:off x="8272688" y="4139388"/>
            <a:ext cx="1566747" cy="2137554"/>
          </a:xfrm>
          <a:prstGeom prst="rect">
            <a:avLst/>
          </a:prstGeom>
        </p:spPr>
      </p:pic>
      <p:pic>
        <p:nvPicPr>
          <p:cNvPr id="3074" name="Picture 2" descr="Désordres">
            <a:extLst>
              <a:ext uri="{FF2B5EF4-FFF2-40B4-BE49-F238E27FC236}">
                <a16:creationId xmlns:a16="http://schemas.microsoft.com/office/drawing/2014/main" id="{B0FE61B9-4AB1-B669-8609-991FCDB1CA7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41321" y="4583541"/>
            <a:ext cx="1389635" cy="2084452"/>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 11">
            <a:extLst>
              <a:ext uri="{FF2B5EF4-FFF2-40B4-BE49-F238E27FC236}">
                <a16:creationId xmlns:a16="http://schemas.microsoft.com/office/drawing/2014/main" id="{CDD5A2A1-CA6F-E6C9-46DB-DEA9E844A573}"/>
              </a:ext>
            </a:extLst>
          </p:cNvPr>
          <p:cNvPicPr>
            <a:picLocks noChangeAspect="1"/>
          </p:cNvPicPr>
          <p:nvPr/>
        </p:nvPicPr>
        <p:blipFill>
          <a:blip r:embed="rId9"/>
          <a:stretch>
            <a:fillRect/>
          </a:stretch>
        </p:blipFill>
        <p:spPr>
          <a:xfrm>
            <a:off x="6385099" y="3624212"/>
            <a:ext cx="1566747" cy="2128410"/>
          </a:xfrm>
          <a:prstGeom prst="rect">
            <a:avLst/>
          </a:prstGeom>
        </p:spPr>
      </p:pic>
    </p:spTree>
    <p:extLst>
      <p:ext uri="{BB962C8B-B14F-4D97-AF65-F5344CB8AC3E}">
        <p14:creationId xmlns:p14="http://schemas.microsoft.com/office/powerpoint/2010/main" val="29191326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4AA4657D-81E1-E6A2-B8CB-7D3A73E70D38}"/>
              </a:ext>
            </a:extLst>
          </p:cNvPr>
          <p:cNvSpPr>
            <a:spLocks noGrp="1"/>
          </p:cNvSpPr>
          <p:nvPr>
            <p:ph type="title"/>
          </p:nvPr>
        </p:nvSpPr>
        <p:spPr>
          <a:xfrm>
            <a:off x="1371599" y="294538"/>
            <a:ext cx="9895951" cy="1033669"/>
          </a:xfrm>
        </p:spPr>
        <p:txBody>
          <a:bodyPr>
            <a:normAutofit fontScale="90000"/>
          </a:bodyPr>
          <a:lstStyle/>
          <a:p>
            <a:r>
              <a:rPr lang="fr-FR" sz="4000" dirty="0">
                <a:solidFill>
                  <a:srgbClr val="FFFFFF"/>
                </a:solidFill>
              </a:rPr>
              <a:t>2.2. Quels effets sur les conditions de travail</a:t>
            </a:r>
            <a:br>
              <a:rPr lang="fr-FR" sz="4000" dirty="0">
                <a:solidFill>
                  <a:srgbClr val="FFFFFF"/>
                </a:solidFill>
              </a:rPr>
            </a:br>
            <a:endParaRPr lang="fr-FR" sz="4000" dirty="0">
              <a:solidFill>
                <a:srgbClr val="FFFFFF"/>
              </a:solidFill>
            </a:endParaRPr>
          </a:p>
        </p:txBody>
      </p:sp>
      <p:sp>
        <p:nvSpPr>
          <p:cNvPr id="5" name="Espace réservé du numéro de diapositive 4">
            <a:extLst>
              <a:ext uri="{FF2B5EF4-FFF2-40B4-BE49-F238E27FC236}">
                <a16:creationId xmlns:a16="http://schemas.microsoft.com/office/drawing/2014/main" id="{BC487F2F-2F81-B06A-54C7-1C1487D9366F}"/>
              </a:ext>
            </a:extLst>
          </p:cNvPr>
          <p:cNvSpPr>
            <a:spLocks noGrp="1"/>
          </p:cNvSpPr>
          <p:nvPr>
            <p:ph type="sldNum" sz="quarter" idx="12"/>
          </p:nvPr>
        </p:nvSpPr>
        <p:spPr>
          <a:xfrm>
            <a:off x="11704320" y="6455431"/>
            <a:ext cx="445913"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266F4DE-CDC0-234A-B27D-B59A64A3BC31}" type="slidenum">
              <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40</a:t>
            </a:fld>
            <a:endPar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6" name="Espace réservé du pied de page 3">
            <a:extLst>
              <a:ext uri="{FF2B5EF4-FFF2-40B4-BE49-F238E27FC236}">
                <a16:creationId xmlns:a16="http://schemas.microsoft.com/office/drawing/2014/main" id="{1621B17F-11CE-FEFE-7AFD-DB0D2DE93662}"/>
              </a:ext>
            </a:extLst>
          </p:cNvPr>
          <p:cNvSpPr>
            <a:spLocks noGrp="1"/>
          </p:cNvSpPr>
          <p:nvPr>
            <p:ph type="ftr" sz="quarter" idx="11"/>
          </p:nvPr>
        </p:nvSpPr>
        <p:spPr>
          <a:xfrm rot="5400000">
            <a:off x="-1676016" y="2183228"/>
            <a:ext cx="3717157"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100" b="0" i="0" u="none" strike="noStrike" kern="1200" cap="none" spc="0" normalizeH="0" baseline="0" noProof="0" dirty="0">
                <a:ln>
                  <a:noFill/>
                </a:ln>
                <a:solidFill>
                  <a:srgbClr val="FFFFFF"/>
                </a:solidFill>
                <a:effectLst/>
                <a:uLnTx/>
                <a:uFillTx/>
                <a:latin typeface="Calibri" panose="020F0502020204030204"/>
                <a:ea typeface="+mn-ea"/>
                <a:cs typeface="+mn-cs"/>
              </a:rPr>
              <a:t>Sandrine Parayre </a:t>
            </a: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Formation académique Aix Marseille 2023</a:t>
            </a:r>
          </a:p>
        </p:txBody>
      </p:sp>
      <p:sp>
        <p:nvSpPr>
          <p:cNvPr id="15" name="Espace réservé du contenu 14">
            <a:extLst>
              <a:ext uri="{FF2B5EF4-FFF2-40B4-BE49-F238E27FC236}">
                <a16:creationId xmlns:a16="http://schemas.microsoft.com/office/drawing/2014/main" id="{0F49036C-3533-81CF-E591-AE6DD000983D}"/>
              </a:ext>
            </a:extLst>
          </p:cNvPr>
          <p:cNvSpPr>
            <a:spLocks noGrp="1"/>
          </p:cNvSpPr>
          <p:nvPr>
            <p:ph idx="1"/>
          </p:nvPr>
        </p:nvSpPr>
        <p:spPr>
          <a:xfrm>
            <a:off x="450696" y="1827596"/>
            <a:ext cx="5506221" cy="3717157"/>
          </a:xfrm>
        </p:spPr>
        <p:txBody>
          <a:bodyPr>
            <a:normAutofit fontScale="77500" lnSpcReduction="20000"/>
          </a:bodyPr>
          <a:lstStyle/>
          <a:p>
            <a:pPr marL="0" indent="0" algn="just">
              <a:buNone/>
            </a:pPr>
            <a:r>
              <a:rPr lang="fr-FR" sz="2800" b="1" dirty="0">
                <a:latin typeface="Times New Roman" panose="02020603050405020304" pitchFamily="18" charset="0"/>
                <a:cs typeface="Times New Roman" panose="02020603050405020304" pitchFamily="18" charset="0"/>
              </a:rPr>
              <a:t>Pierre-Yves Gomez</a:t>
            </a:r>
            <a:r>
              <a:rPr lang="fr-FR" sz="2800" dirty="0">
                <a:latin typeface="Times New Roman" panose="02020603050405020304" pitchFamily="18" charset="0"/>
                <a:cs typeface="Times New Roman" panose="02020603050405020304" pitchFamily="18" charset="0"/>
              </a:rPr>
              <a:t>, professeur à l’EM Lyon</a:t>
            </a:r>
          </a:p>
          <a:p>
            <a:pPr marL="0" indent="0" algn="just">
              <a:buNone/>
            </a:pPr>
            <a:r>
              <a:rPr lang="fr-FR" sz="2800" b="1" dirty="0">
                <a:latin typeface="Times New Roman" panose="02020603050405020304" pitchFamily="18" charset="0"/>
                <a:cs typeface="Times New Roman" panose="02020603050405020304" pitchFamily="18" charset="0"/>
              </a:rPr>
              <a:t>« </a:t>
            </a:r>
            <a:r>
              <a:rPr lang="fr-FR" sz="2800" i="1" dirty="0">
                <a:latin typeface="Times New Roman" panose="02020603050405020304" pitchFamily="18" charset="0"/>
                <a:cs typeface="Times New Roman" panose="02020603050405020304" pitchFamily="18" charset="0"/>
              </a:rPr>
              <a:t>Phénomène de « grande démission » : L’effet boomerang de la gestion individualisée des performances </a:t>
            </a:r>
            <a:r>
              <a:rPr lang="fr-FR" sz="2800" b="1" dirty="0">
                <a:latin typeface="Times New Roman" panose="02020603050405020304" pitchFamily="18" charset="0"/>
                <a:cs typeface="Times New Roman" panose="02020603050405020304" pitchFamily="18" charset="0"/>
              </a:rPr>
              <a:t>» Le Monde 26/09/2022</a:t>
            </a:r>
          </a:p>
          <a:p>
            <a:pPr marL="0" indent="0" algn="just">
              <a:buNone/>
            </a:pPr>
            <a:r>
              <a:rPr lang="fr-FR" sz="2800" dirty="0">
                <a:latin typeface="Times New Roman" panose="02020603050405020304" pitchFamily="18" charset="0"/>
                <a:cs typeface="Times New Roman" panose="02020603050405020304" pitchFamily="18" charset="0"/>
              </a:rPr>
              <a:t>Perspective micro : la gestion individualisée des performances (baisse de la valeur du collectif) → Effet boomerang : les salariés passent d’une entreprise à l’autre sans états d’âme (mêmes outils de gestion et les mêmes politiques de développement personnel)</a:t>
            </a:r>
          </a:p>
          <a:p>
            <a:pPr marL="0" indent="0" algn="just">
              <a:buNone/>
            </a:pPr>
            <a:r>
              <a:rPr lang="fr-FR" sz="2800" dirty="0">
                <a:latin typeface="Times New Roman" panose="02020603050405020304" pitchFamily="18" charset="0"/>
                <a:cs typeface="Times New Roman" panose="02020603050405020304" pitchFamily="18" charset="0"/>
              </a:rPr>
              <a:t>Cependant </a:t>
            </a:r>
            <a:r>
              <a:rPr lang="fr-FR" sz="2800" b="1" dirty="0">
                <a:latin typeface="Times New Roman" panose="02020603050405020304" pitchFamily="18" charset="0"/>
                <a:cs typeface="Times New Roman" panose="02020603050405020304" pitchFamily="18" charset="0"/>
              </a:rPr>
              <a:t>coûts de rotation </a:t>
            </a:r>
            <a:r>
              <a:rPr lang="fr-FR" sz="2800" dirty="0">
                <a:latin typeface="Times New Roman" panose="02020603050405020304" pitchFamily="18" charset="0"/>
                <a:cs typeface="Times New Roman" panose="02020603050405020304" pitchFamily="18" charset="0"/>
              </a:rPr>
              <a:t>de la main d’</a:t>
            </a:r>
            <a:r>
              <a:rPr lang="fr-FR" sz="2800" dirty="0" err="1">
                <a:latin typeface="Times New Roman" panose="02020603050405020304" pitchFamily="18" charset="0"/>
                <a:cs typeface="Times New Roman" panose="02020603050405020304" pitchFamily="18" charset="0"/>
              </a:rPr>
              <a:t>oeuvre</a:t>
            </a:r>
            <a:r>
              <a:rPr lang="fr-FR" sz="2800" dirty="0">
                <a:latin typeface="Times New Roman" panose="02020603050405020304" pitchFamily="18" charset="0"/>
                <a:cs typeface="Times New Roman" panose="02020603050405020304" pitchFamily="18" charset="0"/>
              </a:rPr>
              <a:t> important</a:t>
            </a:r>
            <a:endParaRPr lang="fr-FR" sz="2800" b="1" dirty="0">
              <a:latin typeface="Times New Roman" panose="02020603050405020304" pitchFamily="18" charset="0"/>
              <a:cs typeface="Times New Roman" panose="02020603050405020304" pitchFamily="18" charset="0"/>
            </a:endParaRPr>
          </a:p>
        </p:txBody>
      </p:sp>
      <p:pic>
        <p:nvPicPr>
          <p:cNvPr id="3" name="Image 2">
            <a:extLst>
              <a:ext uri="{FF2B5EF4-FFF2-40B4-BE49-F238E27FC236}">
                <a16:creationId xmlns:a16="http://schemas.microsoft.com/office/drawing/2014/main" id="{9CB81FD9-AFCD-1CB3-EB21-FFD9B8AE9597}"/>
              </a:ext>
            </a:extLst>
          </p:cNvPr>
          <p:cNvPicPr>
            <a:picLocks noChangeAspect="1"/>
          </p:cNvPicPr>
          <p:nvPr/>
        </p:nvPicPr>
        <p:blipFill>
          <a:blip r:embed="rId2"/>
          <a:stretch>
            <a:fillRect/>
          </a:stretch>
        </p:blipFill>
        <p:spPr>
          <a:xfrm>
            <a:off x="6299343" y="2503503"/>
            <a:ext cx="5699970" cy="3322121"/>
          </a:xfrm>
          <a:prstGeom prst="rect">
            <a:avLst/>
          </a:prstGeom>
        </p:spPr>
      </p:pic>
      <p:pic>
        <p:nvPicPr>
          <p:cNvPr id="4" name="Image 3" descr="Une image contenant personne, homme, complet, regardant&#10;&#10;Description générée automatiquement">
            <a:extLst>
              <a:ext uri="{FF2B5EF4-FFF2-40B4-BE49-F238E27FC236}">
                <a16:creationId xmlns:a16="http://schemas.microsoft.com/office/drawing/2014/main" id="{E5DA21EF-31E7-EA37-3E43-71953EF2BABC}"/>
              </a:ext>
            </a:extLst>
          </p:cNvPr>
          <p:cNvPicPr>
            <a:picLocks noChangeAspect="1"/>
          </p:cNvPicPr>
          <p:nvPr/>
        </p:nvPicPr>
        <p:blipFill>
          <a:blip r:embed="rId3"/>
          <a:stretch>
            <a:fillRect/>
          </a:stretch>
        </p:blipFill>
        <p:spPr>
          <a:xfrm>
            <a:off x="4634155" y="4850832"/>
            <a:ext cx="1218005" cy="2013231"/>
          </a:xfrm>
          <a:prstGeom prst="rect">
            <a:avLst/>
          </a:prstGeom>
        </p:spPr>
      </p:pic>
    </p:spTree>
    <p:extLst>
      <p:ext uri="{BB962C8B-B14F-4D97-AF65-F5344CB8AC3E}">
        <p14:creationId xmlns:p14="http://schemas.microsoft.com/office/powerpoint/2010/main" val="1333117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4AA4657D-81E1-E6A2-B8CB-7D3A73E70D38}"/>
              </a:ext>
            </a:extLst>
          </p:cNvPr>
          <p:cNvSpPr>
            <a:spLocks noGrp="1"/>
          </p:cNvSpPr>
          <p:nvPr>
            <p:ph type="title"/>
          </p:nvPr>
        </p:nvSpPr>
        <p:spPr>
          <a:xfrm>
            <a:off x="1371599" y="294538"/>
            <a:ext cx="9895951" cy="1033669"/>
          </a:xfrm>
        </p:spPr>
        <p:txBody>
          <a:bodyPr>
            <a:normAutofit fontScale="90000"/>
          </a:bodyPr>
          <a:lstStyle/>
          <a:p>
            <a:r>
              <a:rPr lang="fr-FR" sz="4000" dirty="0">
                <a:solidFill>
                  <a:srgbClr val="FFFFFF"/>
                </a:solidFill>
              </a:rPr>
              <a:t>2.2. Quels effets sur les conditions de travail</a:t>
            </a:r>
            <a:br>
              <a:rPr lang="fr-FR" sz="4000" dirty="0">
                <a:solidFill>
                  <a:srgbClr val="FFFFFF"/>
                </a:solidFill>
              </a:rPr>
            </a:br>
            <a:endParaRPr lang="fr-FR" sz="4000" dirty="0">
              <a:solidFill>
                <a:srgbClr val="FFFFFF"/>
              </a:solidFill>
            </a:endParaRPr>
          </a:p>
        </p:txBody>
      </p:sp>
      <p:sp>
        <p:nvSpPr>
          <p:cNvPr id="5" name="Espace réservé du numéro de diapositive 4">
            <a:extLst>
              <a:ext uri="{FF2B5EF4-FFF2-40B4-BE49-F238E27FC236}">
                <a16:creationId xmlns:a16="http://schemas.microsoft.com/office/drawing/2014/main" id="{BC487F2F-2F81-B06A-54C7-1C1487D9366F}"/>
              </a:ext>
            </a:extLst>
          </p:cNvPr>
          <p:cNvSpPr>
            <a:spLocks noGrp="1"/>
          </p:cNvSpPr>
          <p:nvPr>
            <p:ph type="sldNum" sz="quarter" idx="12"/>
          </p:nvPr>
        </p:nvSpPr>
        <p:spPr>
          <a:xfrm>
            <a:off x="11704320" y="6455431"/>
            <a:ext cx="445913"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266F4DE-CDC0-234A-B27D-B59A64A3BC31}" type="slidenum">
              <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41</a:t>
            </a:fld>
            <a:endPar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6" name="Espace réservé du pied de page 3">
            <a:extLst>
              <a:ext uri="{FF2B5EF4-FFF2-40B4-BE49-F238E27FC236}">
                <a16:creationId xmlns:a16="http://schemas.microsoft.com/office/drawing/2014/main" id="{1621B17F-11CE-FEFE-7AFD-DB0D2DE93662}"/>
              </a:ext>
            </a:extLst>
          </p:cNvPr>
          <p:cNvSpPr>
            <a:spLocks noGrp="1"/>
          </p:cNvSpPr>
          <p:nvPr>
            <p:ph type="ftr" sz="quarter" idx="11"/>
          </p:nvPr>
        </p:nvSpPr>
        <p:spPr>
          <a:xfrm rot="5400000">
            <a:off x="-1676016" y="2183228"/>
            <a:ext cx="3717157"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100" b="0" i="0" u="none" strike="noStrike" kern="1200" cap="none" spc="0" normalizeH="0" baseline="0" noProof="0" dirty="0">
                <a:ln>
                  <a:noFill/>
                </a:ln>
                <a:solidFill>
                  <a:srgbClr val="FFFFFF"/>
                </a:solidFill>
                <a:effectLst/>
                <a:uLnTx/>
                <a:uFillTx/>
                <a:latin typeface="Calibri" panose="020F0502020204030204"/>
                <a:ea typeface="+mn-ea"/>
                <a:cs typeface="+mn-cs"/>
              </a:rPr>
              <a:t>Sandrine Parayre </a:t>
            </a: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Formation académique Aix Marseille 2023</a:t>
            </a:r>
          </a:p>
        </p:txBody>
      </p:sp>
      <p:sp>
        <p:nvSpPr>
          <p:cNvPr id="15" name="Espace réservé du contenu 14">
            <a:extLst>
              <a:ext uri="{FF2B5EF4-FFF2-40B4-BE49-F238E27FC236}">
                <a16:creationId xmlns:a16="http://schemas.microsoft.com/office/drawing/2014/main" id="{0F49036C-3533-81CF-E591-AE6DD000983D}"/>
              </a:ext>
            </a:extLst>
          </p:cNvPr>
          <p:cNvSpPr>
            <a:spLocks noGrp="1"/>
          </p:cNvSpPr>
          <p:nvPr>
            <p:ph idx="1"/>
          </p:nvPr>
        </p:nvSpPr>
        <p:spPr>
          <a:xfrm>
            <a:off x="838198" y="1827596"/>
            <a:ext cx="10995736" cy="4351338"/>
          </a:xfrm>
        </p:spPr>
        <p:txBody>
          <a:bodyPr>
            <a:normAutofit fontScale="77500" lnSpcReduction="20000"/>
          </a:bodyPr>
          <a:lstStyle/>
          <a:p>
            <a:pPr marL="0" indent="0" algn="just">
              <a:buNone/>
            </a:pPr>
            <a:r>
              <a:rPr lang="fr-FR" sz="2800" b="1" dirty="0">
                <a:solidFill>
                  <a:srgbClr val="00B0F0"/>
                </a:solidFill>
              </a:rPr>
              <a:t>Danièle </a:t>
            </a:r>
            <a:r>
              <a:rPr lang="fr-FR" sz="2800" b="1" dirty="0" err="1">
                <a:solidFill>
                  <a:srgbClr val="00B0F0"/>
                </a:solidFill>
              </a:rPr>
              <a:t>Linhart</a:t>
            </a:r>
            <a:r>
              <a:rPr lang="fr-FR" sz="2800" b="1" dirty="0">
                <a:solidFill>
                  <a:srgbClr val="00B0F0"/>
                </a:solidFill>
              </a:rPr>
              <a:t> </a:t>
            </a:r>
            <a:r>
              <a:rPr lang="fr-FR" sz="2800" i="1" dirty="0">
                <a:solidFill>
                  <a:srgbClr val="00B0F0"/>
                </a:solidFill>
              </a:rPr>
              <a:t>entretien, « L’entreprise de dépossession », </a:t>
            </a:r>
            <a:r>
              <a:rPr lang="fr-FR" sz="2800" dirty="0">
                <a:solidFill>
                  <a:srgbClr val="00B0F0"/>
                </a:solidFill>
              </a:rPr>
              <a:t>La vie des idées</a:t>
            </a:r>
            <a:r>
              <a:rPr lang="fr-FR" sz="2800" i="1" dirty="0">
                <a:solidFill>
                  <a:srgbClr val="00B0F0"/>
                </a:solidFill>
              </a:rPr>
              <a:t>, 2015</a:t>
            </a:r>
            <a:endParaRPr lang="fr-FR" sz="2800" dirty="0">
              <a:solidFill>
                <a:srgbClr val="00B0F0"/>
              </a:solidFill>
            </a:endParaRPr>
          </a:p>
          <a:p>
            <a:pPr marL="0" indent="0" algn="just">
              <a:buNone/>
            </a:pPr>
            <a:r>
              <a:rPr lang="fr-FR" sz="2800" dirty="0"/>
              <a:t>Lien entre souffrance au travail et place du travail aujourd’hui</a:t>
            </a:r>
          </a:p>
          <a:p>
            <a:pPr marL="0" indent="0" algn="just">
              <a:buNone/>
            </a:pPr>
            <a:r>
              <a:rPr lang="fr-FR" sz="2800" dirty="0"/>
              <a:t>Travail est passé du lieu de légitimation de sa place dans la société à, de plus, le lieu de la valorisation personnelle</a:t>
            </a:r>
          </a:p>
          <a:p>
            <a:pPr marL="0" indent="0" algn="just">
              <a:buNone/>
            </a:pPr>
            <a:r>
              <a:rPr lang="fr-FR" sz="2800" dirty="0"/>
              <a:t>30 glorieuse : souffrance au travail relayée par un discours sur la lutte des classes</a:t>
            </a:r>
          </a:p>
          <a:p>
            <a:pPr marL="0" indent="0" algn="just">
              <a:buNone/>
            </a:pPr>
            <a:r>
              <a:rPr lang="fr-FR" sz="2800" dirty="0"/>
              <a:t>Depuis les années 1980 : travailleurs intériorisent les difficultés comme des échecs personnels</a:t>
            </a:r>
          </a:p>
          <a:p>
            <a:pPr marL="0" indent="0" algn="just">
              <a:buNone/>
            </a:pPr>
            <a:r>
              <a:rPr lang="fr-FR" sz="2800" dirty="0"/>
              <a:t>« </a:t>
            </a:r>
            <a:r>
              <a:rPr lang="fr-FR" sz="2800" i="1" dirty="0"/>
              <a:t> La place du travail est certainement encore plus importante aujourd’hui parce qu’il y a eu une dérive du contenu et du rôle du travail. Il n’est plus simplement le lieu de la légitimation mais également le lieu de la valorisation de soi, d’un point de vue narcissique. »</a:t>
            </a:r>
          </a:p>
          <a:p>
            <a:pPr marL="0" indent="0" algn="just">
              <a:buNone/>
            </a:pPr>
            <a:r>
              <a:rPr lang="fr-FR" sz="2800" i="1" dirty="0"/>
              <a:t>«  Avant, c’était un lieu de socialisation, d’expérience collective, les collectifs jouaient un rôle très important dans la régulation de la souffrance. Maintenant, c’est devenu un face à face un peu narcissique entre le travail et soi. C’est là qu’on doit se valoriser, faire ses preuves, se développer... Si on ne peut pas le faire, il y a une amputation extrêmement forte sur le plan psychique, narcissique, et donc une souffrance encore plus forte »</a:t>
            </a:r>
            <a:endParaRPr lang="fr-FR" sz="2800" dirty="0"/>
          </a:p>
          <a:p>
            <a:pPr marL="0" indent="0">
              <a:buNone/>
            </a:pPr>
            <a:endParaRPr lang="fr-FR" dirty="0"/>
          </a:p>
        </p:txBody>
      </p:sp>
    </p:spTree>
    <p:extLst>
      <p:ext uri="{BB962C8B-B14F-4D97-AF65-F5344CB8AC3E}">
        <p14:creationId xmlns:p14="http://schemas.microsoft.com/office/powerpoint/2010/main" val="3064022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p:cTn id="7" dur="1000" fill="hold"/>
                                        <p:tgtEl>
                                          <p:spTgt spid="15">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5">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5">
                                            <p:txEl>
                                              <p:pRg st="1" end="1"/>
                                            </p:txEl>
                                          </p:spTgt>
                                        </p:tgtEl>
                                        <p:attrNameLst>
                                          <p:attrName>style.visibility</p:attrName>
                                        </p:attrNameLst>
                                      </p:cBhvr>
                                      <p:to>
                                        <p:strVal val="visible"/>
                                      </p:to>
                                    </p:set>
                                    <p:anim calcmode="lin" valueType="num">
                                      <p:cBhvr>
                                        <p:cTn id="14" dur="1000" fill="hold"/>
                                        <p:tgtEl>
                                          <p:spTgt spid="15">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15">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1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5">
                                            <p:txEl>
                                              <p:pRg st="2" end="2"/>
                                            </p:txEl>
                                          </p:spTgt>
                                        </p:tgtEl>
                                        <p:attrNameLst>
                                          <p:attrName>style.visibility</p:attrName>
                                        </p:attrNameLst>
                                      </p:cBhvr>
                                      <p:to>
                                        <p:strVal val="visible"/>
                                      </p:to>
                                    </p:set>
                                    <p:anim calcmode="lin" valueType="num">
                                      <p:cBhvr>
                                        <p:cTn id="21" dur="1000" fill="hold"/>
                                        <p:tgtEl>
                                          <p:spTgt spid="15">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15">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1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15">
                                            <p:txEl>
                                              <p:pRg st="3" end="3"/>
                                            </p:txEl>
                                          </p:spTgt>
                                        </p:tgtEl>
                                        <p:attrNameLst>
                                          <p:attrName>style.visibility</p:attrName>
                                        </p:attrNameLst>
                                      </p:cBhvr>
                                      <p:to>
                                        <p:strVal val="visible"/>
                                      </p:to>
                                    </p:set>
                                    <p:anim calcmode="lin" valueType="num">
                                      <p:cBhvr>
                                        <p:cTn id="28" dur="1000" fill="hold"/>
                                        <p:tgtEl>
                                          <p:spTgt spid="15">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15">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1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15">
                                            <p:txEl>
                                              <p:pRg st="4" end="4"/>
                                            </p:txEl>
                                          </p:spTgt>
                                        </p:tgtEl>
                                        <p:attrNameLst>
                                          <p:attrName>style.visibility</p:attrName>
                                        </p:attrNameLst>
                                      </p:cBhvr>
                                      <p:to>
                                        <p:strVal val="visible"/>
                                      </p:to>
                                    </p:set>
                                    <p:anim calcmode="lin" valueType="num">
                                      <p:cBhvr>
                                        <p:cTn id="35" dur="1000" fill="hold"/>
                                        <p:tgtEl>
                                          <p:spTgt spid="15">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15">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1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15">
                                            <p:txEl>
                                              <p:pRg st="5" end="5"/>
                                            </p:txEl>
                                          </p:spTgt>
                                        </p:tgtEl>
                                        <p:attrNameLst>
                                          <p:attrName>style.visibility</p:attrName>
                                        </p:attrNameLst>
                                      </p:cBhvr>
                                      <p:to>
                                        <p:strVal val="visible"/>
                                      </p:to>
                                    </p:set>
                                    <p:anim calcmode="lin" valueType="num">
                                      <p:cBhvr>
                                        <p:cTn id="42" dur="1000" fill="hold"/>
                                        <p:tgtEl>
                                          <p:spTgt spid="15">
                                            <p:txEl>
                                              <p:pRg st="5" end="5"/>
                                            </p:txEl>
                                          </p:spTgt>
                                        </p:tgtEl>
                                        <p:attrNameLst>
                                          <p:attrName>ppt_w</p:attrName>
                                        </p:attrNameLst>
                                      </p:cBhvr>
                                      <p:tavLst>
                                        <p:tav tm="0">
                                          <p:val>
                                            <p:strVal val="#ppt_w*0.70"/>
                                          </p:val>
                                        </p:tav>
                                        <p:tav tm="100000">
                                          <p:val>
                                            <p:strVal val="#ppt_w"/>
                                          </p:val>
                                        </p:tav>
                                      </p:tavLst>
                                    </p:anim>
                                    <p:anim calcmode="lin" valueType="num">
                                      <p:cBhvr>
                                        <p:cTn id="43" dur="1000" fill="hold"/>
                                        <p:tgtEl>
                                          <p:spTgt spid="15">
                                            <p:txEl>
                                              <p:pRg st="5" end="5"/>
                                            </p:txEl>
                                          </p:spTgt>
                                        </p:tgtEl>
                                        <p:attrNameLst>
                                          <p:attrName>ppt_h</p:attrName>
                                        </p:attrNameLst>
                                      </p:cBhvr>
                                      <p:tavLst>
                                        <p:tav tm="0">
                                          <p:val>
                                            <p:strVal val="#ppt_h"/>
                                          </p:val>
                                        </p:tav>
                                        <p:tav tm="100000">
                                          <p:val>
                                            <p:strVal val="#ppt_h"/>
                                          </p:val>
                                        </p:tav>
                                      </p:tavLst>
                                    </p:anim>
                                    <p:animEffect transition="in" filter="fade">
                                      <p:cBhvr>
                                        <p:cTn id="44" dur="1000"/>
                                        <p:tgtEl>
                                          <p:spTgt spid="15">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15">
                                            <p:txEl>
                                              <p:pRg st="6" end="6"/>
                                            </p:txEl>
                                          </p:spTgt>
                                        </p:tgtEl>
                                        <p:attrNameLst>
                                          <p:attrName>style.visibility</p:attrName>
                                        </p:attrNameLst>
                                      </p:cBhvr>
                                      <p:to>
                                        <p:strVal val="visible"/>
                                      </p:to>
                                    </p:set>
                                    <p:anim calcmode="lin" valueType="num">
                                      <p:cBhvr>
                                        <p:cTn id="49" dur="1000" fill="hold"/>
                                        <p:tgtEl>
                                          <p:spTgt spid="15">
                                            <p:txEl>
                                              <p:pRg st="6" end="6"/>
                                            </p:txEl>
                                          </p:spTgt>
                                        </p:tgtEl>
                                        <p:attrNameLst>
                                          <p:attrName>ppt_w</p:attrName>
                                        </p:attrNameLst>
                                      </p:cBhvr>
                                      <p:tavLst>
                                        <p:tav tm="0">
                                          <p:val>
                                            <p:strVal val="#ppt_w*0.70"/>
                                          </p:val>
                                        </p:tav>
                                        <p:tav tm="100000">
                                          <p:val>
                                            <p:strVal val="#ppt_w"/>
                                          </p:val>
                                        </p:tav>
                                      </p:tavLst>
                                    </p:anim>
                                    <p:anim calcmode="lin" valueType="num">
                                      <p:cBhvr>
                                        <p:cTn id="50" dur="1000" fill="hold"/>
                                        <p:tgtEl>
                                          <p:spTgt spid="15">
                                            <p:txEl>
                                              <p:pRg st="6" end="6"/>
                                            </p:txEl>
                                          </p:spTgt>
                                        </p:tgtEl>
                                        <p:attrNameLst>
                                          <p:attrName>ppt_h</p:attrName>
                                        </p:attrNameLst>
                                      </p:cBhvr>
                                      <p:tavLst>
                                        <p:tav tm="0">
                                          <p:val>
                                            <p:strVal val="#ppt_h"/>
                                          </p:val>
                                        </p:tav>
                                        <p:tav tm="100000">
                                          <p:val>
                                            <p:strVal val="#ppt_h"/>
                                          </p:val>
                                        </p:tav>
                                      </p:tavLst>
                                    </p:anim>
                                    <p:animEffect transition="in" filter="fade">
                                      <p:cBhvr>
                                        <p:cTn id="51" dur="1000"/>
                                        <p:tgtEl>
                                          <p:spTgt spid="1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A77F820C-D9B2-D70C-2117-DB99CB3F18BD}"/>
              </a:ext>
            </a:extLst>
          </p:cNvPr>
          <p:cNvSpPr>
            <a:spLocks noGrp="1"/>
          </p:cNvSpPr>
          <p:nvPr>
            <p:ph type="title"/>
          </p:nvPr>
        </p:nvSpPr>
        <p:spPr>
          <a:xfrm>
            <a:off x="1314824" y="735106"/>
            <a:ext cx="10053763" cy="2928470"/>
          </a:xfrm>
        </p:spPr>
        <p:txBody>
          <a:bodyPr vert="horz" lIns="91440" tIns="45720" rIns="91440" bIns="45720" rtlCol="0" anchor="b">
            <a:normAutofit/>
          </a:bodyPr>
          <a:lstStyle/>
          <a:p>
            <a:r>
              <a:rPr lang="en-US" sz="4800" kern="1200" dirty="0">
                <a:solidFill>
                  <a:srgbClr val="FFFFFF"/>
                </a:solidFill>
                <a:effectLst/>
                <a:latin typeface="+mj-lt"/>
                <a:ea typeface="+mj-ea"/>
                <a:cs typeface="+mj-cs"/>
              </a:rPr>
              <a:t>3. Les </a:t>
            </a:r>
            <a:r>
              <a:rPr lang="en-US" sz="4800" kern="1200" dirty="0" err="1">
                <a:solidFill>
                  <a:srgbClr val="FFFFFF"/>
                </a:solidFill>
                <a:effectLst/>
                <a:latin typeface="+mj-lt"/>
                <a:ea typeface="+mj-ea"/>
                <a:cs typeface="+mj-cs"/>
              </a:rPr>
              <a:t>effets</a:t>
            </a:r>
            <a:r>
              <a:rPr lang="en-US" sz="4800" kern="1200" dirty="0">
                <a:solidFill>
                  <a:srgbClr val="FFFFFF"/>
                </a:solidFill>
                <a:effectLst/>
                <a:latin typeface="+mj-lt"/>
                <a:ea typeface="+mj-ea"/>
                <a:cs typeface="+mj-cs"/>
              </a:rPr>
              <a:t> du numérique sur </a:t>
            </a:r>
            <a:r>
              <a:rPr lang="en-US" sz="4800" kern="1200" dirty="0" err="1">
                <a:solidFill>
                  <a:srgbClr val="FFFFFF"/>
                </a:solidFill>
                <a:effectLst/>
                <a:latin typeface="+mj-lt"/>
                <a:ea typeface="+mj-ea"/>
                <a:cs typeface="+mj-cs"/>
              </a:rPr>
              <a:t>l’emploi</a:t>
            </a:r>
            <a:br>
              <a:rPr lang="en-US" sz="4800" kern="1200" dirty="0">
                <a:solidFill>
                  <a:srgbClr val="FFFFFF"/>
                </a:solidFill>
                <a:effectLst/>
                <a:latin typeface="+mj-lt"/>
                <a:ea typeface="+mj-ea"/>
                <a:cs typeface="+mj-cs"/>
              </a:rPr>
            </a:br>
            <a:br>
              <a:rPr lang="en-US" sz="4800" kern="1200" dirty="0">
                <a:solidFill>
                  <a:srgbClr val="FFFFFF"/>
                </a:solidFill>
                <a:effectLst/>
                <a:latin typeface="+mj-lt"/>
                <a:ea typeface="+mj-ea"/>
                <a:cs typeface="+mj-cs"/>
              </a:rPr>
            </a:br>
            <a:endParaRPr lang="en-US" sz="4800" kern="1200" dirty="0">
              <a:solidFill>
                <a:srgbClr val="FFFFFF"/>
              </a:solidFill>
              <a:latin typeface="+mj-lt"/>
              <a:ea typeface="+mj-ea"/>
              <a:cs typeface="+mj-cs"/>
            </a:endParaRPr>
          </a:p>
        </p:txBody>
      </p:sp>
      <p:sp>
        <p:nvSpPr>
          <p:cNvPr id="3" name="Espace réservé du texte 2">
            <a:extLst>
              <a:ext uri="{FF2B5EF4-FFF2-40B4-BE49-F238E27FC236}">
                <a16:creationId xmlns:a16="http://schemas.microsoft.com/office/drawing/2014/main" id="{333678B9-813E-7379-CE69-652F5E6DB7FC}"/>
              </a:ext>
            </a:extLst>
          </p:cNvPr>
          <p:cNvSpPr>
            <a:spLocks noGrp="1"/>
          </p:cNvSpPr>
          <p:nvPr>
            <p:ph type="body" idx="1"/>
          </p:nvPr>
        </p:nvSpPr>
        <p:spPr>
          <a:xfrm>
            <a:off x="1350682" y="4870824"/>
            <a:ext cx="10005951" cy="1458258"/>
          </a:xfrm>
        </p:spPr>
        <p:txBody>
          <a:bodyPr vert="horz" lIns="91440" tIns="45720" rIns="91440" bIns="45720" rtlCol="0" anchor="ctr">
            <a:normAutofit fontScale="70000" lnSpcReduction="20000"/>
          </a:bodyPr>
          <a:lstStyle/>
          <a:p>
            <a:pPr lvl="1">
              <a:lnSpc>
                <a:spcPct val="150000"/>
              </a:lnSpc>
            </a:pPr>
            <a:r>
              <a:rPr lang="fr-FR" sz="2900" dirty="0">
                <a:solidFill>
                  <a:srgbClr val="00B0F0"/>
                </a:solidFill>
                <a:latin typeface="Arial" panose="020B0604020202020204" pitchFamily="34" charset="0"/>
              </a:rPr>
              <a:t>3.1. Le brouillage des frontières du travail</a:t>
            </a:r>
          </a:p>
          <a:p>
            <a:pPr lvl="1">
              <a:lnSpc>
                <a:spcPct val="150000"/>
              </a:lnSpc>
            </a:pPr>
            <a:r>
              <a:rPr lang="fr-FR" sz="2900" dirty="0">
                <a:solidFill>
                  <a:schemeClr val="tx1"/>
                </a:solidFill>
                <a:latin typeface="Arial" panose="020B0604020202020204" pitchFamily="34" charset="0"/>
              </a:rPr>
              <a:t>3.2. La transformation des relations d’emploi</a:t>
            </a:r>
          </a:p>
          <a:p>
            <a:pPr lvl="1">
              <a:lnSpc>
                <a:spcPct val="150000"/>
              </a:lnSpc>
            </a:pPr>
            <a:r>
              <a:rPr lang="fr-FR" sz="2900" dirty="0">
                <a:solidFill>
                  <a:schemeClr val="tx1"/>
                </a:solidFill>
                <a:latin typeface="Arial" panose="020B0604020202020204" pitchFamily="34" charset="0"/>
              </a:rPr>
              <a:t>3.3. Les risques de polarisation des emplois</a:t>
            </a:r>
            <a:endParaRPr lang="fr-FR" dirty="0">
              <a:solidFill>
                <a:schemeClr val="tx1"/>
              </a:solidFill>
              <a:latin typeface="Arial" panose="020B0604020202020204" pitchFamily="34" charset="0"/>
            </a:endParaRPr>
          </a:p>
        </p:txBody>
      </p:sp>
      <p:sp>
        <p:nvSpPr>
          <p:cNvPr id="4" name="Espace réservé du pied de page 3">
            <a:extLst>
              <a:ext uri="{FF2B5EF4-FFF2-40B4-BE49-F238E27FC236}">
                <a16:creationId xmlns:a16="http://schemas.microsoft.com/office/drawing/2014/main" id="{BF1DB12A-5159-F166-2806-63F09DF4BFF4}"/>
              </a:ext>
            </a:extLst>
          </p:cNvPr>
          <p:cNvSpPr>
            <a:spLocks noGrp="1"/>
          </p:cNvSpPr>
          <p:nvPr>
            <p:ph type="ftr" sz="quarter" idx="11"/>
          </p:nvPr>
        </p:nvSpPr>
        <p:spPr>
          <a:xfrm rot="5400000">
            <a:off x="-1828800" y="1984248"/>
            <a:ext cx="4114800" cy="365125"/>
          </a:xfrm>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a:ln>
                  <a:noFill/>
                </a:ln>
                <a:solidFill>
                  <a:srgbClr val="FFFFFF"/>
                </a:solidFill>
                <a:effectLst/>
                <a:uLnTx/>
                <a:uFillTx/>
                <a:latin typeface="Calibri" panose="020F0502020204030204"/>
                <a:ea typeface="+mn-ea"/>
                <a:cs typeface="+mn-cs"/>
              </a:rPr>
              <a:t>Sandrine Parayre Formation académique Aix Marseille 2023</a:t>
            </a:r>
          </a:p>
        </p:txBody>
      </p:sp>
      <p:sp>
        <p:nvSpPr>
          <p:cNvPr id="5" name="Espace réservé du numéro de diapositive 4">
            <a:extLst>
              <a:ext uri="{FF2B5EF4-FFF2-40B4-BE49-F238E27FC236}">
                <a16:creationId xmlns:a16="http://schemas.microsoft.com/office/drawing/2014/main" id="{3F7D26B1-19C6-1AE2-BE0D-EAB4049F6B04}"/>
              </a:ext>
            </a:extLst>
          </p:cNvPr>
          <p:cNvSpPr>
            <a:spLocks noGrp="1"/>
          </p:cNvSpPr>
          <p:nvPr>
            <p:ph type="sldNum" sz="quarter" idx="12"/>
          </p:nvPr>
        </p:nvSpPr>
        <p:spPr>
          <a:xfrm>
            <a:off x="11704320" y="6446837"/>
            <a:ext cx="448056"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266F4DE-CDC0-234A-B27D-B59A64A3BC31}"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42</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23200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4AA4657D-81E1-E6A2-B8CB-7D3A73E70D38}"/>
              </a:ext>
            </a:extLst>
          </p:cNvPr>
          <p:cNvSpPr>
            <a:spLocks noGrp="1"/>
          </p:cNvSpPr>
          <p:nvPr>
            <p:ph type="title"/>
          </p:nvPr>
        </p:nvSpPr>
        <p:spPr>
          <a:xfrm>
            <a:off x="459346" y="294538"/>
            <a:ext cx="11427853" cy="1033669"/>
          </a:xfrm>
        </p:spPr>
        <p:txBody>
          <a:bodyPr>
            <a:normAutofit fontScale="90000"/>
          </a:bodyPr>
          <a:lstStyle/>
          <a:p>
            <a:r>
              <a:rPr lang="fr-FR" sz="4000" dirty="0">
                <a:solidFill>
                  <a:srgbClr val="FFFFFF"/>
                </a:solidFill>
              </a:rPr>
              <a:t>3.1. Le brouillage des frontières du travail par le numérique</a:t>
            </a:r>
          </a:p>
        </p:txBody>
      </p:sp>
      <p:sp>
        <p:nvSpPr>
          <p:cNvPr id="3" name="Espace réservé du contenu 2">
            <a:extLst>
              <a:ext uri="{FF2B5EF4-FFF2-40B4-BE49-F238E27FC236}">
                <a16:creationId xmlns:a16="http://schemas.microsoft.com/office/drawing/2014/main" id="{9CBB1500-E402-1507-1F3B-81EA237C5115}"/>
              </a:ext>
            </a:extLst>
          </p:cNvPr>
          <p:cNvSpPr>
            <a:spLocks noGrp="1"/>
          </p:cNvSpPr>
          <p:nvPr>
            <p:ph idx="1"/>
          </p:nvPr>
        </p:nvSpPr>
        <p:spPr>
          <a:xfrm>
            <a:off x="674370" y="2043877"/>
            <a:ext cx="10283643" cy="4411554"/>
          </a:xfrm>
        </p:spPr>
        <p:txBody>
          <a:bodyPr anchor="ctr">
            <a:normAutofit/>
          </a:bodyPr>
          <a:lstStyle/>
          <a:p>
            <a:pPr marL="0" indent="0" algn="just">
              <a:buNone/>
            </a:pPr>
            <a:r>
              <a:rPr lang="fr-FR" sz="1800" dirty="0">
                <a:solidFill>
                  <a:srgbClr val="0070C0"/>
                </a:solidFill>
              </a:rPr>
              <a:t>Brouillage des frontières du travail et question du télétravail </a:t>
            </a:r>
          </a:p>
          <a:p>
            <a:pPr marL="0" indent="0" algn="just">
              <a:buNone/>
            </a:pPr>
            <a:r>
              <a:rPr lang="fr-FR" sz="1800" dirty="0"/>
              <a:t>Accord cadre européen sur le </a:t>
            </a:r>
            <a:r>
              <a:rPr lang="fr-FR" sz="1800" dirty="0">
                <a:solidFill>
                  <a:srgbClr val="0070C0"/>
                </a:solidFill>
              </a:rPr>
              <a:t>télétravail</a:t>
            </a:r>
            <a:r>
              <a:rPr lang="fr-FR" sz="1800" dirty="0"/>
              <a:t> en 2002 : « </a:t>
            </a:r>
            <a:r>
              <a:rPr lang="fr-FR" sz="1800" i="1" dirty="0"/>
              <a:t>une forme d’organisation et/ou de réalisation du travail utilisant les technologies de l’information, dans le cadre d’un contrat ou d’une relation d’emploi, dans laquelle un travail, qui aurait également pu être réalisé dans les locaux de l’employeur, est effectué hors de ces locaux de façon régulière</a:t>
            </a:r>
            <a:r>
              <a:rPr lang="fr-FR" sz="1800" dirty="0"/>
              <a:t> »</a:t>
            </a:r>
          </a:p>
          <a:p>
            <a:pPr marL="0" indent="0" algn="just">
              <a:buNone/>
            </a:pPr>
            <a:r>
              <a:rPr lang="fr-FR" sz="1800" dirty="0"/>
              <a:t>2006 </a:t>
            </a:r>
            <a:r>
              <a:rPr lang="fr-FR" sz="1800" b="1" dirty="0"/>
              <a:t>Claudie Rey et Françoise </a:t>
            </a:r>
            <a:r>
              <a:rPr lang="fr-FR" sz="1800" b="1" dirty="0" err="1"/>
              <a:t>Sitnikoff</a:t>
            </a:r>
            <a:r>
              <a:rPr lang="fr-FR" sz="1800" b="1" dirty="0"/>
              <a:t> </a:t>
            </a:r>
            <a:r>
              <a:rPr lang="fr-FR" sz="1800" dirty="0"/>
              <a:t>« </a:t>
            </a:r>
            <a:r>
              <a:rPr lang="fr-FR" sz="1800" i="1" dirty="0"/>
              <a:t>Télétravail à domicile et nouveaux rapports au travail</a:t>
            </a:r>
            <a:r>
              <a:rPr lang="fr-FR" sz="1800" dirty="0"/>
              <a:t> » </a:t>
            </a:r>
          </a:p>
          <a:p>
            <a:pPr marL="0" indent="0" algn="just">
              <a:buNone/>
            </a:pPr>
            <a:r>
              <a:rPr lang="fr-FR" sz="1800" dirty="0">
                <a:solidFill>
                  <a:srgbClr val="0070C0"/>
                </a:solidFill>
              </a:rPr>
              <a:t>Brouillage des frontières entre travail et hors travail</a:t>
            </a:r>
          </a:p>
          <a:p>
            <a:pPr marL="0" indent="0" algn="just">
              <a:buNone/>
            </a:pPr>
            <a:r>
              <a:rPr lang="fr-FR" sz="1800" b="1" dirty="0"/>
              <a:t>Le télétravail est une incursion du travail dans l’espace privé, réaménagement, auto-contrainte</a:t>
            </a:r>
          </a:p>
          <a:p>
            <a:pPr marL="0" indent="0" algn="just">
              <a:buNone/>
            </a:pPr>
            <a:r>
              <a:rPr lang="fr-FR" sz="1800" dirty="0"/>
              <a:t>« </a:t>
            </a:r>
            <a:r>
              <a:rPr lang="fr-FR" sz="1800" i="1" dirty="0"/>
              <a:t>les mobiles et les portables permettent à chacun de transporter son univers professionnel – et les contraintes qui vont avec… – n’importe où. Et s’il est possible de travailler partout, il est possible de travailler tout le temps. Le temps de travail s’entrelace avec d’autres temps sociaux, les phagocyte comme il peut être phagocyté par eux</a:t>
            </a:r>
            <a:r>
              <a:rPr lang="fr-FR" sz="1800" dirty="0"/>
              <a:t> »</a:t>
            </a:r>
          </a:p>
          <a:p>
            <a:pPr marL="0" indent="0" algn="just">
              <a:buNone/>
            </a:pPr>
            <a:r>
              <a:rPr lang="fr-FR" sz="1800" dirty="0"/>
              <a:t>Aspect positif : être « au service de » plutôt qu’« aux ordres de » </a:t>
            </a:r>
          </a:p>
          <a:p>
            <a:pPr marL="0" indent="0">
              <a:buNone/>
            </a:pPr>
            <a:endParaRPr lang="fr-FR" sz="2000" dirty="0"/>
          </a:p>
        </p:txBody>
      </p:sp>
      <p:sp>
        <p:nvSpPr>
          <p:cNvPr id="5" name="Espace réservé du numéro de diapositive 4">
            <a:extLst>
              <a:ext uri="{FF2B5EF4-FFF2-40B4-BE49-F238E27FC236}">
                <a16:creationId xmlns:a16="http://schemas.microsoft.com/office/drawing/2014/main" id="{BC487F2F-2F81-B06A-54C7-1C1487D9366F}"/>
              </a:ext>
            </a:extLst>
          </p:cNvPr>
          <p:cNvSpPr>
            <a:spLocks noGrp="1"/>
          </p:cNvSpPr>
          <p:nvPr>
            <p:ph type="sldNum" sz="quarter" idx="12"/>
          </p:nvPr>
        </p:nvSpPr>
        <p:spPr>
          <a:xfrm>
            <a:off x="11704320" y="6455431"/>
            <a:ext cx="445913"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266F4DE-CDC0-234A-B27D-B59A64A3BC31}" type="slidenum">
              <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43</a:t>
            </a:fld>
            <a:endPar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6" name="Espace réservé du pied de page 3">
            <a:extLst>
              <a:ext uri="{FF2B5EF4-FFF2-40B4-BE49-F238E27FC236}">
                <a16:creationId xmlns:a16="http://schemas.microsoft.com/office/drawing/2014/main" id="{1621B17F-11CE-FEFE-7AFD-DB0D2DE93662}"/>
              </a:ext>
            </a:extLst>
          </p:cNvPr>
          <p:cNvSpPr>
            <a:spLocks noGrp="1"/>
          </p:cNvSpPr>
          <p:nvPr>
            <p:ph type="ftr" sz="quarter" idx="11"/>
          </p:nvPr>
        </p:nvSpPr>
        <p:spPr>
          <a:xfrm rot="5400000">
            <a:off x="-1676016" y="2183228"/>
            <a:ext cx="3717157"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100" b="0" i="0" u="none" strike="noStrike" kern="1200" cap="none" spc="0" normalizeH="0" baseline="0" noProof="0" dirty="0">
                <a:ln>
                  <a:noFill/>
                </a:ln>
                <a:solidFill>
                  <a:srgbClr val="FFFFFF"/>
                </a:solidFill>
                <a:effectLst/>
                <a:uLnTx/>
                <a:uFillTx/>
                <a:latin typeface="Calibri" panose="020F0502020204030204"/>
                <a:ea typeface="+mn-ea"/>
                <a:cs typeface="+mn-cs"/>
              </a:rPr>
              <a:t>Sandrine Parayre </a:t>
            </a: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Formation académique Aix Marseille 2023</a:t>
            </a:r>
          </a:p>
        </p:txBody>
      </p:sp>
    </p:spTree>
    <p:extLst>
      <p:ext uri="{BB962C8B-B14F-4D97-AF65-F5344CB8AC3E}">
        <p14:creationId xmlns:p14="http://schemas.microsoft.com/office/powerpoint/2010/main" val="21528948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4AA4657D-81E1-E6A2-B8CB-7D3A73E70D38}"/>
              </a:ext>
            </a:extLst>
          </p:cNvPr>
          <p:cNvSpPr>
            <a:spLocks noGrp="1"/>
          </p:cNvSpPr>
          <p:nvPr>
            <p:ph type="title"/>
          </p:nvPr>
        </p:nvSpPr>
        <p:spPr>
          <a:xfrm>
            <a:off x="459346" y="294538"/>
            <a:ext cx="11427853" cy="1033669"/>
          </a:xfrm>
        </p:spPr>
        <p:txBody>
          <a:bodyPr>
            <a:normAutofit fontScale="90000"/>
          </a:bodyPr>
          <a:lstStyle/>
          <a:p>
            <a:r>
              <a:rPr lang="fr-FR" sz="4000" dirty="0">
                <a:solidFill>
                  <a:srgbClr val="FFFFFF"/>
                </a:solidFill>
              </a:rPr>
              <a:t>3.1. Le brouillage des frontières du travail par le numérique</a:t>
            </a:r>
          </a:p>
        </p:txBody>
      </p:sp>
      <p:sp>
        <p:nvSpPr>
          <p:cNvPr id="3" name="Espace réservé du contenu 2">
            <a:extLst>
              <a:ext uri="{FF2B5EF4-FFF2-40B4-BE49-F238E27FC236}">
                <a16:creationId xmlns:a16="http://schemas.microsoft.com/office/drawing/2014/main" id="{9CBB1500-E402-1507-1F3B-81EA237C5115}"/>
              </a:ext>
            </a:extLst>
          </p:cNvPr>
          <p:cNvSpPr>
            <a:spLocks noGrp="1"/>
          </p:cNvSpPr>
          <p:nvPr>
            <p:ph idx="1"/>
          </p:nvPr>
        </p:nvSpPr>
        <p:spPr>
          <a:xfrm>
            <a:off x="607101" y="2007743"/>
            <a:ext cx="3569311" cy="2472817"/>
          </a:xfrm>
        </p:spPr>
        <p:txBody>
          <a:bodyPr anchor="ctr">
            <a:normAutofit lnSpcReduction="10000"/>
          </a:bodyPr>
          <a:lstStyle/>
          <a:p>
            <a:pPr marL="0" indent="0" algn="just">
              <a:buNone/>
            </a:pPr>
            <a:r>
              <a:rPr lang="fr-FR" sz="1800" dirty="0"/>
              <a:t>Enquête de la DARES menée en février 2022 ( enquête </a:t>
            </a:r>
            <a:r>
              <a:rPr lang="fr-FR" sz="1800" dirty="0" err="1"/>
              <a:t>TraCov</a:t>
            </a:r>
            <a:r>
              <a:rPr lang="fr-FR" sz="1800" dirty="0"/>
              <a:t> entre mars 2020 en janvier 2021)</a:t>
            </a:r>
          </a:p>
          <a:p>
            <a:pPr marL="0" indent="0" algn="just">
              <a:buNone/>
            </a:pPr>
            <a:r>
              <a:rPr lang="fr-FR" sz="1800" dirty="0"/>
              <a:t>En janvier 2021 : 27 % des salariés le pratiquent, contre 4 % en 2019 </a:t>
            </a:r>
          </a:p>
          <a:p>
            <a:pPr marL="0" indent="0" algn="just">
              <a:buNone/>
            </a:pPr>
            <a:r>
              <a:rPr lang="fr-FR" sz="1800" dirty="0"/>
              <a:t>8 télétravailleurs sur 10 souhaitent le poursuivre</a:t>
            </a:r>
          </a:p>
          <a:p>
            <a:pPr marL="0" indent="0" algn="just">
              <a:buNone/>
            </a:pPr>
            <a:r>
              <a:rPr lang="fr-FR" sz="1800" dirty="0"/>
              <a:t>Mais dégradation des conditions de travail</a:t>
            </a:r>
          </a:p>
          <a:p>
            <a:pPr marL="0" indent="0">
              <a:buNone/>
            </a:pPr>
            <a:endParaRPr lang="fr-FR" sz="2000" dirty="0"/>
          </a:p>
        </p:txBody>
      </p:sp>
      <p:sp>
        <p:nvSpPr>
          <p:cNvPr id="5" name="Espace réservé du numéro de diapositive 4">
            <a:extLst>
              <a:ext uri="{FF2B5EF4-FFF2-40B4-BE49-F238E27FC236}">
                <a16:creationId xmlns:a16="http://schemas.microsoft.com/office/drawing/2014/main" id="{BC487F2F-2F81-B06A-54C7-1C1487D9366F}"/>
              </a:ext>
            </a:extLst>
          </p:cNvPr>
          <p:cNvSpPr>
            <a:spLocks noGrp="1"/>
          </p:cNvSpPr>
          <p:nvPr>
            <p:ph type="sldNum" sz="quarter" idx="12"/>
          </p:nvPr>
        </p:nvSpPr>
        <p:spPr>
          <a:xfrm>
            <a:off x="11704320" y="6455431"/>
            <a:ext cx="445913"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266F4DE-CDC0-234A-B27D-B59A64A3BC31}" type="slidenum">
              <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44</a:t>
            </a:fld>
            <a:endPar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6" name="Espace réservé du pied de page 3">
            <a:extLst>
              <a:ext uri="{FF2B5EF4-FFF2-40B4-BE49-F238E27FC236}">
                <a16:creationId xmlns:a16="http://schemas.microsoft.com/office/drawing/2014/main" id="{1621B17F-11CE-FEFE-7AFD-DB0D2DE93662}"/>
              </a:ext>
            </a:extLst>
          </p:cNvPr>
          <p:cNvSpPr>
            <a:spLocks noGrp="1"/>
          </p:cNvSpPr>
          <p:nvPr>
            <p:ph type="ftr" sz="quarter" idx="11"/>
          </p:nvPr>
        </p:nvSpPr>
        <p:spPr>
          <a:xfrm rot="5400000">
            <a:off x="-1676016" y="2183228"/>
            <a:ext cx="3717157"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100" b="0" i="0" u="none" strike="noStrike" kern="1200" cap="none" spc="0" normalizeH="0" baseline="0" noProof="0" dirty="0">
                <a:ln>
                  <a:noFill/>
                </a:ln>
                <a:solidFill>
                  <a:srgbClr val="FFFFFF"/>
                </a:solidFill>
                <a:effectLst/>
                <a:uLnTx/>
                <a:uFillTx/>
                <a:latin typeface="Calibri" panose="020F0502020204030204"/>
                <a:ea typeface="+mn-ea"/>
                <a:cs typeface="+mn-cs"/>
              </a:rPr>
              <a:t>Sandrine Parayre </a:t>
            </a: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Formation académique Aix Marseille 2023</a:t>
            </a:r>
          </a:p>
        </p:txBody>
      </p:sp>
      <p:pic>
        <p:nvPicPr>
          <p:cNvPr id="11" name="Image 10" descr="Une image contenant table&#10;&#10;Description générée automatiquement">
            <a:extLst>
              <a:ext uri="{FF2B5EF4-FFF2-40B4-BE49-F238E27FC236}">
                <a16:creationId xmlns:a16="http://schemas.microsoft.com/office/drawing/2014/main" id="{4B60E1A8-E3DB-3B47-A818-B8FEC463F0A7}"/>
              </a:ext>
            </a:extLst>
          </p:cNvPr>
          <p:cNvPicPr>
            <a:picLocks noChangeAspect="1"/>
          </p:cNvPicPr>
          <p:nvPr/>
        </p:nvPicPr>
        <p:blipFill>
          <a:blip r:embed="rId2"/>
          <a:stretch>
            <a:fillRect/>
          </a:stretch>
        </p:blipFill>
        <p:spPr>
          <a:xfrm>
            <a:off x="4345872" y="1799650"/>
            <a:ext cx="7804361" cy="4763812"/>
          </a:xfrm>
          <a:prstGeom prst="rect">
            <a:avLst/>
          </a:prstGeom>
        </p:spPr>
      </p:pic>
      <p:sp>
        <p:nvSpPr>
          <p:cNvPr id="13" name="ZoneTexte 12">
            <a:extLst>
              <a:ext uri="{FF2B5EF4-FFF2-40B4-BE49-F238E27FC236}">
                <a16:creationId xmlns:a16="http://schemas.microsoft.com/office/drawing/2014/main" id="{1AC3257A-6C8B-954F-BA7A-AB51BDC7ABAC}"/>
              </a:ext>
            </a:extLst>
          </p:cNvPr>
          <p:cNvSpPr txBox="1"/>
          <p:nvPr/>
        </p:nvSpPr>
        <p:spPr>
          <a:xfrm>
            <a:off x="607101" y="4731799"/>
            <a:ext cx="3680667" cy="2031325"/>
          </a:xfrm>
          <a:prstGeom prst="rect">
            <a:avLst/>
          </a:prstGeom>
          <a:noFill/>
        </p:spPr>
        <p:txBody>
          <a:bodyPr wrap="square">
            <a:spAutoFit/>
          </a:bodyPr>
          <a:lstStyle/>
          <a:p>
            <a:r>
              <a:rPr lang="fr-FR" dirty="0">
                <a:latin typeface="Times New Roman" panose="02020603050405020304" pitchFamily="18" charset="0"/>
                <a:ea typeface="Times New Roman" panose="02020603050405020304" pitchFamily="18" charset="0"/>
              </a:rPr>
              <a:t>P</a:t>
            </a:r>
            <a:r>
              <a:rPr lang="fr-FR" sz="1800" dirty="0">
                <a:effectLst/>
                <a:latin typeface="Times New Roman" panose="02020603050405020304" pitchFamily="18" charset="0"/>
                <a:ea typeface="Times New Roman" panose="02020603050405020304" pitchFamily="18" charset="0"/>
              </a:rPr>
              <a:t>armi les hommes en télétravail non régulier (groupes des pratiques occasionnelles et exceptionnelles du télétravail), la part de ceux qui déclarent l’intensité du travail en hausse dépasse de 17 points la part de ceux qui l’estime en baisse.</a:t>
            </a:r>
            <a:r>
              <a:rPr lang="fr-FR" dirty="0">
                <a:effectLst/>
              </a:rPr>
              <a:t> </a:t>
            </a:r>
            <a:endParaRPr lang="fr-FR" dirty="0"/>
          </a:p>
        </p:txBody>
      </p:sp>
    </p:spTree>
    <p:extLst>
      <p:ext uri="{BB962C8B-B14F-4D97-AF65-F5344CB8AC3E}">
        <p14:creationId xmlns:p14="http://schemas.microsoft.com/office/powerpoint/2010/main" val="4038730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4AA4657D-81E1-E6A2-B8CB-7D3A73E70D38}"/>
              </a:ext>
            </a:extLst>
          </p:cNvPr>
          <p:cNvSpPr>
            <a:spLocks noGrp="1"/>
          </p:cNvSpPr>
          <p:nvPr>
            <p:ph type="title"/>
          </p:nvPr>
        </p:nvSpPr>
        <p:spPr>
          <a:xfrm>
            <a:off x="459346" y="294538"/>
            <a:ext cx="11427853" cy="1033669"/>
          </a:xfrm>
        </p:spPr>
        <p:txBody>
          <a:bodyPr>
            <a:normAutofit fontScale="90000"/>
          </a:bodyPr>
          <a:lstStyle/>
          <a:p>
            <a:r>
              <a:rPr lang="fr-FR" sz="4000" dirty="0">
                <a:solidFill>
                  <a:srgbClr val="FFFFFF"/>
                </a:solidFill>
              </a:rPr>
              <a:t>3.1. Le brouillage des frontières du travail par le numérique</a:t>
            </a:r>
          </a:p>
        </p:txBody>
      </p:sp>
      <p:sp>
        <p:nvSpPr>
          <p:cNvPr id="3" name="Espace réservé du contenu 2">
            <a:extLst>
              <a:ext uri="{FF2B5EF4-FFF2-40B4-BE49-F238E27FC236}">
                <a16:creationId xmlns:a16="http://schemas.microsoft.com/office/drawing/2014/main" id="{9CBB1500-E402-1507-1F3B-81EA237C5115}"/>
              </a:ext>
            </a:extLst>
          </p:cNvPr>
          <p:cNvSpPr>
            <a:spLocks noGrp="1"/>
          </p:cNvSpPr>
          <p:nvPr>
            <p:ph idx="1"/>
          </p:nvPr>
        </p:nvSpPr>
        <p:spPr>
          <a:xfrm>
            <a:off x="6439989" y="2155371"/>
            <a:ext cx="5447210" cy="3846184"/>
          </a:xfrm>
        </p:spPr>
        <p:txBody>
          <a:bodyPr anchor="ctr">
            <a:normAutofit/>
          </a:bodyPr>
          <a:lstStyle/>
          <a:p>
            <a:pPr marL="0" indent="0">
              <a:buNone/>
            </a:pPr>
            <a:r>
              <a:rPr lang="fr-FR" sz="1800" dirty="0">
                <a:effectLst/>
                <a:latin typeface="Goudy Old Style" panose="02020502050305020303" pitchFamily="18" charset="77"/>
                <a:ea typeface="Times New Roman" panose="02020603050405020304" pitchFamily="18" charset="0"/>
              </a:rPr>
              <a:t>Anne Lambert et al., « Le travail et ses aménagements : ce que la pandémie de covid-19 a changé pour les Français », Population &amp; sociétés, 2020</a:t>
            </a:r>
            <a:r>
              <a:rPr lang="fr-FR" sz="1800" dirty="0">
                <a:effectLst/>
                <a:latin typeface="Goudy Old Style" panose="02020502050305020303" pitchFamily="18" charset="77"/>
              </a:rPr>
              <a:t> </a:t>
            </a:r>
          </a:p>
          <a:p>
            <a:pPr marL="0" indent="0">
              <a:buNone/>
            </a:pPr>
            <a:r>
              <a:rPr lang="fr-FR" sz="1800" dirty="0">
                <a:latin typeface="Goudy Old Style" panose="02020502050305020303" pitchFamily="18" charset="77"/>
              </a:rPr>
              <a:t>Renforcement des inégalités (CSP et aussi de sexe) avec la pandémie et les confinement</a:t>
            </a:r>
          </a:p>
          <a:p>
            <a:pPr marL="0" indent="0">
              <a:buNone/>
            </a:pPr>
            <a:endParaRPr lang="fr-FR" sz="2000" dirty="0"/>
          </a:p>
        </p:txBody>
      </p:sp>
      <p:sp>
        <p:nvSpPr>
          <p:cNvPr id="5" name="Espace réservé du numéro de diapositive 4">
            <a:extLst>
              <a:ext uri="{FF2B5EF4-FFF2-40B4-BE49-F238E27FC236}">
                <a16:creationId xmlns:a16="http://schemas.microsoft.com/office/drawing/2014/main" id="{BC487F2F-2F81-B06A-54C7-1C1487D9366F}"/>
              </a:ext>
            </a:extLst>
          </p:cNvPr>
          <p:cNvSpPr>
            <a:spLocks noGrp="1"/>
          </p:cNvSpPr>
          <p:nvPr>
            <p:ph type="sldNum" sz="quarter" idx="12"/>
          </p:nvPr>
        </p:nvSpPr>
        <p:spPr>
          <a:xfrm>
            <a:off x="11704320" y="6455431"/>
            <a:ext cx="445913"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266F4DE-CDC0-234A-B27D-B59A64A3BC31}" type="slidenum">
              <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45</a:t>
            </a:fld>
            <a:endPar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6" name="Espace réservé du pied de page 3">
            <a:extLst>
              <a:ext uri="{FF2B5EF4-FFF2-40B4-BE49-F238E27FC236}">
                <a16:creationId xmlns:a16="http://schemas.microsoft.com/office/drawing/2014/main" id="{1621B17F-11CE-FEFE-7AFD-DB0D2DE93662}"/>
              </a:ext>
            </a:extLst>
          </p:cNvPr>
          <p:cNvSpPr>
            <a:spLocks noGrp="1"/>
          </p:cNvSpPr>
          <p:nvPr>
            <p:ph type="ftr" sz="quarter" idx="11"/>
          </p:nvPr>
        </p:nvSpPr>
        <p:spPr>
          <a:xfrm rot="5400000">
            <a:off x="-1676016" y="2183228"/>
            <a:ext cx="3717157"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100" b="0" i="0" u="none" strike="noStrike" kern="1200" cap="none" spc="0" normalizeH="0" baseline="0" noProof="0" dirty="0">
                <a:ln>
                  <a:noFill/>
                </a:ln>
                <a:solidFill>
                  <a:srgbClr val="FFFFFF"/>
                </a:solidFill>
                <a:effectLst/>
                <a:uLnTx/>
                <a:uFillTx/>
                <a:latin typeface="Calibri" panose="020F0502020204030204"/>
                <a:ea typeface="+mn-ea"/>
                <a:cs typeface="+mn-cs"/>
              </a:rPr>
              <a:t>Sandrine Parayre </a:t>
            </a: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Formation académique Aix Marseille 2023</a:t>
            </a:r>
          </a:p>
        </p:txBody>
      </p:sp>
      <p:pic>
        <p:nvPicPr>
          <p:cNvPr id="11" name="Image 10">
            <a:extLst>
              <a:ext uri="{FF2B5EF4-FFF2-40B4-BE49-F238E27FC236}">
                <a16:creationId xmlns:a16="http://schemas.microsoft.com/office/drawing/2014/main" id="{B4B41551-2AD5-BC48-B6F3-4EC48F8267B8}"/>
              </a:ext>
            </a:extLst>
          </p:cNvPr>
          <p:cNvPicPr>
            <a:picLocks noChangeAspect="1"/>
          </p:cNvPicPr>
          <p:nvPr/>
        </p:nvPicPr>
        <p:blipFill>
          <a:blip r:embed="rId2"/>
          <a:stretch>
            <a:fillRect/>
          </a:stretch>
        </p:blipFill>
        <p:spPr>
          <a:xfrm>
            <a:off x="365125" y="1590741"/>
            <a:ext cx="5522323" cy="5315236"/>
          </a:xfrm>
          <a:prstGeom prst="rect">
            <a:avLst/>
          </a:prstGeom>
        </p:spPr>
      </p:pic>
    </p:spTree>
    <p:extLst>
      <p:ext uri="{BB962C8B-B14F-4D97-AF65-F5344CB8AC3E}">
        <p14:creationId xmlns:p14="http://schemas.microsoft.com/office/powerpoint/2010/main" val="13086027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4AA4657D-81E1-E6A2-B8CB-7D3A73E70D38}"/>
              </a:ext>
            </a:extLst>
          </p:cNvPr>
          <p:cNvSpPr>
            <a:spLocks noGrp="1"/>
          </p:cNvSpPr>
          <p:nvPr>
            <p:ph type="title"/>
          </p:nvPr>
        </p:nvSpPr>
        <p:spPr>
          <a:xfrm>
            <a:off x="459346" y="294538"/>
            <a:ext cx="11427853" cy="1033669"/>
          </a:xfrm>
        </p:spPr>
        <p:txBody>
          <a:bodyPr>
            <a:normAutofit fontScale="90000"/>
          </a:bodyPr>
          <a:lstStyle/>
          <a:p>
            <a:r>
              <a:rPr lang="fr-FR" sz="4000" dirty="0">
                <a:solidFill>
                  <a:srgbClr val="FFFFFF"/>
                </a:solidFill>
              </a:rPr>
              <a:t>3.1. Le brouillage des frontières du travail par le numérique</a:t>
            </a:r>
          </a:p>
        </p:txBody>
      </p:sp>
      <p:sp>
        <p:nvSpPr>
          <p:cNvPr id="3" name="Espace réservé du contenu 2">
            <a:extLst>
              <a:ext uri="{FF2B5EF4-FFF2-40B4-BE49-F238E27FC236}">
                <a16:creationId xmlns:a16="http://schemas.microsoft.com/office/drawing/2014/main" id="{9CBB1500-E402-1507-1F3B-81EA237C5115}"/>
              </a:ext>
            </a:extLst>
          </p:cNvPr>
          <p:cNvSpPr>
            <a:spLocks noGrp="1"/>
          </p:cNvSpPr>
          <p:nvPr>
            <p:ph idx="1"/>
          </p:nvPr>
        </p:nvSpPr>
        <p:spPr>
          <a:xfrm>
            <a:off x="1371599" y="2318197"/>
            <a:ext cx="9724031" cy="3683358"/>
          </a:xfrm>
        </p:spPr>
        <p:txBody>
          <a:bodyPr anchor="ctr">
            <a:normAutofit/>
          </a:bodyPr>
          <a:lstStyle/>
          <a:p>
            <a:pPr marL="0" indent="0" algn="just">
              <a:buNone/>
            </a:pPr>
            <a:r>
              <a:rPr lang="fr-FR" sz="2000" b="1" dirty="0"/>
              <a:t>Porosité entre le temps de travail et le temps hors travail pour les activités utilisant le numérique</a:t>
            </a:r>
          </a:p>
          <a:p>
            <a:pPr algn="just">
              <a:buFontTx/>
              <a:buChar char="-"/>
            </a:pPr>
            <a:r>
              <a:rPr lang="fr-FR" sz="2000" dirty="0"/>
              <a:t>Cumul de plusieurs activités (salariée + travail lié au numérique)</a:t>
            </a:r>
          </a:p>
          <a:p>
            <a:pPr algn="just">
              <a:buFontTx/>
              <a:buChar char="-"/>
            </a:pPr>
            <a:r>
              <a:rPr lang="fr-FR" sz="2000" dirty="0"/>
              <a:t>Activités liées au travail salarié (poursuite du travail à la maison)</a:t>
            </a:r>
          </a:p>
          <a:p>
            <a:pPr marL="0" indent="0" algn="just">
              <a:buNone/>
            </a:pPr>
            <a:r>
              <a:rPr lang="fr-FR" sz="2000" dirty="0"/>
              <a:t>Recherches avancées aux Etats-Unis sur le Digital </a:t>
            </a:r>
            <a:r>
              <a:rPr lang="fr-FR" sz="2000" dirty="0" err="1"/>
              <a:t>labor</a:t>
            </a:r>
            <a:endParaRPr lang="fr-FR" sz="2000" dirty="0"/>
          </a:p>
          <a:p>
            <a:pPr marL="0" indent="0" algn="just">
              <a:buNone/>
            </a:pPr>
            <a:r>
              <a:rPr lang="fr-FR" sz="2000" b="1" dirty="0" err="1"/>
              <a:t>Trebor</a:t>
            </a:r>
            <a:r>
              <a:rPr lang="fr-FR" sz="2000" b="1" dirty="0"/>
              <a:t> </a:t>
            </a:r>
            <a:r>
              <a:rPr lang="fr-FR" sz="2000" b="1" dirty="0" err="1"/>
              <a:t>Scholz</a:t>
            </a:r>
            <a:r>
              <a:rPr lang="fr-FR" sz="2000" b="1" dirty="0"/>
              <a:t>, </a:t>
            </a:r>
            <a:r>
              <a:rPr lang="fr-FR" sz="2000" b="1" i="1" dirty="0"/>
              <a:t>Digital Labor: The Internet as </a:t>
            </a:r>
            <a:r>
              <a:rPr lang="fr-FR" sz="2000" b="1" i="1" dirty="0" err="1"/>
              <a:t>Playground</a:t>
            </a:r>
            <a:r>
              <a:rPr lang="fr-FR" sz="2000" b="1" i="1" dirty="0"/>
              <a:t> and </a:t>
            </a:r>
            <a:r>
              <a:rPr lang="fr-FR" sz="2000" b="1" i="1" dirty="0" err="1"/>
              <a:t>Factory</a:t>
            </a:r>
            <a:r>
              <a:rPr lang="fr-FR" sz="2000" b="1" i="1" dirty="0"/>
              <a:t>  (</a:t>
            </a:r>
            <a:r>
              <a:rPr lang="fr-FR" sz="2000" b="1" dirty="0"/>
              <a:t>2012 conférences en 2009) : </a:t>
            </a:r>
            <a:r>
              <a:rPr lang="fr-FR" sz="2000" dirty="0"/>
              <a:t>extension des frontières du travail</a:t>
            </a:r>
          </a:p>
          <a:p>
            <a:pPr marL="0" indent="0" algn="just">
              <a:buNone/>
            </a:pPr>
            <a:r>
              <a:rPr lang="fr-FR" sz="2000" b="1" i="1" dirty="0"/>
              <a:t>Digital </a:t>
            </a:r>
            <a:r>
              <a:rPr lang="fr-FR" sz="2000" b="1" i="1" dirty="0" err="1"/>
              <a:t>labor</a:t>
            </a:r>
            <a:r>
              <a:rPr lang="fr-FR" sz="2000" b="1" i="1" dirty="0"/>
              <a:t> ?</a:t>
            </a:r>
          </a:p>
          <a:p>
            <a:pPr marL="0" indent="0">
              <a:buNone/>
            </a:pPr>
            <a:endParaRPr lang="fr-FR" sz="2000" dirty="0"/>
          </a:p>
        </p:txBody>
      </p:sp>
      <p:sp>
        <p:nvSpPr>
          <p:cNvPr id="5" name="Espace réservé du numéro de diapositive 4">
            <a:extLst>
              <a:ext uri="{FF2B5EF4-FFF2-40B4-BE49-F238E27FC236}">
                <a16:creationId xmlns:a16="http://schemas.microsoft.com/office/drawing/2014/main" id="{BC487F2F-2F81-B06A-54C7-1C1487D9366F}"/>
              </a:ext>
            </a:extLst>
          </p:cNvPr>
          <p:cNvSpPr>
            <a:spLocks noGrp="1"/>
          </p:cNvSpPr>
          <p:nvPr>
            <p:ph type="sldNum" sz="quarter" idx="12"/>
          </p:nvPr>
        </p:nvSpPr>
        <p:spPr>
          <a:xfrm>
            <a:off x="11704320" y="6455431"/>
            <a:ext cx="445913"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266F4DE-CDC0-234A-B27D-B59A64A3BC31}" type="slidenum">
              <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46</a:t>
            </a:fld>
            <a:endPar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6" name="Espace réservé du pied de page 3">
            <a:extLst>
              <a:ext uri="{FF2B5EF4-FFF2-40B4-BE49-F238E27FC236}">
                <a16:creationId xmlns:a16="http://schemas.microsoft.com/office/drawing/2014/main" id="{1621B17F-11CE-FEFE-7AFD-DB0D2DE93662}"/>
              </a:ext>
            </a:extLst>
          </p:cNvPr>
          <p:cNvSpPr>
            <a:spLocks noGrp="1"/>
          </p:cNvSpPr>
          <p:nvPr>
            <p:ph type="ftr" sz="quarter" idx="11"/>
          </p:nvPr>
        </p:nvSpPr>
        <p:spPr>
          <a:xfrm rot="5400000">
            <a:off x="-1676016" y="2183228"/>
            <a:ext cx="3717157"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100" b="0" i="0" u="none" strike="noStrike" kern="1200" cap="none" spc="0" normalizeH="0" baseline="0" noProof="0" dirty="0">
                <a:ln>
                  <a:noFill/>
                </a:ln>
                <a:solidFill>
                  <a:srgbClr val="FFFFFF"/>
                </a:solidFill>
                <a:effectLst/>
                <a:uLnTx/>
                <a:uFillTx/>
                <a:latin typeface="Calibri" panose="020F0502020204030204"/>
                <a:ea typeface="+mn-ea"/>
                <a:cs typeface="+mn-cs"/>
              </a:rPr>
              <a:t>Sandrine Parayre </a:t>
            </a: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Formation académique Aix Marseille 2023</a:t>
            </a:r>
          </a:p>
        </p:txBody>
      </p:sp>
    </p:spTree>
    <p:extLst>
      <p:ext uri="{BB962C8B-B14F-4D97-AF65-F5344CB8AC3E}">
        <p14:creationId xmlns:p14="http://schemas.microsoft.com/office/powerpoint/2010/main" val="510574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100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43" dur="1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44"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4AA4657D-81E1-E6A2-B8CB-7D3A73E70D38}"/>
              </a:ext>
            </a:extLst>
          </p:cNvPr>
          <p:cNvSpPr>
            <a:spLocks noGrp="1"/>
          </p:cNvSpPr>
          <p:nvPr>
            <p:ph type="title"/>
          </p:nvPr>
        </p:nvSpPr>
        <p:spPr>
          <a:xfrm>
            <a:off x="459346" y="294538"/>
            <a:ext cx="11427853" cy="1033669"/>
          </a:xfrm>
        </p:spPr>
        <p:txBody>
          <a:bodyPr>
            <a:normAutofit fontScale="90000"/>
          </a:bodyPr>
          <a:lstStyle/>
          <a:p>
            <a:r>
              <a:rPr lang="fr-FR" sz="4000" dirty="0">
                <a:solidFill>
                  <a:srgbClr val="FFFFFF"/>
                </a:solidFill>
              </a:rPr>
              <a:t>3.1. Le brouillage des frontières du travail par le numérique</a:t>
            </a:r>
          </a:p>
        </p:txBody>
      </p:sp>
      <p:sp>
        <p:nvSpPr>
          <p:cNvPr id="3" name="Espace réservé du contenu 2">
            <a:extLst>
              <a:ext uri="{FF2B5EF4-FFF2-40B4-BE49-F238E27FC236}">
                <a16:creationId xmlns:a16="http://schemas.microsoft.com/office/drawing/2014/main" id="{9CBB1500-E402-1507-1F3B-81EA237C5115}"/>
              </a:ext>
            </a:extLst>
          </p:cNvPr>
          <p:cNvSpPr>
            <a:spLocks noGrp="1"/>
          </p:cNvSpPr>
          <p:nvPr>
            <p:ph idx="1"/>
          </p:nvPr>
        </p:nvSpPr>
        <p:spPr>
          <a:xfrm>
            <a:off x="656948" y="1891970"/>
            <a:ext cx="8726750" cy="4109585"/>
          </a:xfrm>
        </p:spPr>
        <p:txBody>
          <a:bodyPr anchor="ctr">
            <a:normAutofit/>
          </a:bodyPr>
          <a:lstStyle/>
          <a:p>
            <a:pPr marL="0" indent="0" algn="just">
              <a:buNone/>
            </a:pPr>
            <a:r>
              <a:rPr lang="fr-FR" sz="2000" b="1" dirty="0"/>
              <a:t>Antonio </a:t>
            </a:r>
            <a:r>
              <a:rPr lang="fr-FR" sz="2000" b="1" dirty="0" err="1"/>
              <a:t>Casilli</a:t>
            </a:r>
            <a:r>
              <a:rPr lang="fr-FR" sz="2000" b="1" dirty="0"/>
              <a:t> </a:t>
            </a:r>
            <a:r>
              <a:rPr lang="fr-FR" sz="2000" dirty="0"/>
              <a:t>« </a:t>
            </a:r>
            <a:r>
              <a:rPr lang="fr-FR" sz="2000" i="1" dirty="0"/>
              <a:t>Digital </a:t>
            </a:r>
            <a:r>
              <a:rPr lang="fr-FR" sz="2000" i="1" dirty="0" err="1"/>
              <a:t>labor</a:t>
            </a:r>
            <a:r>
              <a:rPr lang="fr-FR" sz="2000" i="1" dirty="0"/>
              <a:t> : travail, technologies et conflictualités </a:t>
            </a:r>
            <a:r>
              <a:rPr lang="fr-FR" sz="2000" dirty="0"/>
              <a:t>», in </a:t>
            </a:r>
            <a:r>
              <a:rPr lang="fr-FR" sz="2000" b="1" dirty="0"/>
              <a:t>D. Cardon et A. </a:t>
            </a:r>
            <a:r>
              <a:rPr lang="fr-FR" sz="2000" b="1" dirty="0" err="1"/>
              <a:t>Casilli</a:t>
            </a:r>
            <a:r>
              <a:rPr lang="fr-FR" sz="2000" dirty="0"/>
              <a:t>, </a:t>
            </a:r>
            <a:r>
              <a:rPr lang="fr-FR" sz="2000" i="1" dirty="0"/>
              <a:t>Qu’est-ce que le digital </a:t>
            </a:r>
            <a:r>
              <a:rPr lang="fr-FR" sz="2000" i="1" dirty="0" err="1"/>
              <a:t>labor</a:t>
            </a:r>
            <a:r>
              <a:rPr lang="fr-FR" sz="2000" i="1" dirty="0"/>
              <a:t> ?, </a:t>
            </a:r>
            <a:r>
              <a:rPr lang="fr-FR" sz="2000" dirty="0"/>
              <a:t>2015 </a:t>
            </a:r>
          </a:p>
          <a:p>
            <a:pPr marL="0" indent="0" algn="just">
              <a:buNone/>
            </a:pPr>
            <a:r>
              <a:rPr lang="fr-FR" sz="2000" b="1" dirty="0"/>
              <a:t>Travail du clic </a:t>
            </a:r>
          </a:p>
          <a:p>
            <a:pPr marL="0" indent="0" algn="just">
              <a:buNone/>
            </a:pPr>
            <a:r>
              <a:rPr lang="fr-FR" sz="2000" i="1" dirty="0"/>
              <a:t>Digital </a:t>
            </a:r>
            <a:r>
              <a:rPr lang="fr-FR" sz="2000" i="1" dirty="0" err="1"/>
              <a:t>labor</a:t>
            </a:r>
            <a:r>
              <a:rPr lang="fr-FR" sz="2000" i="1" dirty="0"/>
              <a:t> </a:t>
            </a:r>
            <a:r>
              <a:rPr lang="fr-FR" sz="2000" dirty="0"/>
              <a:t>≠ salariat des entreprises numériques et des industries matérielles</a:t>
            </a:r>
          </a:p>
          <a:p>
            <a:pPr marL="0" indent="0" algn="just">
              <a:buNone/>
            </a:pPr>
            <a:r>
              <a:rPr lang="fr-FR" sz="2000" i="1" dirty="0"/>
              <a:t>Digital </a:t>
            </a:r>
            <a:r>
              <a:rPr lang="fr-FR" sz="2000" i="1" dirty="0" err="1"/>
              <a:t>labor</a:t>
            </a:r>
            <a:r>
              <a:rPr lang="fr-FR" sz="2000" i="1" dirty="0"/>
              <a:t> </a:t>
            </a:r>
            <a:r>
              <a:rPr lang="fr-FR" sz="2000" dirty="0"/>
              <a:t>proche des lieux de sociabilité NTIC + plateformes</a:t>
            </a:r>
          </a:p>
          <a:p>
            <a:pPr marL="0" indent="0" algn="just">
              <a:buNone/>
            </a:pPr>
            <a:r>
              <a:rPr lang="fr-FR" sz="2000" dirty="0"/>
              <a:t>Activités créatrices de valeur pour les entreprises qui les exploitent : </a:t>
            </a:r>
            <a:r>
              <a:rPr lang="fr-FR" sz="2000" b="1" dirty="0" err="1"/>
              <a:t>cybertariat</a:t>
            </a:r>
            <a:endParaRPr lang="fr-FR" sz="2000" b="1" dirty="0"/>
          </a:p>
          <a:p>
            <a:pPr marL="0" indent="0" algn="just">
              <a:buNone/>
            </a:pPr>
            <a:r>
              <a:rPr lang="fr-FR" sz="2000" i="1" dirty="0"/>
              <a:t>« l’ensemble des activités numériques quotidiennes des usagers des plateformes sociales, d’objets connectés ou d’applications mobiles</a:t>
            </a:r>
            <a:r>
              <a:rPr lang="fr-FR" sz="2000" dirty="0"/>
              <a:t> »</a:t>
            </a:r>
          </a:p>
          <a:p>
            <a:pPr marL="0" indent="0" algn="just">
              <a:buNone/>
            </a:pPr>
            <a:r>
              <a:rPr lang="fr-FR" sz="2000" dirty="0"/>
              <a:t>+ « </a:t>
            </a:r>
            <a:r>
              <a:rPr lang="fr-FR" sz="2000" i="1" dirty="0"/>
              <a:t>continuum entre activités non rémunérées, activités sous-payées et activités rémunérées de manière flexible</a:t>
            </a:r>
            <a:r>
              <a:rPr lang="fr-FR" sz="2000" dirty="0"/>
              <a:t>. » A. </a:t>
            </a:r>
            <a:r>
              <a:rPr lang="fr-FR" sz="2000" dirty="0" err="1"/>
              <a:t>Casilli</a:t>
            </a:r>
            <a:r>
              <a:rPr lang="fr-FR" sz="2000" dirty="0"/>
              <a:t>, En attendant les robots, Enquête sur le travail du clic, 2019</a:t>
            </a:r>
          </a:p>
          <a:p>
            <a:pPr marL="0" indent="0">
              <a:buNone/>
            </a:pPr>
            <a:endParaRPr lang="fr-FR" sz="2000" dirty="0"/>
          </a:p>
        </p:txBody>
      </p:sp>
      <p:sp>
        <p:nvSpPr>
          <p:cNvPr id="5" name="Espace réservé du numéro de diapositive 4">
            <a:extLst>
              <a:ext uri="{FF2B5EF4-FFF2-40B4-BE49-F238E27FC236}">
                <a16:creationId xmlns:a16="http://schemas.microsoft.com/office/drawing/2014/main" id="{BC487F2F-2F81-B06A-54C7-1C1487D9366F}"/>
              </a:ext>
            </a:extLst>
          </p:cNvPr>
          <p:cNvSpPr>
            <a:spLocks noGrp="1"/>
          </p:cNvSpPr>
          <p:nvPr>
            <p:ph type="sldNum" sz="quarter" idx="12"/>
          </p:nvPr>
        </p:nvSpPr>
        <p:spPr>
          <a:xfrm>
            <a:off x="11704320" y="6455431"/>
            <a:ext cx="445913"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266F4DE-CDC0-234A-B27D-B59A64A3BC31}" type="slidenum">
              <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47</a:t>
            </a:fld>
            <a:endPar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6" name="Espace réservé du pied de page 3">
            <a:extLst>
              <a:ext uri="{FF2B5EF4-FFF2-40B4-BE49-F238E27FC236}">
                <a16:creationId xmlns:a16="http://schemas.microsoft.com/office/drawing/2014/main" id="{1621B17F-11CE-FEFE-7AFD-DB0D2DE93662}"/>
              </a:ext>
            </a:extLst>
          </p:cNvPr>
          <p:cNvSpPr>
            <a:spLocks noGrp="1"/>
          </p:cNvSpPr>
          <p:nvPr>
            <p:ph type="ftr" sz="quarter" idx="11"/>
          </p:nvPr>
        </p:nvSpPr>
        <p:spPr>
          <a:xfrm rot="5400000">
            <a:off x="-1676016" y="2183228"/>
            <a:ext cx="3717157"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100" b="0" i="0" u="none" strike="noStrike" kern="1200" cap="none" spc="0" normalizeH="0" baseline="0" noProof="0" dirty="0">
                <a:ln>
                  <a:noFill/>
                </a:ln>
                <a:solidFill>
                  <a:srgbClr val="FFFFFF"/>
                </a:solidFill>
                <a:effectLst/>
                <a:uLnTx/>
                <a:uFillTx/>
                <a:latin typeface="Calibri" panose="020F0502020204030204"/>
                <a:ea typeface="+mn-ea"/>
                <a:cs typeface="+mn-cs"/>
              </a:rPr>
              <a:t>Sandrine Parayre </a:t>
            </a: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Formation académique Aix Marseille 2023</a:t>
            </a:r>
          </a:p>
        </p:txBody>
      </p:sp>
      <p:pic>
        <p:nvPicPr>
          <p:cNvPr id="4" name="Image 3" descr="Une image contenant homme, personne, complet, portant&#10;&#10;Description générée automatiquement">
            <a:extLst>
              <a:ext uri="{FF2B5EF4-FFF2-40B4-BE49-F238E27FC236}">
                <a16:creationId xmlns:a16="http://schemas.microsoft.com/office/drawing/2014/main" id="{47E141AF-7255-6D5A-79A3-4820016806EC}"/>
              </a:ext>
            </a:extLst>
          </p:cNvPr>
          <p:cNvPicPr/>
          <p:nvPr/>
        </p:nvPicPr>
        <p:blipFill rotWithShape="1">
          <a:blip r:embed="rId2">
            <a:extLst>
              <a:ext uri="{28A0092B-C50C-407E-A947-70E740481C1C}">
                <a14:useLocalDpi xmlns:a14="http://schemas.microsoft.com/office/drawing/2010/main" val="0"/>
              </a:ext>
            </a:extLst>
          </a:blip>
          <a:srcRect r="25495" b="1"/>
          <a:stretch/>
        </p:blipFill>
        <p:spPr>
          <a:xfrm>
            <a:off x="9804837" y="2072149"/>
            <a:ext cx="1899483" cy="3278079"/>
          </a:xfrm>
          <a:prstGeom prst="rect">
            <a:avLst/>
          </a:prstGeom>
        </p:spPr>
      </p:pic>
    </p:spTree>
    <p:extLst>
      <p:ext uri="{BB962C8B-B14F-4D97-AF65-F5344CB8AC3E}">
        <p14:creationId xmlns:p14="http://schemas.microsoft.com/office/powerpoint/2010/main" val="2202915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100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43" dur="1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44" dur="1000"/>
                                        <p:tgtEl>
                                          <p:spTgt spid="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p:cTn id="49" dur="1000" fill="hold"/>
                                        <p:tgtEl>
                                          <p:spTgt spid="3">
                                            <p:txEl>
                                              <p:pRg st="6" end="6"/>
                                            </p:txEl>
                                          </p:spTgt>
                                        </p:tgtEl>
                                        <p:attrNameLst>
                                          <p:attrName>ppt_w</p:attrName>
                                        </p:attrNameLst>
                                      </p:cBhvr>
                                      <p:tavLst>
                                        <p:tav tm="0">
                                          <p:val>
                                            <p:strVal val="#ppt_w*0.70"/>
                                          </p:val>
                                        </p:tav>
                                        <p:tav tm="100000">
                                          <p:val>
                                            <p:strVal val="#ppt_w"/>
                                          </p:val>
                                        </p:tav>
                                      </p:tavLst>
                                    </p:anim>
                                    <p:anim calcmode="lin" valueType="num">
                                      <p:cBhvr>
                                        <p:cTn id="50" dur="1000" fill="hold"/>
                                        <p:tgtEl>
                                          <p:spTgt spid="3">
                                            <p:txEl>
                                              <p:pRg st="6" end="6"/>
                                            </p:txEl>
                                          </p:spTgt>
                                        </p:tgtEl>
                                        <p:attrNameLst>
                                          <p:attrName>ppt_h</p:attrName>
                                        </p:attrNameLst>
                                      </p:cBhvr>
                                      <p:tavLst>
                                        <p:tav tm="0">
                                          <p:val>
                                            <p:strVal val="#ppt_h"/>
                                          </p:val>
                                        </p:tav>
                                        <p:tav tm="100000">
                                          <p:val>
                                            <p:strVal val="#ppt_h"/>
                                          </p:val>
                                        </p:tav>
                                      </p:tavLst>
                                    </p:anim>
                                    <p:animEffect transition="in" filter="fade">
                                      <p:cBhvr>
                                        <p:cTn id="51"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4AA4657D-81E1-E6A2-B8CB-7D3A73E70D38}"/>
              </a:ext>
            </a:extLst>
          </p:cNvPr>
          <p:cNvSpPr>
            <a:spLocks noGrp="1"/>
          </p:cNvSpPr>
          <p:nvPr>
            <p:ph type="title"/>
          </p:nvPr>
        </p:nvSpPr>
        <p:spPr>
          <a:xfrm>
            <a:off x="459346" y="294538"/>
            <a:ext cx="11427853" cy="1033669"/>
          </a:xfrm>
        </p:spPr>
        <p:txBody>
          <a:bodyPr>
            <a:normAutofit fontScale="90000"/>
          </a:bodyPr>
          <a:lstStyle/>
          <a:p>
            <a:r>
              <a:rPr lang="fr-FR" sz="4000" dirty="0">
                <a:solidFill>
                  <a:srgbClr val="FFFFFF"/>
                </a:solidFill>
              </a:rPr>
              <a:t>3.1. Le brouillage des frontières du travail par le numérique</a:t>
            </a:r>
          </a:p>
        </p:txBody>
      </p:sp>
      <p:sp>
        <p:nvSpPr>
          <p:cNvPr id="3" name="Espace réservé du contenu 2">
            <a:extLst>
              <a:ext uri="{FF2B5EF4-FFF2-40B4-BE49-F238E27FC236}">
                <a16:creationId xmlns:a16="http://schemas.microsoft.com/office/drawing/2014/main" id="{9CBB1500-E402-1507-1F3B-81EA237C5115}"/>
              </a:ext>
            </a:extLst>
          </p:cNvPr>
          <p:cNvSpPr>
            <a:spLocks noGrp="1"/>
          </p:cNvSpPr>
          <p:nvPr>
            <p:ph idx="1"/>
          </p:nvPr>
        </p:nvSpPr>
        <p:spPr>
          <a:xfrm>
            <a:off x="1131902" y="2105083"/>
            <a:ext cx="9724031" cy="4245265"/>
          </a:xfrm>
        </p:spPr>
        <p:txBody>
          <a:bodyPr anchor="ctr">
            <a:normAutofit/>
          </a:bodyPr>
          <a:lstStyle/>
          <a:p>
            <a:pPr marL="0" indent="0" algn="just">
              <a:buNone/>
            </a:pPr>
            <a:r>
              <a:rPr lang="fr-FR" sz="2000" dirty="0">
                <a:latin typeface="Times New Roman" panose="02020603050405020304" pitchFamily="18" charset="0"/>
                <a:cs typeface="Times New Roman" panose="02020603050405020304" pitchFamily="18" charset="0"/>
              </a:rPr>
              <a:t>Activités encadrées (contraintes contractuelles) </a:t>
            </a:r>
          </a:p>
          <a:p>
            <a:pPr marL="0" indent="0" algn="just">
              <a:buNone/>
            </a:pPr>
            <a:r>
              <a:rPr lang="fr-FR" sz="2000" dirty="0">
                <a:latin typeface="Times New Roman" panose="02020603050405020304" pitchFamily="18" charset="0"/>
                <a:cs typeface="Times New Roman" panose="02020603050405020304" pitchFamily="18" charset="0"/>
              </a:rPr>
              <a:t>Activités mesurées (indicateurs de réputation)</a:t>
            </a:r>
          </a:p>
          <a:p>
            <a:pPr marL="0" indent="0" algn="just">
              <a:buNone/>
            </a:pPr>
            <a:r>
              <a:rPr lang="fr-FR" sz="2000" dirty="0">
                <a:latin typeface="Times New Roman" panose="02020603050405020304" pitchFamily="18" charset="0"/>
                <a:cs typeface="Times New Roman" panose="02020603050405020304" pitchFamily="18" charset="0"/>
              </a:rPr>
              <a:t>Pour Cardon et </a:t>
            </a:r>
            <a:r>
              <a:rPr lang="fr-FR" sz="2000" dirty="0" err="1">
                <a:latin typeface="Times New Roman" panose="02020603050405020304" pitchFamily="18" charset="0"/>
                <a:cs typeface="Times New Roman" panose="02020603050405020304" pitchFamily="18" charset="0"/>
              </a:rPr>
              <a:t>Casilli</a:t>
            </a:r>
            <a:r>
              <a:rPr lang="fr-FR" sz="2000" dirty="0">
                <a:latin typeface="Times New Roman" panose="02020603050405020304" pitchFamily="18" charset="0"/>
                <a:cs typeface="Times New Roman" panose="02020603050405020304" pitchFamily="18" charset="0"/>
              </a:rPr>
              <a:t>  on peut qualifier de très nombreux usages numériques ordinaires comme du travail</a:t>
            </a:r>
          </a:p>
          <a:p>
            <a:pPr marL="0" indent="0" algn="just">
              <a:buNone/>
            </a:pPr>
            <a:r>
              <a:rPr lang="fr-FR" sz="2000" dirty="0">
                <a:latin typeface="Times New Roman" panose="02020603050405020304" pitchFamily="18" charset="0"/>
                <a:cs typeface="Times New Roman" panose="02020603050405020304" pitchFamily="18" charset="0"/>
              </a:rPr>
              <a:t>Contestation : certaines actions (commentaires sur des sites) ne sont pas des activités conscientes de travail </a:t>
            </a:r>
          </a:p>
          <a:p>
            <a:pPr marL="0" indent="0" algn="just">
              <a:buNone/>
            </a:pPr>
            <a:r>
              <a:rPr lang="fr-FR" sz="2000" dirty="0">
                <a:latin typeface="Times New Roman" panose="02020603050405020304" pitchFamily="18" charset="0"/>
                <a:cs typeface="Times New Roman" panose="02020603050405020304" pitchFamily="18" charset="0"/>
              </a:rPr>
              <a:t>Cependant il y a une captation par les entreprises capitalistes des envies de participation, de contribution, des internautes </a:t>
            </a:r>
          </a:p>
          <a:p>
            <a:pPr marL="0" indent="0" algn="just">
              <a:buNone/>
            </a:pPr>
            <a:r>
              <a:rPr lang="fr-FR" sz="2000" dirty="0">
                <a:latin typeface="Times New Roman" panose="02020603050405020304" pitchFamily="18" charset="0"/>
                <a:cs typeface="Times New Roman" panose="02020603050405020304" pitchFamily="18" charset="0"/>
              </a:rPr>
              <a:t>« </a:t>
            </a:r>
            <a:r>
              <a:rPr lang="fr-FR" sz="2000" i="1" dirty="0">
                <a:latin typeface="Times New Roman" panose="02020603050405020304" pitchFamily="18" charset="0"/>
                <a:cs typeface="Times New Roman" panose="02020603050405020304" pitchFamily="18" charset="0"/>
              </a:rPr>
              <a:t>création d’une armée de réserve de « travailleurs qui s’ignorent », convaincus d’être plutôt des consommateurs, voire des bénéficiaires de services gratuits en ligne </a:t>
            </a:r>
            <a:r>
              <a:rPr lang="fr-FR" sz="2000" dirty="0">
                <a:latin typeface="Times New Roman" panose="02020603050405020304" pitchFamily="18" charset="0"/>
                <a:cs typeface="Times New Roman" panose="02020603050405020304" pitchFamily="18" charset="0"/>
              </a:rPr>
              <a:t>»</a:t>
            </a:r>
          </a:p>
          <a:p>
            <a:pPr marL="0" indent="0" algn="just">
              <a:buNone/>
            </a:pPr>
            <a:r>
              <a:rPr lang="fr-FR" sz="2000" dirty="0">
                <a:latin typeface="Times New Roman" panose="02020603050405020304" pitchFamily="18" charset="0"/>
                <a:cs typeface="Times New Roman" panose="02020603050405020304" pitchFamily="18" charset="0"/>
              </a:rPr>
              <a:t>Participation et mise en commun sont valorisées mais appropriation de la valeur par les propriétaires </a:t>
            </a:r>
          </a:p>
          <a:p>
            <a:pPr marL="0" indent="0">
              <a:buNone/>
            </a:pPr>
            <a:endParaRPr lang="fr-FR" sz="2000" dirty="0"/>
          </a:p>
        </p:txBody>
      </p:sp>
      <p:sp>
        <p:nvSpPr>
          <p:cNvPr id="5" name="Espace réservé du numéro de diapositive 4">
            <a:extLst>
              <a:ext uri="{FF2B5EF4-FFF2-40B4-BE49-F238E27FC236}">
                <a16:creationId xmlns:a16="http://schemas.microsoft.com/office/drawing/2014/main" id="{BC487F2F-2F81-B06A-54C7-1C1487D9366F}"/>
              </a:ext>
            </a:extLst>
          </p:cNvPr>
          <p:cNvSpPr>
            <a:spLocks noGrp="1"/>
          </p:cNvSpPr>
          <p:nvPr>
            <p:ph type="sldNum" sz="quarter" idx="12"/>
          </p:nvPr>
        </p:nvSpPr>
        <p:spPr>
          <a:xfrm>
            <a:off x="11704320" y="6455431"/>
            <a:ext cx="445913"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266F4DE-CDC0-234A-B27D-B59A64A3BC31}" type="slidenum">
              <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48</a:t>
            </a:fld>
            <a:endPar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6" name="Espace réservé du pied de page 3">
            <a:extLst>
              <a:ext uri="{FF2B5EF4-FFF2-40B4-BE49-F238E27FC236}">
                <a16:creationId xmlns:a16="http://schemas.microsoft.com/office/drawing/2014/main" id="{1621B17F-11CE-FEFE-7AFD-DB0D2DE93662}"/>
              </a:ext>
            </a:extLst>
          </p:cNvPr>
          <p:cNvSpPr>
            <a:spLocks noGrp="1"/>
          </p:cNvSpPr>
          <p:nvPr>
            <p:ph type="ftr" sz="quarter" idx="11"/>
          </p:nvPr>
        </p:nvSpPr>
        <p:spPr>
          <a:xfrm rot="5400000">
            <a:off x="-1676016" y="2183228"/>
            <a:ext cx="3717157"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100" b="0" i="0" u="none" strike="noStrike" kern="1200" cap="none" spc="0" normalizeH="0" baseline="0" noProof="0" dirty="0">
                <a:ln>
                  <a:noFill/>
                </a:ln>
                <a:solidFill>
                  <a:srgbClr val="FFFFFF"/>
                </a:solidFill>
                <a:effectLst/>
                <a:uLnTx/>
                <a:uFillTx/>
                <a:latin typeface="Calibri" panose="020F0502020204030204"/>
                <a:ea typeface="+mn-ea"/>
                <a:cs typeface="+mn-cs"/>
              </a:rPr>
              <a:t>Sandrine Parayre </a:t>
            </a: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Formation académique Aix Marseille 2023</a:t>
            </a:r>
          </a:p>
        </p:txBody>
      </p:sp>
    </p:spTree>
    <p:extLst>
      <p:ext uri="{BB962C8B-B14F-4D97-AF65-F5344CB8AC3E}">
        <p14:creationId xmlns:p14="http://schemas.microsoft.com/office/powerpoint/2010/main" val="1459377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100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43" dur="1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44" dur="1000"/>
                                        <p:tgtEl>
                                          <p:spTgt spid="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p:cTn id="49" dur="1000" fill="hold"/>
                                        <p:tgtEl>
                                          <p:spTgt spid="3">
                                            <p:txEl>
                                              <p:pRg st="6" end="6"/>
                                            </p:txEl>
                                          </p:spTgt>
                                        </p:tgtEl>
                                        <p:attrNameLst>
                                          <p:attrName>ppt_w</p:attrName>
                                        </p:attrNameLst>
                                      </p:cBhvr>
                                      <p:tavLst>
                                        <p:tav tm="0">
                                          <p:val>
                                            <p:strVal val="#ppt_w*0.70"/>
                                          </p:val>
                                        </p:tav>
                                        <p:tav tm="100000">
                                          <p:val>
                                            <p:strVal val="#ppt_w"/>
                                          </p:val>
                                        </p:tav>
                                      </p:tavLst>
                                    </p:anim>
                                    <p:anim calcmode="lin" valueType="num">
                                      <p:cBhvr>
                                        <p:cTn id="50" dur="1000" fill="hold"/>
                                        <p:tgtEl>
                                          <p:spTgt spid="3">
                                            <p:txEl>
                                              <p:pRg st="6" end="6"/>
                                            </p:txEl>
                                          </p:spTgt>
                                        </p:tgtEl>
                                        <p:attrNameLst>
                                          <p:attrName>ppt_h</p:attrName>
                                        </p:attrNameLst>
                                      </p:cBhvr>
                                      <p:tavLst>
                                        <p:tav tm="0">
                                          <p:val>
                                            <p:strVal val="#ppt_h"/>
                                          </p:val>
                                        </p:tav>
                                        <p:tav tm="100000">
                                          <p:val>
                                            <p:strVal val="#ppt_h"/>
                                          </p:val>
                                        </p:tav>
                                      </p:tavLst>
                                    </p:anim>
                                    <p:animEffect transition="in" filter="fade">
                                      <p:cBhvr>
                                        <p:cTn id="51"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4AA4657D-81E1-E6A2-B8CB-7D3A73E70D38}"/>
              </a:ext>
            </a:extLst>
          </p:cNvPr>
          <p:cNvSpPr>
            <a:spLocks noGrp="1"/>
          </p:cNvSpPr>
          <p:nvPr>
            <p:ph type="title"/>
          </p:nvPr>
        </p:nvSpPr>
        <p:spPr>
          <a:xfrm>
            <a:off x="459346" y="294538"/>
            <a:ext cx="11427853" cy="1033669"/>
          </a:xfrm>
        </p:spPr>
        <p:txBody>
          <a:bodyPr>
            <a:normAutofit fontScale="90000"/>
          </a:bodyPr>
          <a:lstStyle/>
          <a:p>
            <a:r>
              <a:rPr lang="fr-FR" sz="4000" dirty="0">
                <a:solidFill>
                  <a:srgbClr val="FFFFFF"/>
                </a:solidFill>
              </a:rPr>
              <a:t>3.1. Le brouillage des frontières du travail par le numérique</a:t>
            </a:r>
          </a:p>
        </p:txBody>
      </p:sp>
      <p:sp>
        <p:nvSpPr>
          <p:cNvPr id="3" name="Espace réservé du contenu 2">
            <a:extLst>
              <a:ext uri="{FF2B5EF4-FFF2-40B4-BE49-F238E27FC236}">
                <a16:creationId xmlns:a16="http://schemas.microsoft.com/office/drawing/2014/main" id="{9CBB1500-E402-1507-1F3B-81EA237C5115}"/>
              </a:ext>
            </a:extLst>
          </p:cNvPr>
          <p:cNvSpPr>
            <a:spLocks noGrp="1"/>
          </p:cNvSpPr>
          <p:nvPr>
            <p:ph idx="1"/>
          </p:nvPr>
        </p:nvSpPr>
        <p:spPr>
          <a:xfrm>
            <a:off x="546449" y="2365790"/>
            <a:ext cx="9724031" cy="3683358"/>
          </a:xfrm>
        </p:spPr>
        <p:txBody>
          <a:bodyPr anchor="ctr">
            <a:normAutofit lnSpcReduction="10000"/>
          </a:bodyPr>
          <a:lstStyle/>
          <a:p>
            <a:pPr marL="0" indent="0" algn="just">
              <a:buNone/>
            </a:pPr>
            <a:r>
              <a:rPr lang="fr-FR" sz="2000" b="1" dirty="0">
                <a:solidFill>
                  <a:srgbClr val="0070C0"/>
                </a:solidFill>
                <a:latin typeface="Times New Roman" panose="02020603050405020304" pitchFamily="18" charset="0"/>
                <a:cs typeface="Times New Roman" panose="02020603050405020304" pitchFamily="18" charset="0"/>
              </a:rPr>
              <a:t>Dominique Cardon  </a:t>
            </a:r>
            <a:r>
              <a:rPr lang="fr-FR" sz="2000" b="1" i="1" dirty="0">
                <a:solidFill>
                  <a:srgbClr val="0070C0"/>
                </a:solidFill>
                <a:latin typeface="Times New Roman" panose="02020603050405020304" pitchFamily="18" charset="0"/>
                <a:cs typeface="Times New Roman" panose="02020603050405020304" pitchFamily="18" charset="0"/>
              </a:rPr>
              <a:t>Qu’est-ce que le digital </a:t>
            </a:r>
            <a:r>
              <a:rPr lang="fr-FR" sz="2000" b="1" i="1" dirty="0" err="1">
                <a:solidFill>
                  <a:srgbClr val="0070C0"/>
                </a:solidFill>
                <a:latin typeface="Times New Roman" panose="02020603050405020304" pitchFamily="18" charset="0"/>
                <a:cs typeface="Times New Roman" panose="02020603050405020304" pitchFamily="18" charset="0"/>
              </a:rPr>
              <a:t>labor</a:t>
            </a:r>
            <a:r>
              <a:rPr lang="fr-FR" sz="2000" b="1" i="1" dirty="0">
                <a:solidFill>
                  <a:srgbClr val="0070C0"/>
                </a:solidFill>
                <a:latin typeface="Times New Roman" panose="02020603050405020304" pitchFamily="18" charset="0"/>
                <a:cs typeface="Times New Roman" panose="02020603050405020304" pitchFamily="18" charset="0"/>
              </a:rPr>
              <a:t> ?,</a:t>
            </a:r>
            <a:r>
              <a:rPr lang="fr-FR" sz="2000" i="1" dirty="0">
                <a:solidFill>
                  <a:srgbClr val="0070C0"/>
                </a:solidFill>
                <a:latin typeface="Times New Roman" panose="02020603050405020304" pitchFamily="18" charset="0"/>
                <a:cs typeface="Times New Roman" panose="02020603050405020304" pitchFamily="18" charset="0"/>
              </a:rPr>
              <a:t> </a:t>
            </a:r>
            <a:r>
              <a:rPr lang="fr-FR" sz="2000" dirty="0">
                <a:solidFill>
                  <a:srgbClr val="0070C0"/>
                </a:solidFill>
                <a:latin typeface="Times New Roman" panose="02020603050405020304" pitchFamily="18" charset="0"/>
                <a:cs typeface="Times New Roman" panose="02020603050405020304" pitchFamily="18" charset="0"/>
              </a:rPr>
              <a:t>2015 D. Cardon et A. </a:t>
            </a:r>
            <a:r>
              <a:rPr lang="fr-FR" sz="2000" dirty="0" err="1">
                <a:solidFill>
                  <a:srgbClr val="0070C0"/>
                </a:solidFill>
                <a:latin typeface="Times New Roman" panose="02020603050405020304" pitchFamily="18" charset="0"/>
                <a:cs typeface="Times New Roman" panose="02020603050405020304" pitchFamily="18" charset="0"/>
              </a:rPr>
              <a:t>Casilli</a:t>
            </a:r>
            <a:r>
              <a:rPr lang="fr-FR" sz="2000" dirty="0">
                <a:solidFill>
                  <a:srgbClr val="0070C0"/>
                </a:solidFill>
                <a:latin typeface="Times New Roman" panose="02020603050405020304" pitchFamily="18" charset="0"/>
                <a:cs typeface="Times New Roman" panose="02020603050405020304" pitchFamily="18" charset="0"/>
              </a:rPr>
              <a:t>, </a:t>
            </a:r>
          </a:p>
          <a:p>
            <a:pPr marL="0" indent="0" algn="just">
              <a:buNone/>
            </a:pPr>
            <a:r>
              <a:rPr lang="fr-FR" sz="2000" b="1" dirty="0">
                <a:latin typeface="Times New Roman" panose="02020603050405020304" pitchFamily="18" charset="0"/>
                <a:cs typeface="Times New Roman" panose="02020603050405020304" pitchFamily="18" charset="0"/>
              </a:rPr>
              <a:t>Transformation d’internet </a:t>
            </a:r>
            <a:r>
              <a:rPr lang="fr-FR" sz="2000" dirty="0">
                <a:latin typeface="Times New Roman" panose="02020603050405020304" pitchFamily="18" charset="0"/>
                <a:cs typeface="Times New Roman" panose="02020603050405020304" pitchFamily="18" charset="0"/>
              </a:rPr>
              <a:t>: « sympa » vers le « cauchemar »</a:t>
            </a:r>
          </a:p>
          <a:p>
            <a:pPr marL="0" indent="0" algn="just">
              <a:buNone/>
            </a:pPr>
            <a:r>
              <a:rPr lang="fr-FR" sz="2000" dirty="0">
                <a:latin typeface="Times New Roman" panose="02020603050405020304" pitchFamily="18" charset="0"/>
                <a:cs typeface="Times New Roman" panose="02020603050405020304" pitchFamily="18" charset="0"/>
              </a:rPr>
              <a:t>Valorisation des activités bénévoles a ses racines dans le travail des pionniers d’internet</a:t>
            </a:r>
          </a:p>
          <a:p>
            <a:pPr marL="0" indent="0" algn="just">
              <a:buNone/>
            </a:pPr>
            <a:r>
              <a:rPr lang="fr-FR" sz="2000" dirty="0">
                <a:latin typeface="Times New Roman" panose="02020603050405020304" pitchFamily="18" charset="0"/>
                <a:cs typeface="Times New Roman" panose="02020603050405020304" pitchFamily="18" charset="0"/>
              </a:rPr>
              <a:t>Mise en avant des valeurs de partage : enrichissement par le partage des utilisateurs</a:t>
            </a:r>
          </a:p>
          <a:p>
            <a:pPr marL="0" indent="0" algn="just">
              <a:buNone/>
            </a:pPr>
            <a:r>
              <a:rPr lang="fr-FR" sz="2000" dirty="0">
                <a:latin typeface="Times New Roman" panose="02020603050405020304" pitchFamily="18" charset="0"/>
                <a:cs typeface="Times New Roman" panose="02020603050405020304" pitchFamily="18" charset="0"/>
              </a:rPr>
              <a:t>La monétarisation est apparue ensuite : enrichissement des entreprises du web </a:t>
            </a:r>
          </a:p>
          <a:p>
            <a:pPr marL="0" indent="0" algn="just">
              <a:buNone/>
            </a:pPr>
            <a:r>
              <a:rPr lang="fr-FR" sz="2000" b="1" dirty="0">
                <a:latin typeface="Times New Roman" panose="02020603050405020304" pitchFamily="18" charset="0"/>
                <a:cs typeface="Times New Roman" panose="02020603050405020304" pitchFamily="18" charset="0"/>
              </a:rPr>
              <a:t>Plates-formes régies par les logiques marchandes</a:t>
            </a:r>
          </a:p>
          <a:p>
            <a:pPr marL="0" indent="0" algn="just">
              <a:buNone/>
            </a:pPr>
            <a:r>
              <a:rPr lang="fr-FR" sz="2000" dirty="0">
                <a:latin typeface="Times New Roman" panose="02020603050405020304" pitchFamily="18" charset="0"/>
                <a:cs typeface="Times New Roman" panose="02020603050405020304" pitchFamily="18" charset="0"/>
              </a:rPr>
              <a:t>Pb du lien entre exploitation économique des internautes et leur désir de créativité</a:t>
            </a:r>
          </a:p>
          <a:p>
            <a:pPr marL="0" indent="0" algn="just">
              <a:buNone/>
            </a:pPr>
            <a:r>
              <a:rPr lang="fr-FR" sz="2000" dirty="0">
                <a:latin typeface="Times New Roman" panose="02020603050405020304" pitchFamily="18" charset="0"/>
                <a:cs typeface="Times New Roman" panose="02020603050405020304" pitchFamily="18" charset="0"/>
              </a:rPr>
              <a:t>« </a:t>
            </a:r>
            <a:r>
              <a:rPr lang="fr-FR" sz="2000" i="1" dirty="0">
                <a:latin typeface="Times New Roman" panose="02020603050405020304" pitchFamily="18" charset="0"/>
                <a:cs typeface="Times New Roman" panose="02020603050405020304" pitchFamily="18" charset="0"/>
              </a:rPr>
              <a:t>vous allez expliquer à la </a:t>
            </a:r>
            <a:r>
              <a:rPr lang="fr-FR" sz="2000" i="1" dirty="0" err="1">
                <a:latin typeface="Times New Roman" panose="02020603050405020304" pitchFamily="18" charset="0"/>
                <a:cs typeface="Times New Roman" panose="02020603050405020304" pitchFamily="18" charset="0"/>
              </a:rPr>
              <a:t>blogueuse</a:t>
            </a:r>
            <a:r>
              <a:rPr lang="fr-FR" sz="2000" i="1" dirty="0">
                <a:latin typeface="Times New Roman" panose="02020603050405020304" pitchFamily="18" charset="0"/>
                <a:cs typeface="Times New Roman" panose="02020603050405020304" pitchFamily="18" charset="0"/>
              </a:rPr>
              <a:t> tricot passionnée et enthousiaste qu’elle est, en fait, en train de « travailler » pour enrichir une variante subtile du capitalisme qui l’a mise à la besogne sans qu’elle ne se rende compte de son aliénation.</a:t>
            </a:r>
            <a:r>
              <a:rPr lang="fr-FR" sz="2000" dirty="0">
                <a:latin typeface="Times New Roman" panose="02020603050405020304" pitchFamily="18" charset="0"/>
                <a:cs typeface="Times New Roman" panose="02020603050405020304" pitchFamily="18" charset="0"/>
              </a:rPr>
              <a:t> » </a:t>
            </a:r>
          </a:p>
          <a:p>
            <a:pPr marL="0" indent="0">
              <a:buNone/>
            </a:pPr>
            <a:endParaRPr lang="fr-FR" sz="2000" dirty="0">
              <a:latin typeface="Times New Roman" panose="02020603050405020304" pitchFamily="18" charset="0"/>
              <a:cs typeface="Times New Roman" panose="02020603050405020304" pitchFamily="18" charset="0"/>
            </a:endParaRPr>
          </a:p>
        </p:txBody>
      </p:sp>
      <p:sp>
        <p:nvSpPr>
          <p:cNvPr id="5" name="Espace réservé du numéro de diapositive 4">
            <a:extLst>
              <a:ext uri="{FF2B5EF4-FFF2-40B4-BE49-F238E27FC236}">
                <a16:creationId xmlns:a16="http://schemas.microsoft.com/office/drawing/2014/main" id="{BC487F2F-2F81-B06A-54C7-1C1487D9366F}"/>
              </a:ext>
            </a:extLst>
          </p:cNvPr>
          <p:cNvSpPr>
            <a:spLocks noGrp="1"/>
          </p:cNvSpPr>
          <p:nvPr>
            <p:ph type="sldNum" sz="quarter" idx="12"/>
          </p:nvPr>
        </p:nvSpPr>
        <p:spPr>
          <a:xfrm>
            <a:off x="11704320" y="6455431"/>
            <a:ext cx="445913"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266F4DE-CDC0-234A-B27D-B59A64A3BC31}" type="slidenum">
              <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49</a:t>
            </a:fld>
            <a:endPar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6" name="Espace réservé du pied de page 3">
            <a:extLst>
              <a:ext uri="{FF2B5EF4-FFF2-40B4-BE49-F238E27FC236}">
                <a16:creationId xmlns:a16="http://schemas.microsoft.com/office/drawing/2014/main" id="{1621B17F-11CE-FEFE-7AFD-DB0D2DE93662}"/>
              </a:ext>
            </a:extLst>
          </p:cNvPr>
          <p:cNvSpPr>
            <a:spLocks noGrp="1"/>
          </p:cNvSpPr>
          <p:nvPr>
            <p:ph type="ftr" sz="quarter" idx="11"/>
          </p:nvPr>
        </p:nvSpPr>
        <p:spPr>
          <a:xfrm rot="5400000">
            <a:off x="-1676016" y="2183228"/>
            <a:ext cx="3717157"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100" b="0" i="0" u="none" strike="noStrike" kern="1200" cap="none" spc="0" normalizeH="0" baseline="0" noProof="0" dirty="0">
                <a:ln>
                  <a:noFill/>
                </a:ln>
                <a:solidFill>
                  <a:srgbClr val="FFFFFF"/>
                </a:solidFill>
                <a:effectLst/>
                <a:uLnTx/>
                <a:uFillTx/>
                <a:latin typeface="Calibri" panose="020F0502020204030204"/>
                <a:ea typeface="+mn-ea"/>
                <a:cs typeface="+mn-cs"/>
              </a:rPr>
              <a:t>Sandrine Parayre </a:t>
            </a: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Formation académique Aix Marseille 2023</a:t>
            </a:r>
          </a:p>
        </p:txBody>
      </p:sp>
      <p:pic>
        <p:nvPicPr>
          <p:cNvPr id="4" name="Image 3" descr="Une image contenant personne, homme&#10;&#10;Description générée automatiquement">
            <a:extLst>
              <a:ext uri="{FF2B5EF4-FFF2-40B4-BE49-F238E27FC236}">
                <a16:creationId xmlns:a16="http://schemas.microsoft.com/office/drawing/2014/main" id="{2281B31F-E9DE-74D7-A883-8BE7DB39712A}"/>
              </a:ext>
            </a:extLst>
          </p:cNvPr>
          <p:cNvPicPr/>
          <p:nvPr/>
        </p:nvPicPr>
        <p:blipFill>
          <a:blip r:embed="rId2">
            <a:extLst>
              <a:ext uri="{28A0092B-C50C-407E-A947-70E740481C1C}">
                <a14:useLocalDpi xmlns:a14="http://schemas.microsoft.com/office/drawing/2010/main" val="0"/>
              </a:ext>
            </a:extLst>
          </a:blip>
          <a:stretch>
            <a:fillRect/>
          </a:stretch>
        </p:blipFill>
        <p:spPr>
          <a:xfrm>
            <a:off x="10451804" y="1967657"/>
            <a:ext cx="1435395" cy="2052083"/>
          </a:xfrm>
          <a:prstGeom prst="rect">
            <a:avLst/>
          </a:prstGeom>
        </p:spPr>
      </p:pic>
    </p:spTree>
    <p:extLst>
      <p:ext uri="{BB962C8B-B14F-4D97-AF65-F5344CB8AC3E}">
        <p14:creationId xmlns:p14="http://schemas.microsoft.com/office/powerpoint/2010/main" val="3727625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100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43" dur="1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44" dur="1000"/>
                                        <p:tgtEl>
                                          <p:spTgt spid="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p:cTn id="49" dur="1000" fill="hold"/>
                                        <p:tgtEl>
                                          <p:spTgt spid="3">
                                            <p:txEl>
                                              <p:pRg st="6" end="6"/>
                                            </p:txEl>
                                          </p:spTgt>
                                        </p:tgtEl>
                                        <p:attrNameLst>
                                          <p:attrName>ppt_w</p:attrName>
                                        </p:attrNameLst>
                                      </p:cBhvr>
                                      <p:tavLst>
                                        <p:tav tm="0">
                                          <p:val>
                                            <p:strVal val="#ppt_w*0.70"/>
                                          </p:val>
                                        </p:tav>
                                        <p:tav tm="100000">
                                          <p:val>
                                            <p:strVal val="#ppt_w"/>
                                          </p:val>
                                        </p:tav>
                                      </p:tavLst>
                                    </p:anim>
                                    <p:anim calcmode="lin" valueType="num">
                                      <p:cBhvr>
                                        <p:cTn id="50" dur="1000" fill="hold"/>
                                        <p:tgtEl>
                                          <p:spTgt spid="3">
                                            <p:txEl>
                                              <p:pRg st="6" end="6"/>
                                            </p:txEl>
                                          </p:spTgt>
                                        </p:tgtEl>
                                        <p:attrNameLst>
                                          <p:attrName>ppt_h</p:attrName>
                                        </p:attrNameLst>
                                      </p:cBhvr>
                                      <p:tavLst>
                                        <p:tav tm="0">
                                          <p:val>
                                            <p:strVal val="#ppt_h"/>
                                          </p:val>
                                        </p:tav>
                                        <p:tav tm="100000">
                                          <p:val>
                                            <p:strVal val="#ppt_h"/>
                                          </p:val>
                                        </p:tav>
                                      </p:tavLst>
                                    </p:anim>
                                    <p:animEffect transition="in" filter="fade">
                                      <p:cBhvr>
                                        <p:cTn id="51" dur="1000"/>
                                        <p:tgtEl>
                                          <p:spTgt spid="3">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 calcmode="lin" valueType="num">
                                      <p:cBhvr>
                                        <p:cTn id="56" dur="1000" fill="hold"/>
                                        <p:tgtEl>
                                          <p:spTgt spid="3">
                                            <p:txEl>
                                              <p:pRg st="7" end="7"/>
                                            </p:txEl>
                                          </p:spTgt>
                                        </p:tgtEl>
                                        <p:attrNameLst>
                                          <p:attrName>ppt_w</p:attrName>
                                        </p:attrNameLst>
                                      </p:cBhvr>
                                      <p:tavLst>
                                        <p:tav tm="0">
                                          <p:val>
                                            <p:strVal val="#ppt_w*0.70"/>
                                          </p:val>
                                        </p:tav>
                                        <p:tav tm="100000">
                                          <p:val>
                                            <p:strVal val="#ppt_w"/>
                                          </p:val>
                                        </p:tav>
                                      </p:tavLst>
                                    </p:anim>
                                    <p:anim calcmode="lin" valueType="num">
                                      <p:cBhvr>
                                        <p:cTn id="57" dur="1000" fill="hold"/>
                                        <p:tgtEl>
                                          <p:spTgt spid="3">
                                            <p:txEl>
                                              <p:pRg st="7" end="7"/>
                                            </p:txEl>
                                          </p:spTgt>
                                        </p:tgtEl>
                                        <p:attrNameLst>
                                          <p:attrName>ppt_h</p:attrName>
                                        </p:attrNameLst>
                                      </p:cBhvr>
                                      <p:tavLst>
                                        <p:tav tm="0">
                                          <p:val>
                                            <p:strVal val="#ppt_h"/>
                                          </p:val>
                                        </p:tav>
                                        <p:tav tm="100000">
                                          <p:val>
                                            <p:strVal val="#ppt_h"/>
                                          </p:val>
                                        </p:tav>
                                      </p:tavLst>
                                    </p:anim>
                                    <p:animEffect transition="in" filter="fade">
                                      <p:cBhvr>
                                        <p:cTn id="58"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81" name="Rectangle 308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83" name="Rectangle 308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85" name="Rectangle 308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A488ADD0-933D-AD38-67FE-AFBAFE6F6588}"/>
              </a:ext>
            </a:extLst>
          </p:cNvPr>
          <p:cNvSpPr>
            <a:spLocks noGrp="1"/>
          </p:cNvSpPr>
          <p:nvPr>
            <p:ph type="title"/>
          </p:nvPr>
        </p:nvSpPr>
        <p:spPr>
          <a:xfrm>
            <a:off x="475550" y="348865"/>
            <a:ext cx="10626125" cy="1576446"/>
          </a:xfrm>
        </p:spPr>
        <p:txBody>
          <a:bodyPr vert="horz" lIns="91440" tIns="45720" rIns="91440" bIns="45720" rtlCol="0" anchor="ctr">
            <a:normAutofit fontScale="90000"/>
          </a:bodyPr>
          <a:lstStyle/>
          <a:p>
            <a:r>
              <a:rPr lang="en-US" sz="4000" kern="1200" dirty="0" err="1">
                <a:solidFill>
                  <a:srgbClr val="FFFFFF"/>
                </a:solidFill>
                <a:latin typeface="+mj-lt"/>
                <a:ea typeface="+mj-ea"/>
                <a:cs typeface="+mj-cs"/>
              </a:rPr>
              <a:t>Quelles</a:t>
            </a:r>
            <a:r>
              <a:rPr lang="en-US" sz="4000" kern="1200" dirty="0">
                <a:solidFill>
                  <a:srgbClr val="FFFFFF"/>
                </a:solidFill>
                <a:latin typeface="+mj-lt"/>
                <a:ea typeface="+mj-ea"/>
                <a:cs typeface="+mj-cs"/>
              </a:rPr>
              <a:t> mutations du travail et de </a:t>
            </a:r>
            <a:r>
              <a:rPr lang="en-US" sz="4000" kern="1200" dirty="0" err="1">
                <a:solidFill>
                  <a:srgbClr val="FFFFFF"/>
                </a:solidFill>
                <a:latin typeface="+mj-lt"/>
                <a:ea typeface="+mj-ea"/>
                <a:cs typeface="+mj-cs"/>
              </a:rPr>
              <a:t>l’emploi</a:t>
            </a:r>
            <a:r>
              <a:rPr lang="en-US" sz="4000" kern="1200" dirty="0">
                <a:solidFill>
                  <a:srgbClr val="FFFFFF"/>
                </a:solidFill>
                <a:latin typeface="+mj-lt"/>
                <a:ea typeface="+mj-ea"/>
                <a:cs typeface="+mj-cs"/>
              </a:rPr>
              <a:t> ?</a:t>
            </a:r>
            <a:br>
              <a:rPr lang="en-US" sz="4000" kern="1200" dirty="0">
                <a:solidFill>
                  <a:srgbClr val="FFFFFF"/>
                </a:solidFill>
                <a:latin typeface="+mj-lt"/>
                <a:ea typeface="+mj-ea"/>
                <a:cs typeface="+mj-cs"/>
              </a:rPr>
            </a:br>
            <a:r>
              <a:rPr lang="en-US" sz="4000" kern="1200" dirty="0">
                <a:solidFill>
                  <a:srgbClr val="FFFFFF"/>
                </a:solidFill>
                <a:latin typeface="+mj-lt"/>
                <a:ea typeface="+mj-ea"/>
                <a:cs typeface="+mj-cs"/>
              </a:rPr>
              <a:t>Une forte </a:t>
            </a:r>
            <a:r>
              <a:rPr lang="en-US" sz="4000" kern="1200" dirty="0" err="1">
                <a:solidFill>
                  <a:srgbClr val="FFFFFF"/>
                </a:solidFill>
                <a:latin typeface="+mj-lt"/>
                <a:ea typeface="+mj-ea"/>
                <a:cs typeface="+mj-cs"/>
              </a:rPr>
              <a:t>actualité</a:t>
            </a:r>
            <a:r>
              <a:rPr lang="en-US" sz="4000" kern="1200" dirty="0">
                <a:solidFill>
                  <a:srgbClr val="FFFFFF"/>
                </a:solidFill>
                <a:latin typeface="+mj-lt"/>
                <a:ea typeface="+mj-ea"/>
                <a:cs typeface="+mj-cs"/>
              </a:rPr>
              <a:t> de </a:t>
            </a:r>
            <a:r>
              <a:rPr lang="en-US" sz="4000" kern="1200" dirty="0" err="1">
                <a:solidFill>
                  <a:srgbClr val="FFFFFF"/>
                </a:solidFill>
                <a:latin typeface="+mj-lt"/>
                <a:ea typeface="+mj-ea"/>
                <a:cs typeface="+mj-cs"/>
              </a:rPr>
              <a:t>ce</a:t>
            </a:r>
            <a:r>
              <a:rPr lang="en-US" sz="4000" kern="1200" dirty="0">
                <a:solidFill>
                  <a:srgbClr val="FFFFFF"/>
                </a:solidFill>
                <a:latin typeface="+mj-lt"/>
                <a:ea typeface="+mj-ea"/>
                <a:cs typeface="+mj-cs"/>
              </a:rPr>
              <a:t> theme</a:t>
            </a:r>
            <a:br>
              <a:rPr lang="en-US" sz="4000" kern="1200" dirty="0">
                <a:solidFill>
                  <a:srgbClr val="FFFFFF"/>
                </a:solidFill>
                <a:latin typeface="+mj-lt"/>
                <a:ea typeface="+mj-ea"/>
                <a:cs typeface="+mj-cs"/>
              </a:rPr>
            </a:br>
            <a:r>
              <a:rPr lang="en-US" sz="4000" kern="1200" dirty="0">
                <a:solidFill>
                  <a:srgbClr val="FFFFFF"/>
                </a:solidFill>
                <a:latin typeface="+mj-lt"/>
                <a:ea typeface="+mj-ea"/>
                <a:cs typeface="+mj-cs"/>
              </a:rPr>
              <a:t>Le </a:t>
            </a:r>
            <a:r>
              <a:rPr lang="en-US" sz="4000" kern="1200" dirty="0" err="1">
                <a:solidFill>
                  <a:srgbClr val="FFFFFF"/>
                </a:solidFill>
                <a:latin typeface="+mj-lt"/>
                <a:ea typeface="+mj-ea"/>
                <a:cs typeface="+mj-cs"/>
              </a:rPr>
              <a:t>sens</a:t>
            </a:r>
            <a:r>
              <a:rPr lang="en-US" sz="4000" kern="1200" dirty="0">
                <a:solidFill>
                  <a:srgbClr val="FFFFFF"/>
                </a:solidFill>
                <a:latin typeface="+mj-lt"/>
                <a:ea typeface="+mj-ea"/>
                <a:cs typeface="+mj-cs"/>
              </a:rPr>
              <a:t> du travail remis </a:t>
            </a:r>
            <a:r>
              <a:rPr lang="en-US" sz="4000" kern="1200" dirty="0" err="1">
                <a:solidFill>
                  <a:srgbClr val="FFFFFF"/>
                </a:solidFill>
                <a:latin typeface="+mj-lt"/>
                <a:ea typeface="+mj-ea"/>
                <a:cs typeface="+mj-cs"/>
              </a:rPr>
              <a:t>en</a:t>
            </a:r>
            <a:r>
              <a:rPr lang="en-US" sz="4000" kern="1200" dirty="0">
                <a:solidFill>
                  <a:srgbClr val="FFFFFF"/>
                </a:solidFill>
                <a:latin typeface="+mj-lt"/>
                <a:ea typeface="+mj-ea"/>
                <a:cs typeface="+mj-cs"/>
              </a:rPr>
              <a:t> cause par des </a:t>
            </a:r>
            <a:r>
              <a:rPr lang="en-US" sz="4000" kern="1200" dirty="0" err="1">
                <a:solidFill>
                  <a:srgbClr val="FFFFFF"/>
                </a:solidFill>
                <a:latin typeface="+mj-lt"/>
                <a:ea typeface="+mj-ea"/>
                <a:cs typeface="+mj-cs"/>
              </a:rPr>
              <a:t>étudiants</a:t>
            </a:r>
            <a:endParaRPr lang="en-US" sz="4000" kern="1200" dirty="0">
              <a:solidFill>
                <a:srgbClr val="FFFFFF"/>
              </a:solidFill>
              <a:latin typeface="+mj-lt"/>
              <a:ea typeface="+mj-ea"/>
              <a:cs typeface="+mj-cs"/>
            </a:endParaRPr>
          </a:p>
        </p:txBody>
      </p:sp>
      <p:sp>
        <p:nvSpPr>
          <p:cNvPr id="3" name="Espace réservé du pied de page 2">
            <a:extLst>
              <a:ext uri="{FF2B5EF4-FFF2-40B4-BE49-F238E27FC236}">
                <a16:creationId xmlns:a16="http://schemas.microsoft.com/office/drawing/2014/main" id="{6BCE8E07-54D3-991C-1235-5D9907F0BA2E}"/>
              </a:ext>
            </a:extLst>
          </p:cNvPr>
          <p:cNvSpPr>
            <a:spLocks noGrp="1"/>
          </p:cNvSpPr>
          <p:nvPr>
            <p:ph type="ftr" sz="quarter" idx="11"/>
          </p:nvPr>
        </p:nvSpPr>
        <p:spPr>
          <a:xfrm>
            <a:off x="4703807" y="6570493"/>
            <a:ext cx="3079355" cy="273245"/>
          </a:xfrm>
        </p:spPr>
        <p:txBody>
          <a:bodyPr/>
          <a:lstStyle/>
          <a:p>
            <a:pPr marL="0" marR="0" lvl="0" indent="0" algn="ctr" defTabSz="676656" rtl="0" eaLnBrk="1" fontAlgn="auto" latinLnBrk="0" hangingPunct="1">
              <a:lnSpc>
                <a:spcPct val="100000"/>
              </a:lnSpc>
              <a:spcBef>
                <a:spcPts val="0"/>
              </a:spcBef>
              <a:spcAft>
                <a:spcPts val="600"/>
              </a:spcAft>
              <a:buClrTx/>
              <a:buSzTx/>
              <a:buFontTx/>
              <a:buNone/>
              <a:tabLst/>
              <a:defRPr/>
            </a:pPr>
            <a:r>
              <a:rPr kumimoji="0" lang="fr-FR" sz="888"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Sandrine Parayre Formation académique Aix Marseille 2023</a:t>
            </a:r>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Espace réservé du numéro de diapositive 3">
            <a:extLst>
              <a:ext uri="{FF2B5EF4-FFF2-40B4-BE49-F238E27FC236}">
                <a16:creationId xmlns:a16="http://schemas.microsoft.com/office/drawing/2014/main" id="{553DFDB8-3232-F6B8-6449-B8126B85272A}"/>
              </a:ext>
            </a:extLst>
          </p:cNvPr>
          <p:cNvSpPr>
            <a:spLocks noGrp="1"/>
          </p:cNvSpPr>
          <p:nvPr>
            <p:ph type="sldNum" sz="quarter" idx="12"/>
          </p:nvPr>
        </p:nvSpPr>
        <p:spPr>
          <a:xfrm>
            <a:off x="10075223" y="6623770"/>
            <a:ext cx="2052903" cy="273245"/>
          </a:xfrm>
        </p:spPr>
        <p:txBody>
          <a:bodyPr/>
          <a:lstStyle/>
          <a:p>
            <a:pPr marL="0" marR="0" lvl="0" indent="0" algn="r" defTabSz="676656" rtl="0" eaLnBrk="1" fontAlgn="auto" latinLnBrk="0" hangingPunct="1">
              <a:lnSpc>
                <a:spcPct val="100000"/>
              </a:lnSpc>
              <a:spcBef>
                <a:spcPts val="0"/>
              </a:spcBef>
              <a:spcAft>
                <a:spcPts val="600"/>
              </a:spcAft>
              <a:buClrTx/>
              <a:buSzTx/>
              <a:buFontTx/>
              <a:buNone/>
              <a:tabLst/>
              <a:defRPr/>
            </a:pPr>
            <a:fld id="{D266F4DE-CDC0-234A-B27D-B59A64A3BC31}" type="slidenum">
              <a:rPr kumimoji="0" lang="fr-FR" sz="888"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676656" rtl="0" eaLnBrk="1" fontAlgn="auto" latinLnBrk="0" hangingPunct="1">
                <a:lnSpc>
                  <a:spcPct val="100000"/>
                </a:lnSpc>
                <a:spcBef>
                  <a:spcPts val="0"/>
                </a:spcBef>
                <a:spcAft>
                  <a:spcPts val="600"/>
                </a:spcAft>
                <a:buClrTx/>
                <a:buSzTx/>
                <a:buFontTx/>
                <a:buNone/>
                <a:tabLst/>
                <a:defRPr/>
              </a:pPr>
              <a:t>5</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3" name="ZoneTexte 12">
            <a:extLst>
              <a:ext uri="{FF2B5EF4-FFF2-40B4-BE49-F238E27FC236}">
                <a16:creationId xmlns:a16="http://schemas.microsoft.com/office/drawing/2014/main" id="{1317AF37-2386-04CB-8EEB-3891B3F035CE}"/>
              </a:ext>
            </a:extLst>
          </p:cNvPr>
          <p:cNvSpPr txBox="1"/>
          <p:nvPr/>
        </p:nvSpPr>
        <p:spPr>
          <a:xfrm>
            <a:off x="475550" y="2284161"/>
            <a:ext cx="11491163" cy="4247317"/>
          </a:xfrm>
          <a:prstGeom prst="rect">
            <a:avLst/>
          </a:prstGeom>
          <a:noFill/>
        </p:spPr>
        <p:txBody>
          <a:bodyPr wrap="square">
            <a:spAutoFit/>
          </a:bodyPr>
          <a:lstStyle/>
          <a:p>
            <a:pPr algn="ctr"/>
            <a:r>
              <a:rPr lang="fr-FR" b="1" dirty="0">
                <a:solidFill>
                  <a:srgbClr val="0070C0"/>
                </a:solidFill>
              </a:rPr>
              <a:t>Contestations lors des cérémonies de remise des diplômes en mai et juin 2022 Polytechnique Centrale(50 étudiants /550)  Nantes ou AgroParisTech (8) </a:t>
            </a:r>
            <a:r>
              <a:rPr lang="fr-FR" b="1" dirty="0" err="1">
                <a:solidFill>
                  <a:srgbClr val="0070C0"/>
                </a:solidFill>
              </a:rPr>
              <a:t>ScesPo</a:t>
            </a:r>
            <a:r>
              <a:rPr lang="fr-FR" b="1" dirty="0">
                <a:solidFill>
                  <a:srgbClr val="0070C0"/>
                </a:solidFill>
              </a:rPr>
              <a:t> Paris Extraits de discours</a:t>
            </a:r>
          </a:p>
          <a:p>
            <a:r>
              <a:rPr lang="fr-FR" i="1" dirty="0">
                <a:solidFill>
                  <a:schemeClr val="accent1">
                    <a:lumMod val="75000"/>
                  </a:schemeClr>
                </a:solidFill>
              </a:rPr>
              <a:t>« J’aurais pu rejoindre sans problème ce monde capitaliste que j’avais beaucoup côtoyé, accepter un poste qui me donnerait accès à tous les privilèges du polytechnicien : l’argent, le pouvoir, le prestige. J’aurais pu croire à ces promesses de RSE [responsabilité sociétale des entreprises] et de croissance verte, croire que j’allais changer les choses de l’intérieur… Avant que ce ne soit le système qui change mon intérieur. Je souhaite bon courage à ceux qui tentent cette voie, mais personnellement je ne souhaite pas être un pion utile du système. » (</a:t>
            </a:r>
            <a:r>
              <a:rPr lang="fr-FR" b="1" i="1" dirty="0">
                <a:solidFill>
                  <a:schemeClr val="accent1">
                    <a:lumMod val="75000"/>
                  </a:schemeClr>
                </a:solidFill>
              </a:rPr>
              <a:t>Polytechnique)</a:t>
            </a:r>
          </a:p>
          <a:p>
            <a:r>
              <a:rPr lang="fr-FR" dirty="0">
                <a:solidFill>
                  <a:schemeClr val="accent1">
                    <a:lumMod val="75000"/>
                  </a:schemeClr>
                </a:solidFill>
              </a:rPr>
              <a:t>Combat collectif d’une partie des élèves contre l’implantation d’un centre de recherche de Total sur le campus de Saclay, projet abandonné en janvier 2022</a:t>
            </a:r>
          </a:p>
          <a:p>
            <a:r>
              <a:rPr lang="fr-FR" i="1" dirty="0">
                <a:solidFill>
                  <a:schemeClr val="accent1">
                    <a:lumMod val="75000"/>
                  </a:schemeClr>
                </a:solidFill>
              </a:rPr>
              <a:t>Refus de travailler dans des entreprises qui « font partie du problème » « Trafiquer en labo des plantes pour des multinationales (…), inventer des labels “bonne conscience” (…), pondre des rapports RSE [responsabilité sociale des entreprises] (…), ou encore compter des grenouilles et des papillons pour que les bétonneurs puissent les faire disparaître légalement. A nos yeux, ces jobs sont destructeurs et les choisir, c’est nuire. » (</a:t>
            </a:r>
            <a:r>
              <a:rPr lang="fr-FR" b="1" i="1" dirty="0" err="1">
                <a:solidFill>
                  <a:schemeClr val="accent1">
                    <a:lumMod val="75000"/>
                  </a:schemeClr>
                </a:solidFill>
              </a:rPr>
              <a:t>Agrotech</a:t>
            </a:r>
            <a:r>
              <a:rPr lang="fr-FR" i="1" dirty="0">
                <a:solidFill>
                  <a:schemeClr val="accent1">
                    <a:lumMod val="75000"/>
                  </a:schemeClr>
                </a:solidFill>
              </a:rPr>
              <a:t>)</a:t>
            </a:r>
          </a:p>
          <a:p>
            <a:r>
              <a:rPr lang="fr-FR" i="1" dirty="0">
                <a:solidFill>
                  <a:schemeClr val="accent1">
                    <a:lumMod val="75000"/>
                  </a:schemeClr>
                </a:solidFill>
              </a:rPr>
              <a:t>« sortir du déni », « Alors que nous devons changer radicalement de système politique, économique et culturel, nos formations aussi doivent s’adapter, au risque de contribuer elles-mêmes au problème. » (</a:t>
            </a:r>
            <a:r>
              <a:rPr lang="fr-FR" b="1" i="1" dirty="0" err="1">
                <a:solidFill>
                  <a:schemeClr val="accent1">
                    <a:lumMod val="75000"/>
                  </a:schemeClr>
                </a:solidFill>
              </a:rPr>
              <a:t>ScesPoParis</a:t>
            </a:r>
            <a:r>
              <a:rPr lang="fr-FR" i="1" dirty="0">
                <a:solidFill>
                  <a:schemeClr val="accent1">
                    <a:lumMod val="75000"/>
                  </a:schemeClr>
                </a:solidFill>
              </a:rPr>
              <a:t>)</a:t>
            </a:r>
          </a:p>
        </p:txBody>
      </p:sp>
    </p:spTree>
    <p:extLst>
      <p:ext uri="{BB962C8B-B14F-4D97-AF65-F5344CB8AC3E}">
        <p14:creationId xmlns:p14="http://schemas.microsoft.com/office/powerpoint/2010/main" val="2861789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0.70"/>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4AA4657D-81E1-E6A2-B8CB-7D3A73E70D38}"/>
              </a:ext>
            </a:extLst>
          </p:cNvPr>
          <p:cNvSpPr>
            <a:spLocks noGrp="1"/>
          </p:cNvSpPr>
          <p:nvPr>
            <p:ph type="title"/>
          </p:nvPr>
        </p:nvSpPr>
        <p:spPr>
          <a:xfrm>
            <a:off x="459346" y="294538"/>
            <a:ext cx="11427853" cy="1033669"/>
          </a:xfrm>
        </p:spPr>
        <p:txBody>
          <a:bodyPr>
            <a:normAutofit fontScale="90000"/>
          </a:bodyPr>
          <a:lstStyle/>
          <a:p>
            <a:r>
              <a:rPr lang="fr-FR" sz="4000" dirty="0">
                <a:solidFill>
                  <a:srgbClr val="FFFFFF"/>
                </a:solidFill>
              </a:rPr>
              <a:t>3.1. Le brouillage des frontières du travail par le numérique</a:t>
            </a:r>
          </a:p>
        </p:txBody>
      </p:sp>
      <p:sp>
        <p:nvSpPr>
          <p:cNvPr id="5" name="Espace réservé du numéro de diapositive 4">
            <a:extLst>
              <a:ext uri="{FF2B5EF4-FFF2-40B4-BE49-F238E27FC236}">
                <a16:creationId xmlns:a16="http://schemas.microsoft.com/office/drawing/2014/main" id="{BC487F2F-2F81-B06A-54C7-1C1487D9366F}"/>
              </a:ext>
            </a:extLst>
          </p:cNvPr>
          <p:cNvSpPr>
            <a:spLocks noGrp="1"/>
          </p:cNvSpPr>
          <p:nvPr>
            <p:ph type="sldNum" sz="quarter" idx="12"/>
          </p:nvPr>
        </p:nvSpPr>
        <p:spPr>
          <a:xfrm>
            <a:off x="11704320" y="6455431"/>
            <a:ext cx="445913"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266F4DE-CDC0-234A-B27D-B59A64A3BC31}" type="slidenum">
              <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50</a:t>
            </a:fld>
            <a:endPar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6" name="Espace réservé du pied de page 3">
            <a:extLst>
              <a:ext uri="{FF2B5EF4-FFF2-40B4-BE49-F238E27FC236}">
                <a16:creationId xmlns:a16="http://schemas.microsoft.com/office/drawing/2014/main" id="{1621B17F-11CE-FEFE-7AFD-DB0D2DE93662}"/>
              </a:ext>
            </a:extLst>
          </p:cNvPr>
          <p:cNvSpPr>
            <a:spLocks noGrp="1"/>
          </p:cNvSpPr>
          <p:nvPr>
            <p:ph type="ftr" sz="quarter" idx="11"/>
          </p:nvPr>
        </p:nvSpPr>
        <p:spPr>
          <a:xfrm rot="5400000">
            <a:off x="-1676016" y="2183228"/>
            <a:ext cx="3717157"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100" b="0" i="0" u="none" strike="noStrike" kern="1200" cap="none" spc="0" normalizeH="0" baseline="0" noProof="0" dirty="0">
                <a:ln>
                  <a:noFill/>
                </a:ln>
                <a:solidFill>
                  <a:srgbClr val="FFFFFF"/>
                </a:solidFill>
                <a:effectLst/>
                <a:uLnTx/>
                <a:uFillTx/>
                <a:latin typeface="Calibri" panose="020F0502020204030204"/>
                <a:ea typeface="+mn-ea"/>
                <a:cs typeface="+mn-cs"/>
              </a:rPr>
              <a:t>Sandrine Parayre </a:t>
            </a: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Formation académique Aix Marseille 2023</a:t>
            </a:r>
          </a:p>
        </p:txBody>
      </p:sp>
      <p:pic>
        <p:nvPicPr>
          <p:cNvPr id="11" name="Espace réservé du contenu 10">
            <a:extLst>
              <a:ext uri="{FF2B5EF4-FFF2-40B4-BE49-F238E27FC236}">
                <a16:creationId xmlns:a16="http://schemas.microsoft.com/office/drawing/2014/main" id="{1F9E70C0-24AF-CA46-AEA8-1DE53D4A9BAE}"/>
              </a:ext>
            </a:extLst>
          </p:cNvPr>
          <p:cNvPicPr>
            <a:picLocks noGrp="1" noChangeAspect="1"/>
          </p:cNvPicPr>
          <p:nvPr>
            <p:ph idx="1"/>
          </p:nvPr>
        </p:nvPicPr>
        <p:blipFill>
          <a:blip r:embed="rId2"/>
          <a:stretch>
            <a:fillRect/>
          </a:stretch>
        </p:blipFill>
        <p:spPr>
          <a:xfrm>
            <a:off x="9388786" y="2177446"/>
            <a:ext cx="2419878" cy="3684588"/>
          </a:xfrm>
          <a:prstGeom prst="rect">
            <a:avLst/>
          </a:prstGeom>
        </p:spPr>
      </p:pic>
      <p:sp>
        <p:nvSpPr>
          <p:cNvPr id="15" name="ZoneTexte 14">
            <a:extLst>
              <a:ext uri="{FF2B5EF4-FFF2-40B4-BE49-F238E27FC236}">
                <a16:creationId xmlns:a16="http://schemas.microsoft.com/office/drawing/2014/main" id="{602462A5-ABEA-A645-9CF4-D0AB0CA78EB0}"/>
              </a:ext>
            </a:extLst>
          </p:cNvPr>
          <p:cNvSpPr txBox="1"/>
          <p:nvPr/>
        </p:nvSpPr>
        <p:spPr>
          <a:xfrm>
            <a:off x="499590" y="1891970"/>
            <a:ext cx="8389606" cy="3693319"/>
          </a:xfrm>
          <a:prstGeom prst="rect">
            <a:avLst/>
          </a:prstGeom>
          <a:noFill/>
        </p:spPr>
        <p:txBody>
          <a:bodyPr wrap="square">
            <a:spAutoFit/>
          </a:bodyPr>
          <a:lstStyle/>
          <a:p>
            <a:pPr marL="0" indent="0" algn="just">
              <a:buNone/>
            </a:pPr>
            <a:r>
              <a:rPr lang="fr-FR" b="1" u="sng" dirty="0">
                <a:solidFill>
                  <a:srgbClr val="0070C0"/>
                </a:solidFill>
                <a:latin typeface="Times New Roman" panose="02020603050405020304" pitchFamily="18" charset="0"/>
                <a:cs typeface="Times New Roman" panose="02020603050405020304" pitchFamily="18" charset="0"/>
              </a:rPr>
              <a:t>En attendant les robots  Enquête sur le travail du clic </a:t>
            </a:r>
            <a:r>
              <a:rPr lang="fr-FR" dirty="0">
                <a:solidFill>
                  <a:srgbClr val="0070C0"/>
                </a:solidFill>
                <a:latin typeface="Times New Roman" panose="02020603050405020304" pitchFamily="18" charset="0"/>
                <a:cs typeface="Times New Roman" panose="02020603050405020304" pitchFamily="18" charset="0"/>
              </a:rPr>
              <a:t>Antonio A. </a:t>
            </a:r>
            <a:r>
              <a:rPr lang="fr-FR" dirty="0" err="1">
                <a:solidFill>
                  <a:srgbClr val="0070C0"/>
                </a:solidFill>
                <a:latin typeface="Times New Roman" panose="02020603050405020304" pitchFamily="18" charset="0"/>
                <a:cs typeface="Times New Roman" panose="02020603050405020304" pitchFamily="18" charset="0"/>
              </a:rPr>
              <a:t>Casilli</a:t>
            </a:r>
            <a:r>
              <a:rPr lang="fr-FR" dirty="0">
                <a:solidFill>
                  <a:srgbClr val="0070C0"/>
                </a:solidFill>
                <a:latin typeface="Times New Roman" panose="02020603050405020304" pitchFamily="18" charset="0"/>
                <a:cs typeface="Times New Roman" panose="02020603050405020304" pitchFamily="18" charset="0"/>
              </a:rPr>
              <a:t> (2019)</a:t>
            </a:r>
          </a:p>
          <a:p>
            <a:pPr marL="0" indent="0" algn="just">
              <a:buNone/>
            </a:pPr>
            <a:r>
              <a:rPr lang="fr-FR" dirty="0">
                <a:latin typeface="Times New Roman" panose="02020603050405020304" pitchFamily="18" charset="0"/>
                <a:cs typeface="Times New Roman" panose="02020603050405020304" pitchFamily="18" charset="0"/>
              </a:rPr>
              <a:t>Scénario anxiogène du « grand remplacement technologique » </a:t>
            </a:r>
          </a:p>
          <a:p>
            <a:pPr marL="0" indent="0" algn="just">
              <a:buNone/>
            </a:pPr>
            <a:r>
              <a:rPr lang="fr-FR" dirty="0">
                <a:latin typeface="Times New Roman" panose="02020603050405020304" pitchFamily="18" charset="0"/>
                <a:cs typeface="Times New Roman" panose="02020603050405020304" pitchFamily="18" charset="0"/>
              </a:rPr>
              <a:t>Démystifier l’IA : </a:t>
            </a:r>
            <a:r>
              <a:rPr lang="fr-FR" b="1" dirty="0">
                <a:latin typeface="Times New Roman" panose="02020603050405020304" pitchFamily="18" charset="0"/>
                <a:cs typeface="Times New Roman" panose="02020603050405020304" pitchFamily="18" charset="0"/>
              </a:rPr>
              <a:t>confusion entre digitalisation et disparition du travail </a:t>
            </a:r>
          </a:p>
          <a:p>
            <a:pPr marL="0" indent="0" algn="just">
              <a:buNone/>
            </a:pPr>
            <a:r>
              <a:rPr lang="fr-FR" dirty="0">
                <a:latin typeface="Times New Roman" panose="02020603050405020304" pitchFamily="18" charset="0"/>
                <a:cs typeface="Times New Roman" panose="02020603050405020304" pitchFamily="18" charset="0"/>
              </a:rPr>
              <a:t>Le travail du clic est invisibilisé, derrière le paravent des « plateformes numériques »</a:t>
            </a:r>
          </a:p>
          <a:p>
            <a:pPr marL="0" indent="0" algn="just">
              <a:buNone/>
            </a:pPr>
            <a:r>
              <a:rPr lang="fr-FR" dirty="0">
                <a:latin typeface="Times New Roman" panose="02020603050405020304" pitchFamily="18" charset="0"/>
                <a:cs typeface="Times New Roman" panose="02020603050405020304" pitchFamily="18" charset="0"/>
              </a:rPr>
              <a:t>Renversement : « </a:t>
            </a:r>
            <a:r>
              <a:rPr lang="fr-FR" i="1" dirty="0">
                <a:latin typeface="Times New Roman" panose="02020603050405020304" pitchFamily="18" charset="0"/>
                <a:cs typeface="Times New Roman" panose="02020603050405020304" pitchFamily="18" charset="0"/>
              </a:rPr>
              <a:t>ce ne sont pas les “machines” qui font le travail des hommes, mais les hommes qui sont poussés à réaliser un digital </a:t>
            </a:r>
            <a:r>
              <a:rPr lang="fr-FR" i="1" dirty="0" err="1">
                <a:latin typeface="Times New Roman" panose="02020603050405020304" pitchFamily="18" charset="0"/>
                <a:cs typeface="Times New Roman" panose="02020603050405020304" pitchFamily="18" charset="0"/>
              </a:rPr>
              <a:t>labor</a:t>
            </a:r>
            <a:r>
              <a:rPr lang="fr-FR" i="1" dirty="0">
                <a:latin typeface="Times New Roman" panose="02020603050405020304" pitchFamily="18" charset="0"/>
                <a:cs typeface="Times New Roman" panose="02020603050405020304" pitchFamily="18" charset="0"/>
              </a:rPr>
              <a:t> pour les machines, en les accompagnant, en les imitant, en les entraînant ». </a:t>
            </a:r>
          </a:p>
          <a:p>
            <a:pPr marL="0" indent="0" algn="just">
              <a:buNone/>
            </a:pPr>
            <a:r>
              <a:rPr lang="fr-FR" dirty="0">
                <a:latin typeface="Times New Roman" panose="02020603050405020304" pitchFamily="18" charset="0"/>
                <a:cs typeface="Times New Roman" panose="02020603050405020304" pitchFamily="18" charset="0"/>
              </a:rPr>
              <a:t>Travail digital (ou digital </a:t>
            </a:r>
            <a:r>
              <a:rPr lang="fr-FR" dirty="0" err="1">
                <a:latin typeface="Times New Roman" panose="02020603050405020304" pitchFamily="18" charset="0"/>
                <a:cs typeface="Times New Roman" panose="02020603050405020304" pitchFamily="18" charset="0"/>
              </a:rPr>
              <a:t>labor</a:t>
            </a:r>
            <a:r>
              <a:rPr lang="fr-FR" dirty="0">
                <a:latin typeface="Times New Roman" panose="02020603050405020304" pitchFamily="18" charset="0"/>
                <a:cs typeface="Times New Roman" panose="02020603050405020304" pitchFamily="18" charset="0"/>
              </a:rPr>
              <a:t>) : travail fragmenté, « </a:t>
            </a:r>
            <a:r>
              <a:rPr lang="fr-FR" dirty="0" err="1">
                <a:latin typeface="Times New Roman" panose="02020603050405020304" pitchFamily="18" charset="0"/>
                <a:cs typeface="Times New Roman" panose="02020603050405020304" pitchFamily="18" charset="0"/>
              </a:rPr>
              <a:t>tâcheronnisé</a:t>
            </a:r>
            <a:r>
              <a:rPr lang="fr-FR" dirty="0">
                <a:latin typeface="Times New Roman" panose="02020603050405020304" pitchFamily="18" charset="0"/>
                <a:cs typeface="Times New Roman" panose="02020603050405020304" pitchFamily="18" charset="0"/>
              </a:rPr>
              <a:t> », sous-payé et reproduction des formes d’exploitation (économique et spatiale) de la main-d’œuvre</a:t>
            </a:r>
          </a:p>
          <a:p>
            <a:pPr marL="0" indent="0" algn="just">
              <a:buNone/>
            </a:pPr>
            <a:r>
              <a:rPr lang="fr-FR" dirty="0">
                <a:latin typeface="Times New Roman" panose="02020603050405020304" pitchFamily="18" charset="0"/>
                <a:cs typeface="Times New Roman" panose="02020603050405020304" pitchFamily="18" charset="0"/>
              </a:rPr>
              <a:t>Le t</a:t>
            </a:r>
            <a:r>
              <a:rPr lang="fr-FR" dirty="0">
                <a:effectLst/>
                <a:latin typeface="Times New Roman" panose="02020603050405020304" pitchFamily="18" charset="0"/>
                <a:cs typeface="Times New Roman" panose="02020603050405020304" pitchFamily="18" charset="0"/>
              </a:rPr>
              <a:t>ravail du clic est aussi un rapport social</a:t>
            </a:r>
            <a:r>
              <a:rPr lang="fr-FR" i="1" dirty="0">
                <a:effectLst/>
                <a:latin typeface="Times New Roman" panose="02020603050405020304" pitchFamily="18" charset="0"/>
                <a:cs typeface="Times New Roman" panose="02020603050405020304" pitchFamily="18" charset="0"/>
              </a:rPr>
              <a:t> : « l’automation est avant tout un spectacle, une stratégie de détournement de l’attention destinée à occulter des décisions managériales visant à réduire la part relative des salaires [...] par rapport à la rémunération des investisseurs »</a:t>
            </a:r>
            <a:endParaRPr lang="fr-FR"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1761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strVal val="#ppt_w*0.70"/>
                                          </p:val>
                                        </p:tav>
                                        <p:tav tm="100000">
                                          <p:val>
                                            <p:strVal val="#ppt_w"/>
                                          </p:val>
                                        </p:tav>
                                      </p:tavLst>
                                    </p:anim>
                                    <p:anim calcmode="lin" valueType="num">
                                      <p:cBhvr>
                                        <p:cTn id="8" dur="1000" fill="hold"/>
                                        <p:tgtEl>
                                          <p:spTgt spid="15"/>
                                        </p:tgtEl>
                                        <p:attrNameLst>
                                          <p:attrName>ppt_h</p:attrName>
                                        </p:attrNameLst>
                                      </p:cBhvr>
                                      <p:tavLst>
                                        <p:tav tm="0">
                                          <p:val>
                                            <p:strVal val="#ppt_h"/>
                                          </p:val>
                                        </p:tav>
                                        <p:tav tm="100000">
                                          <p:val>
                                            <p:strVal val="#ppt_h"/>
                                          </p:val>
                                        </p:tav>
                                      </p:tavLst>
                                    </p:anim>
                                    <p:animEffect transition="in" filter="fade">
                                      <p:cBhvr>
                                        <p:cTn id="9" dur="1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4AA4657D-81E1-E6A2-B8CB-7D3A73E70D38}"/>
              </a:ext>
            </a:extLst>
          </p:cNvPr>
          <p:cNvSpPr>
            <a:spLocks noGrp="1"/>
          </p:cNvSpPr>
          <p:nvPr>
            <p:ph type="title"/>
          </p:nvPr>
        </p:nvSpPr>
        <p:spPr>
          <a:xfrm>
            <a:off x="459346" y="294538"/>
            <a:ext cx="11427853" cy="1033669"/>
          </a:xfrm>
        </p:spPr>
        <p:txBody>
          <a:bodyPr>
            <a:normAutofit fontScale="90000"/>
          </a:bodyPr>
          <a:lstStyle/>
          <a:p>
            <a:r>
              <a:rPr lang="fr-FR" sz="4000" dirty="0">
                <a:solidFill>
                  <a:srgbClr val="FFFFFF"/>
                </a:solidFill>
              </a:rPr>
              <a:t>3.1. Le brouillage des frontières du travail par le numérique</a:t>
            </a:r>
          </a:p>
        </p:txBody>
      </p:sp>
      <p:sp>
        <p:nvSpPr>
          <p:cNvPr id="3" name="Espace réservé du contenu 2">
            <a:extLst>
              <a:ext uri="{FF2B5EF4-FFF2-40B4-BE49-F238E27FC236}">
                <a16:creationId xmlns:a16="http://schemas.microsoft.com/office/drawing/2014/main" id="{9CBB1500-E402-1507-1F3B-81EA237C5115}"/>
              </a:ext>
            </a:extLst>
          </p:cNvPr>
          <p:cNvSpPr>
            <a:spLocks noGrp="1"/>
          </p:cNvSpPr>
          <p:nvPr>
            <p:ph idx="1"/>
          </p:nvPr>
        </p:nvSpPr>
        <p:spPr>
          <a:xfrm>
            <a:off x="701337" y="1740024"/>
            <a:ext cx="10901778" cy="4625266"/>
          </a:xfrm>
        </p:spPr>
        <p:txBody>
          <a:bodyPr anchor="ctr">
            <a:normAutofit fontScale="47500" lnSpcReduction="20000"/>
          </a:bodyPr>
          <a:lstStyle/>
          <a:p>
            <a:pPr marL="0" indent="0" algn="just">
              <a:buNone/>
            </a:pPr>
            <a:r>
              <a:rPr lang="fr-FR" sz="3300" dirty="0">
                <a:effectLst/>
                <a:latin typeface="Times New Roman" panose="02020603050405020304" pitchFamily="18" charset="0"/>
                <a:cs typeface="Times New Roman" panose="02020603050405020304" pitchFamily="18" charset="0"/>
              </a:rPr>
              <a:t>Analyse de la </a:t>
            </a:r>
            <a:r>
              <a:rPr lang="fr-FR" sz="3300" dirty="0">
                <a:solidFill>
                  <a:srgbClr val="0070C0"/>
                </a:solidFill>
                <a:effectLst/>
                <a:latin typeface="Times New Roman" panose="02020603050405020304" pitchFamily="18" charset="0"/>
                <a:cs typeface="Times New Roman" panose="02020603050405020304" pitchFamily="18" charset="0"/>
              </a:rPr>
              <a:t>« plateforme numérique </a:t>
            </a:r>
            <a:r>
              <a:rPr lang="fr-FR" sz="3300" dirty="0">
                <a:effectLst/>
                <a:latin typeface="Times New Roman" panose="02020603050405020304" pitchFamily="18" charset="0"/>
                <a:cs typeface="Times New Roman" panose="02020603050405020304" pitchFamily="18" charset="0"/>
              </a:rPr>
              <a:t>» comme un mécanisme de coordination dans un capitalisme numérique</a:t>
            </a:r>
          </a:p>
          <a:p>
            <a:pPr marL="0" indent="0" algn="just">
              <a:buNone/>
            </a:pPr>
            <a:r>
              <a:rPr lang="fr-FR" sz="3300" dirty="0">
                <a:effectLst/>
                <a:latin typeface="Times New Roman" panose="02020603050405020304" pitchFamily="18" charset="0"/>
                <a:cs typeface="Times New Roman" panose="02020603050405020304" pitchFamily="18" charset="0"/>
              </a:rPr>
              <a:t>Recueil de données personnelles mises en relation par « appariements algorithmiques »</a:t>
            </a:r>
          </a:p>
          <a:p>
            <a:pPr marL="0" indent="0" algn="just">
              <a:buNone/>
            </a:pPr>
            <a:r>
              <a:rPr lang="fr-FR" sz="3300" dirty="0">
                <a:effectLst/>
                <a:latin typeface="Times New Roman" panose="02020603050405020304" pitchFamily="18" charset="0"/>
                <a:cs typeface="Times New Roman" panose="02020603050405020304" pitchFamily="18" charset="0"/>
              </a:rPr>
              <a:t>Rémunération par captation d’une part de la valeur produite par les utilisateurs</a:t>
            </a:r>
          </a:p>
          <a:p>
            <a:pPr marL="0" indent="0" algn="just">
              <a:buNone/>
            </a:pPr>
            <a:r>
              <a:rPr lang="fr-FR" sz="3300" dirty="0">
                <a:effectLst/>
                <a:latin typeface="Times New Roman" panose="02020603050405020304" pitchFamily="18" charset="0"/>
                <a:cs typeface="Times New Roman" panose="02020603050405020304" pitchFamily="18" charset="0"/>
              </a:rPr>
              <a:t>« hybrides marché-entreprise »</a:t>
            </a:r>
            <a:r>
              <a:rPr lang="fr-FR" sz="3300" dirty="0">
                <a:latin typeface="Times New Roman" panose="02020603050405020304" pitchFamily="18" charset="0"/>
                <a:cs typeface="Times New Roman" panose="02020603050405020304" pitchFamily="18" charset="0"/>
              </a:rPr>
              <a:t> (marchés multi face </a:t>
            </a:r>
            <a:r>
              <a:rPr lang="fr-FR" sz="3300" dirty="0" err="1">
                <a:latin typeface="Times New Roman" panose="02020603050405020304" pitchFamily="18" charset="0"/>
                <a:cs typeface="Times New Roman" panose="02020603050405020304" pitchFamily="18" charset="0"/>
              </a:rPr>
              <a:t>Tirole</a:t>
            </a:r>
            <a:r>
              <a:rPr lang="fr-FR" sz="3300" dirty="0">
                <a:latin typeface="Times New Roman" panose="02020603050405020304" pitchFamily="18" charset="0"/>
                <a:cs typeface="Times New Roman" panose="02020603050405020304" pitchFamily="18" charset="0"/>
              </a:rPr>
              <a:t>)</a:t>
            </a:r>
          </a:p>
          <a:p>
            <a:pPr marL="0" indent="0" algn="just">
              <a:buNone/>
            </a:pPr>
            <a:r>
              <a:rPr lang="fr-FR" sz="3300" dirty="0">
                <a:latin typeface="Times New Roman" panose="02020603050405020304" pitchFamily="18" charset="0"/>
                <a:cs typeface="Times New Roman" panose="02020603050405020304" pitchFamily="18" charset="0"/>
              </a:rPr>
              <a:t>Bouleversement et inversion entre travail formellement reconnu et travail hors travail par les plateformes</a:t>
            </a:r>
          </a:p>
          <a:p>
            <a:pPr marL="0" indent="0" algn="just">
              <a:buNone/>
            </a:pPr>
            <a:r>
              <a:rPr lang="fr-FR" sz="3300" dirty="0">
                <a:latin typeface="Times New Roman" panose="02020603050405020304" pitchFamily="18" charset="0"/>
                <a:cs typeface="Times New Roman" panose="02020603050405020304" pitchFamily="18" charset="0"/>
              </a:rPr>
              <a:t>Les plateformes ( infrastructure numérique qui met en relation au moins deux groupes d’individus) ne fournissent pas des emplois mais des tâches (Cf. Marchés bifaces en économie J. </a:t>
            </a:r>
            <a:r>
              <a:rPr lang="fr-FR" sz="3300" dirty="0" err="1">
                <a:latin typeface="Times New Roman" panose="02020603050405020304" pitchFamily="18" charset="0"/>
                <a:cs typeface="Times New Roman" panose="02020603050405020304" pitchFamily="18" charset="0"/>
              </a:rPr>
              <a:t>Tirole</a:t>
            </a:r>
            <a:r>
              <a:rPr lang="fr-FR" sz="3300" dirty="0">
                <a:latin typeface="Times New Roman" panose="02020603050405020304" pitchFamily="18" charset="0"/>
                <a:cs typeface="Times New Roman" panose="02020603050405020304" pitchFamily="18" charset="0"/>
              </a:rPr>
              <a:t>)</a:t>
            </a:r>
          </a:p>
          <a:p>
            <a:pPr marL="0" indent="0" algn="just">
              <a:buNone/>
            </a:pPr>
            <a:r>
              <a:rPr lang="fr-FR" sz="3300" dirty="0">
                <a:latin typeface="Times New Roman" panose="02020603050405020304" pitchFamily="18" charset="0"/>
                <a:cs typeface="Times New Roman" panose="02020603050405020304" pitchFamily="18" charset="0"/>
              </a:rPr>
              <a:t>Mécanismes de coordination </a:t>
            </a:r>
            <a:r>
              <a:rPr lang="fr-FR" sz="3300" dirty="0" err="1">
                <a:latin typeface="Times New Roman" panose="02020603050405020304" pitchFamily="18" charset="0"/>
                <a:cs typeface="Times New Roman" panose="02020603050405020304" pitchFamily="18" charset="0"/>
              </a:rPr>
              <a:t>multiface</a:t>
            </a:r>
            <a:r>
              <a:rPr lang="fr-FR" sz="3300" dirty="0">
                <a:latin typeface="Times New Roman" panose="02020603050405020304" pitchFamily="18" charset="0"/>
                <a:cs typeface="Times New Roman" panose="02020603050405020304" pitchFamily="18" charset="0"/>
              </a:rPr>
              <a:t> qui captent la valeur générée par leurs utilisateurs en leur imposant 3 types de travail  :</a:t>
            </a:r>
          </a:p>
          <a:p>
            <a:pPr algn="just">
              <a:buFontTx/>
              <a:buChar char="-"/>
            </a:pPr>
            <a:r>
              <a:rPr lang="fr-FR" sz="3300" dirty="0">
                <a:effectLst/>
                <a:latin typeface="Times New Roman" panose="02020603050405020304" pitchFamily="18" charset="0"/>
                <a:cs typeface="Times New Roman" panose="02020603050405020304" pitchFamily="18" charset="0"/>
              </a:rPr>
              <a:t>Le </a:t>
            </a:r>
            <a:r>
              <a:rPr lang="fr-FR" sz="3300" b="1" dirty="0">
                <a:effectLst/>
                <a:latin typeface="Times New Roman" panose="02020603050405020304" pitchFamily="18" charset="0"/>
                <a:cs typeface="Times New Roman" panose="02020603050405020304" pitchFamily="18" charset="0"/>
              </a:rPr>
              <a:t>travail à la demande</a:t>
            </a:r>
            <a:r>
              <a:rPr lang="fr-FR" sz="3300" b="1" i="1" dirty="0">
                <a:effectLst/>
                <a:latin typeface="Times New Roman" panose="02020603050405020304" pitchFamily="18" charset="0"/>
                <a:cs typeface="Times New Roman" panose="02020603050405020304" pitchFamily="18" charset="0"/>
              </a:rPr>
              <a:t> </a:t>
            </a:r>
            <a:r>
              <a:rPr lang="fr-FR" sz="3300" i="1" dirty="0">
                <a:effectLst/>
                <a:latin typeface="Times New Roman" panose="02020603050405020304" pitchFamily="18" charset="0"/>
                <a:cs typeface="Times New Roman" panose="02020603050405020304" pitchFamily="18" charset="0"/>
              </a:rPr>
              <a:t>(</a:t>
            </a:r>
            <a:r>
              <a:rPr lang="fr-FR" sz="3300" dirty="0">
                <a:effectLst/>
                <a:latin typeface="Times New Roman" panose="02020603050405020304" pitchFamily="18" charset="0"/>
                <a:cs typeface="Times New Roman" panose="02020603050405020304" pitchFamily="18" charset="0"/>
              </a:rPr>
              <a:t>Uber et Deliveroo mais aussi baby-sitting</a:t>
            </a:r>
            <a:r>
              <a:rPr lang="fr-FR" sz="3300" i="1" dirty="0">
                <a:latin typeface="Times New Roman" panose="02020603050405020304" pitchFamily="18" charset="0"/>
                <a:cs typeface="Times New Roman" panose="02020603050405020304" pitchFamily="18" charset="0"/>
              </a:rPr>
              <a:t> </a:t>
            </a:r>
            <a:r>
              <a:rPr lang="fr-FR" sz="3300" i="1" dirty="0">
                <a:effectLst/>
                <a:latin typeface="Times New Roman" panose="02020603050405020304" pitchFamily="18" charset="0"/>
                <a:cs typeface="Times New Roman" panose="02020603050405020304" pitchFamily="18" charset="0"/>
              </a:rPr>
              <a:t>: économie « collaborative)</a:t>
            </a:r>
          </a:p>
          <a:p>
            <a:pPr algn="just">
              <a:buFontTx/>
              <a:buChar char="-"/>
            </a:pPr>
            <a:r>
              <a:rPr lang="fr-FR" sz="3300" dirty="0">
                <a:effectLst/>
                <a:latin typeface="Times New Roman" panose="02020603050405020304" pitchFamily="18" charset="0"/>
                <a:cs typeface="Times New Roman" panose="02020603050405020304" pitchFamily="18" charset="0"/>
              </a:rPr>
              <a:t>Le </a:t>
            </a:r>
            <a:r>
              <a:rPr lang="fr-FR" sz="3300" b="1" dirty="0">
                <a:effectLst/>
                <a:latin typeface="Times New Roman" panose="02020603050405020304" pitchFamily="18" charset="0"/>
                <a:cs typeface="Times New Roman" panose="02020603050405020304" pitchFamily="18" charset="0"/>
              </a:rPr>
              <a:t>micro-travail</a:t>
            </a:r>
            <a:r>
              <a:rPr lang="fr-FR" sz="3300" dirty="0">
                <a:effectLst/>
                <a:latin typeface="Times New Roman" panose="02020603050405020304" pitchFamily="18" charset="0"/>
                <a:cs typeface="Times New Roman" panose="02020603050405020304" pitchFamily="18" charset="0"/>
              </a:rPr>
              <a:t> : « </a:t>
            </a:r>
            <a:r>
              <a:rPr lang="fr-FR" sz="3300" i="1" dirty="0">
                <a:effectLst/>
                <a:latin typeface="Times New Roman" panose="02020603050405020304" pitchFamily="18" charset="0"/>
                <a:cs typeface="Times New Roman" panose="02020603050405020304" pitchFamily="18" charset="0"/>
              </a:rPr>
              <a:t>la délégation de tâches fractionnées aux usagers de portails comme Amazon </a:t>
            </a:r>
            <a:r>
              <a:rPr lang="fr-FR" sz="3300" i="1" dirty="0" err="1">
                <a:effectLst/>
                <a:latin typeface="Times New Roman" panose="02020603050405020304" pitchFamily="18" charset="0"/>
                <a:cs typeface="Times New Roman" panose="02020603050405020304" pitchFamily="18" charset="0"/>
              </a:rPr>
              <a:t>Mechanical</a:t>
            </a:r>
            <a:r>
              <a:rPr lang="fr-FR" sz="3300" i="1" dirty="0">
                <a:effectLst/>
                <a:latin typeface="Times New Roman" panose="02020603050405020304" pitchFamily="18" charset="0"/>
                <a:cs typeface="Times New Roman" panose="02020603050405020304" pitchFamily="18" charset="0"/>
              </a:rPr>
              <a:t> </a:t>
            </a:r>
            <a:r>
              <a:rPr lang="fr-FR" sz="3300" i="1" dirty="0" err="1">
                <a:effectLst/>
                <a:latin typeface="Times New Roman" panose="02020603050405020304" pitchFamily="18" charset="0"/>
                <a:cs typeface="Times New Roman" panose="02020603050405020304" pitchFamily="18" charset="0"/>
              </a:rPr>
              <a:t>Turk</a:t>
            </a:r>
            <a:r>
              <a:rPr lang="fr-FR" sz="3300" i="1" dirty="0">
                <a:effectLst/>
                <a:latin typeface="Times New Roman" panose="02020603050405020304" pitchFamily="18" charset="0"/>
                <a:cs typeface="Times New Roman" panose="02020603050405020304" pitchFamily="18" charset="0"/>
              </a:rPr>
              <a:t> ou </a:t>
            </a:r>
            <a:r>
              <a:rPr lang="fr-FR" sz="3300" i="1" dirty="0" err="1">
                <a:effectLst/>
                <a:latin typeface="Times New Roman" panose="02020603050405020304" pitchFamily="18" charset="0"/>
                <a:cs typeface="Times New Roman" panose="02020603050405020304" pitchFamily="18" charset="0"/>
              </a:rPr>
              <a:t>Clickworker</a:t>
            </a:r>
            <a:r>
              <a:rPr lang="fr-FR" sz="3300" i="1" dirty="0">
                <a:effectLst/>
                <a:latin typeface="Times New Roman" panose="02020603050405020304" pitchFamily="18" charset="0"/>
                <a:cs typeface="Times New Roman" panose="02020603050405020304" pitchFamily="18" charset="0"/>
              </a:rPr>
              <a:t> </a:t>
            </a:r>
            <a:r>
              <a:rPr lang="fr-FR" sz="3300" dirty="0">
                <a:effectLst/>
                <a:latin typeface="Times New Roman" panose="02020603050405020304" pitchFamily="18" charset="0"/>
                <a:cs typeface="Times New Roman" panose="02020603050405020304" pitchFamily="18" charset="0"/>
              </a:rPr>
              <a:t>» Tâcherons délocalisés et apprendre les machines à apprendre. </a:t>
            </a:r>
            <a:r>
              <a:rPr lang="fr-FR" sz="3300" i="1" dirty="0">
                <a:effectLst/>
                <a:latin typeface="Times New Roman" panose="02020603050405020304" pitchFamily="18" charset="0"/>
                <a:cs typeface="Times New Roman" panose="02020603050405020304" pitchFamily="18" charset="0"/>
              </a:rPr>
              <a:t>« L’automation revient à une formule simple : une façade avec un ingénieur qui vante les prouesses de sa machine et une arrière-boutique dans laquelle les travailleurs se tuent à la micro-tâche </a:t>
            </a:r>
            <a:r>
              <a:rPr lang="fr-FR" sz="3300" dirty="0">
                <a:effectLst/>
                <a:latin typeface="Times New Roman" panose="02020603050405020304" pitchFamily="18" charset="0"/>
                <a:cs typeface="Times New Roman" panose="02020603050405020304" pitchFamily="18" charset="0"/>
              </a:rPr>
              <a:t>» </a:t>
            </a:r>
          </a:p>
          <a:p>
            <a:pPr algn="just">
              <a:buFontTx/>
              <a:buChar char="-"/>
            </a:pPr>
            <a:r>
              <a:rPr lang="fr-FR" sz="3300" dirty="0">
                <a:effectLst/>
                <a:latin typeface="Times New Roman" panose="02020603050405020304" pitchFamily="18" charset="0"/>
                <a:cs typeface="Times New Roman" panose="02020603050405020304" pitchFamily="18" charset="0"/>
              </a:rPr>
              <a:t>Le </a:t>
            </a:r>
            <a:r>
              <a:rPr lang="fr-FR" sz="3300" b="1" dirty="0">
                <a:effectLst/>
                <a:latin typeface="Times New Roman" panose="02020603050405020304" pitchFamily="18" charset="0"/>
                <a:cs typeface="Times New Roman" panose="02020603050405020304" pitchFamily="18" charset="0"/>
              </a:rPr>
              <a:t>travail social </a:t>
            </a:r>
            <a:r>
              <a:rPr lang="fr-FR" sz="3300" dirty="0">
                <a:effectLst/>
                <a:latin typeface="Times New Roman" panose="02020603050405020304" pitchFamily="18" charset="0"/>
                <a:cs typeface="Times New Roman" panose="02020603050405020304" pitchFamily="18" charset="0"/>
              </a:rPr>
              <a:t>en réseau : participation des usagers des médias sociaux ( Facebook, Instagram), « </a:t>
            </a:r>
            <a:r>
              <a:rPr lang="fr-FR" sz="3300" dirty="0" err="1">
                <a:effectLst/>
                <a:latin typeface="Times New Roman" panose="02020603050405020304" pitchFamily="18" charset="0"/>
                <a:cs typeface="Times New Roman" panose="02020603050405020304" pitchFamily="18" charset="0"/>
              </a:rPr>
              <a:t>produsager</a:t>
            </a:r>
            <a:r>
              <a:rPr lang="fr-FR" sz="3300" dirty="0">
                <a:effectLst/>
                <a:latin typeface="Times New Roman" panose="02020603050405020304" pitchFamily="18" charset="0"/>
                <a:cs typeface="Times New Roman" panose="02020603050405020304" pitchFamily="18" charset="0"/>
              </a:rPr>
              <a:t> »</a:t>
            </a:r>
          </a:p>
          <a:p>
            <a:pPr marL="0" indent="0" algn="just">
              <a:buNone/>
            </a:pPr>
            <a:r>
              <a:rPr lang="fr-FR" sz="3300" dirty="0">
                <a:effectLst/>
                <a:latin typeface="Times New Roman" panose="02020603050405020304" pitchFamily="18" charset="0"/>
                <a:cs typeface="Times New Roman" panose="02020603050405020304" pitchFamily="18" charset="0"/>
              </a:rPr>
              <a:t>« rhétorique de l’automation intelligente » masque une organisation du travail qui s’inscrit dans la continuité du taylorisme classique</a:t>
            </a:r>
          </a:p>
        </p:txBody>
      </p:sp>
      <p:sp>
        <p:nvSpPr>
          <p:cNvPr id="5" name="Espace réservé du numéro de diapositive 4">
            <a:extLst>
              <a:ext uri="{FF2B5EF4-FFF2-40B4-BE49-F238E27FC236}">
                <a16:creationId xmlns:a16="http://schemas.microsoft.com/office/drawing/2014/main" id="{BC487F2F-2F81-B06A-54C7-1C1487D9366F}"/>
              </a:ext>
            </a:extLst>
          </p:cNvPr>
          <p:cNvSpPr>
            <a:spLocks noGrp="1"/>
          </p:cNvSpPr>
          <p:nvPr>
            <p:ph type="sldNum" sz="quarter" idx="12"/>
          </p:nvPr>
        </p:nvSpPr>
        <p:spPr>
          <a:xfrm>
            <a:off x="11704320" y="6455431"/>
            <a:ext cx="445913"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266F4DE-CDC0-234A-B27D-B59A64A3BC31}" type="slidenum">
              <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51</a:t>
            </a:fld>
            <a:endPar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6" name="Espace réservé du pied de page 3">
            <a:extLst>
              <a:ext uri="{FF2B5EF4-FFF2-40B4-BE49-F238E27FC236}">
                <a16:creationId xmlns:a16="http://schemas.microsoft.com/office/drawing/2014/main" id="{1621B17F-11CE-FEFE-7AFD-DB0D2DE93662}"/>
              </a:ext>
            </a:extLst>
          </p:cNvPr>
          <p:cNvSpPr>
            <a:spLocks noGrp="1"/>
          </p:cNvSpPr>
          <p:nvPr>
            <p:ph type="ftr" sz="quarter" idx="11"/>
          </p:nvPr>
        </p:nvSpPr>
        <p:spPr>
          <a:xfrm rot="5400000">
            <a:off x="-1676016" y="2183228"/>
            <a:ext cx="3717157"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100" b="0" i="0" u="none" strike="noStrike" kern="1200" cap="none" spc="0" normalizeH="0" baseline="0" noProof="0" dirty="0">
                <a:ln>
                  <a:noFill/>
                </a:ln>
                <a:solidFill>
                  <a:srgbClr val="FFFFFF"/>
                </a:solidFill>
                <a:effectLst/>
                <a:uLnTx/>
                <a:uFillTx/>
                <a:latin typeface="Calibri" panose="020F0502020204030204"/>
                <a:ea typeface="+mn-ea"/>
                <a:cs typeface="+mn-cs"/>
              </a:rPr>
              <a:t>Sandrine Parayre </a:t>
            </a: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Formation académique Aix Marseille 2023</a:t>
            </a:r>
          </a:p>
        </p:txBody>
      </p:sp>
    </p:spTree>
    <p:extLst>
      <p:ext uri="{BB962C8B-B14F-4D97-AF65-F5344CB8AC3E}">
        <p14:creationId xmlns:p14="http://schemas.microsoft.com/office/powerpoint/2010/main" val="3019849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100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43" dur="1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44" dur="1000"/>
                                        <p:tgtEl>
                                          <p:spTgt spid="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p:cTn id="49" dur="1000" fill="hold"/>
                                        <p:tgtEl>
                                          <p:spTgt spid="3">
                                            <p:txEl>
                                              <p:pRg st="6" end="6"/>
                                            </p:txEl>
                                          </p:spTgt>
                                        </p:tgtEl>
                                        <p:attrNameLst>
                                          <p:attrName>ppt_w</p:attrName>
                                        </p:attrNameLst>
                                      </p:cBhvr>
                                      <p:tavLst>
                                        <p:tav tm="0">
                                          <p:val>
                                            <p:strVal val="#ppt_w*0.70"/>
                                          </p:val>
                                        </p:tav>
                                        <p:tav tm="100000">
                                          <p:val>
                                            <p:strVal val="#ppt_w"/>
                                          </p:val>
                                        </p:tav>
                                      </p:tavLst>
                                    </p:anim>
                                    <p:anim calcmode="lin" valueType="num">
                                      <p:cBhvr>
                                        <p:cTn id="50" dur="1000" fill="hold"/>
                                        <p:tgtEl>
                                          <p:spTgt spid="3">
                                            <p:txEl>
                                              <p:pRg st="6" end="6"/>
                                            </p:txEl>
                                          </p:spTgt>
                                        </p:tgtEl>
                                        <p:attrNameLst>
                                          <p:attrName>ppt_h</p:attrName>
                                        </p:attrNameLst>
                                      </p:cBhvr>
                                      <p:tavLst>
                                        <p:tav tm="0">
                                          <p:val>
                                            <p:strVal val="#ppt_h"/>
                                          </p:val>
                                        </p:tav>
                                        <p:tav tm="100000">
                                          <p:val>
                                            <p:strVal val="#ppt_h"/>
                                          </p:val>
                                        </p:tav>
                                      </p:tavLst>
                                    </p:anim>
                                    <p:animEffect transition="in" filter="fade">
                                      <p:cBhvr>
                                        <p:cTn id="51" dur="1000"/>
                                        <p:tgtEl>
                                          <p:spTgt spid="3">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 calcmode="lin" valueType="num">
                                      <p:cBhvr>
                                        <p:cTn id="56" dur="1000" fill="hold"/>
                                        <p:tgtEl>
                                          <p:spTgt spid="3">
                                            <p:txEl>
                                              <p:pRg st="7" end="7"/>
                                            </p:txEl>
                                          </p:spTgt>
                                        </p:tgtEl>
                                        <p:attrNameLst>
                                          <p:attrName>ppt_w</p:attrName>
                                        </p:attrNameLst>
                                      </p:cBhvr>
                                      <p:tavLst>
                                        <p:tav tm="0">
                                          <p:val>
                                            <p:strVal val="#ppt_w*0.70"/>
                                          </p:val>
                                        </p:tav>
                                        <p:tav tm="100000">
                                          <p:val>
                                            <p:strVal val="#ppt_w"/>
                                          </p:val>
                                        </p:tav>
                                      </p:tavLst>
                                    </p:anim>
                                    <p:anim calcmode="lin" valueType="num">
                                      <p:cBhvr>
                                        <p:cTn id="57" dur="1000" fill="hold"/>
                                        <p:tgtEl>
                                          <p:spTgt spid="3">
                                            <p:txEl>
                                              <p:pRg st="7" end="7"/>
                                            </p:txEl>
                                          </p:spTgt>
                                        </p:tgtEl>
                                        <p:attrNameLst>
                                          <p:attrName>ppt_h</p:attrName>
                                        </p:attrNameLst>
                                      </p:cBhvr>
                                      <p:tavLst>
                                        <p:tav tm="0">
                                          <p:val>
                                            <p:strVal val="#ppt_h"/>
                                          </p:val>
                                        </p:tav>
                                        <p:tav tm="100000">
                                          <p:val>
                                            <p:strVal val="#ppt_h"/>
                                          </p:val>
                                        </p:tav>
                                      </p:tavLst>
                                    </p:anim>
                                    <p:animEffect transition="in" filter="fade">
                                      <p:cBhvr>
                                        <p:cTn id="58" dur="1000"/>
                                        <p:tgtEl>
                                          <p:spTgt spid="3">
                                            <p:txEl>
                                              <p:pRg st="7" end="7"/>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grpId="0"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 calcmode="lin" valueType="num">
                                      <p:cBhvr>
                                        <p:cTn id="63" dur="1000" fill="hold"/>
                                        <p:tgtEl>
                                          <p:spTgt spid="3">
                                            <p:txEl>
                                              <p:pRg st="8" end="8"/>
                                            </p:txEl>
                                          </p:spTgt>
                                        </p:tgtEl>
                                        <p:attrNameLst>
                                          <p:attrName>ppt_w</p:attrName>
                                        </p:attrNameLst>
                                      </p:cBhvr>
                                      <p:tavLst>
                                        <p:tav tm="0">
                                          <p:val>
                                            <p:strVal val="#ppt_w*0.70"/>
                                          </p:val>
                                        </p:tav>
                                        <p:tav tm="100000">
                                          <p:val>
                                            <p:strVal val="#ppt_w"/>
                                          </p:val>
                                        </p:tav>
                                      </p:tavLst>
                                    </p:anim>
                                    <p:anim calcmode="lin" valueType="num">
                                      <p:cBhvr>
                                        <p:cTn id="64" dur="1000" fill="hold"/>
                                        <p:tgtEl>
                                          <p:spTgt spid="3">
                                            <p:txEl>
                                              <p:pRg st="8" end="8"/>
                                            </p:txEl>
                                          </p:spTgt>
                                        </p:tgtEl>
                                        <p:attrNameLst>
                                          <p:attrName>ppt_h</p:attrName>
                                        </p:attrNameLst>
                                      </p:cBhvr>
                                      <p:tavLst>
                                        <p:tav tm="0">
                                          <p:val>
                                            <p:strVal val="#ppt_h"/>
                                          </p:val>
                                        </p:tav>
                                        <p:tav tm="100000">
                                          <p:val>
                                            <p:strVal val="#ppt_h"/>
                                          </p:val>
                                        </p:tav>
                                      </p:tavLst>
                                    </p:anim>
                                    <p:animEffect transition="in" filter="fade">
                                      <p:cBhvr>
                                        <p:cTn id="65" dur="1000"/>
                                        <p:tgtEl>
                                          <p:spTgt spid="3">
                                            <p:txEl>
                                              <p:pRg st="8" end="8"/>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55" presetClass="entr" presetSubtype="0" fill="hold" grpId="0" nodeType="clickEffect">
                                  <p:stCondLst>
                                    <p:cond delay="0"/>
                                  </p:stCondLst>
                                  <p:childTnLst>
                                    <p:set>
                                      <p:cBhvr>
                                        <p:cTn id="69" dur="1" fill="hold">
                                          <p:stCondLst>
                                            <p:cond delay="0"/>
                                          </p:stCondLst>
                                        </p:cTn>
                                        <p:tgtEl>
                                          <p:spTgt spid="3">
                                            <p:txEl>
                                              <p:pRg st="9" end="9"/>
                                            </p:txEl>
                                          </p:spTgt>
                                        </p:tgtEl>
                                        <p:attrNameLst>
                                          <p:attrName>style.visibility</p:attrName>
                                        </p:attrNameLst>
                                      </p:cBhvr>
                                      <p:to>
                                        <p:strVal val="visible"/>
                                      </p:to>
                                    </p:set>
                                    <p:anim calcmode="lin" valueType="num">
                                      <p:cBhvr>
                                        <p:cTn id="70" dur="1000" fill="hold"/>
                                        <p:tgtEl>
                                          <p:spTgt spid="3">
                                            <p:txEl>
                                              <p:pRg st="9" end="9"/>
                                            </p:txEl>
                                          </p:spTgt>
                                        </p:tgtEl>
                                        <p:attrNameLst>
                                          <p:attrName>ppt_w</p:attrName>
                                        </p:attrNameLst>
                                      </p:cBhvr>
                                      <p:tavLst>
                                        <p:tav tm="0">
                                          <p:val>
                                            <p:strVal val="#ppt_w*0.70"/>
                                          </p:val>
                                        </p:tav>
                                        <p:tav tm="100000">
                                          <p:val>
                                            <p:strVal val="#ppt_w"/>
                                          </p:val>
                                        </p:tav>
                                      </p:tavLst>
                                    </p:anim>
                                    <p:anim calcmode="lin" valueType="num">
                                      <p:cBhvr>
                                        <p:cTn id="71" dur="1000" fill="hold"/>
                                        <p:tgtEl>
                                          <p:spTgt spid="3">
                                            <p:txEl>
                                              <p:pRg st="9" end="9"/>
                                            </p:txEl>
                                          </p:spTgt>
                                        </p:tgtEl>
                                        <p:attrNameLst>
                                          <p:attrName>ppt_h</p:attrName>
                                        </p:attrNameLst>
                                      </p:cBhvr>
                                      <p:tavLst>
                                        <p:tav tm="0">
                                          <p:val>
                                            <p:strVal val="#ppt_h"/>
                                          </p:val>
                                        </p:tav>
                                        <p:tav tm="100000">
                                          <p:val>
                                            <p:strVal val="#ppt_h"/>
                                          </p:val>
                                        </p:tav>
                                      </p:tavLst>
                                    </p:anim>
                                    <p:animEffect transition="in" filter="fade">
                                      <p:cBhvr>
                                        <p:cTn id="72" dur="1000"/>
                                        <p:tgtEl>
                                          <p:spTgt spid="3">
                                            <p:txEl>
                                              <p:pRg st="9" end="9"/>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55" presetClass="entr" presetSubtype="0" fill="hold" grpId="0" nodeType="clickEffect">
                                  <p:stCondLst>
                                    <p:cond delay="0"/>
                                  </p:stCondLst>
                                  <p:childTnLst>
                                    <p:set>
                                      <p:cBhvr>
                                        <p:cTn id="76" dur="1" fill="hold">
                                          <p:stCondLst>
                                            <p:cond delay="0"/>
                                          </p:stCondLst>
                                        </p:cTn>
                                        <p:tgtEl>
                                          <p:spTgt spid="3">
                                            <p:txEl>
                                              <p:pRg st="10" end="10"/>
                                            </p:txEl>
                                          </p:spTgt>
                                        </p:tgtEl>
                                        <p:attrNameLst>
                                          <p:attrName>style.visibility</p:attrName>
                                        </p:attrNameLst>
                                      </p:cBhvr>
                                      <p:to>
                                        <p:strVal val="visible"/>
                                      </p:to>
                                    </p:set>
                                    <p:anim calcmode="lin" valueType="num">
                                      <p:cBhvr>
                                        <p:cTn id="77" dur="1000" fill="hold"/>
                                        <p:tgtEl>
                                          <p:spTgt spid="3">
                                            <p:txEl>
                                              <p:pRg st="10" end="10"/>
                                            </p:txEl>
                                          </p:spTgt>
                                        </p:tgtEl>
                                        <p:attrNameLst>
                                          <p:attrName>ppt_w</p:attrName>
                                        </p:attrNameLst>
                                      </p:cBhvr>
                                      <p:tavLst>
                                        <p:tav tm="0">
                                          <p:val>
                                            <p:strVal val="#ppt_w*0.70"/>
                                          </p:val>
                                        </p:tav>
                                        <p:tav tm="100000">
                                          <p:val>
                                            <p:strVal val="#ppt_w"/>
                                          </p:val>
                                        </p:tav>
                                      </p:tavLst>
                                    </p:anim>
                                    <p:anim calcmode="lin" valueType="num">
                                      <p:cBhvr>
                                        <p:cTn id="78" dur="1000" fill="hold"/>
                                        <p:tgtEl>
                                          <p:spTgt spid="3">
                                            <p:txEl>
                                              <p:pRg st="10" end="10"/>
                                            </p:txEl>
                                          </p:spTgt>
                                        </p:tgtEl>
                                        <p:attrNameLst>
                                          <p:attrName>ppt_h</p:attrName>
                                        </p:attrNameLst>
                                      </p:cBhvr>
                                      <p:tavLst>
                                        <p:tav tm="0">
                                          <p:val>
                                            <p:strVal val="#ppt_h"/>
                                          </p:val>
                                        </p:tav>
                                        <p:tav tm="100000">
                                          <p:val>
                                            <p:strVal val="#ppt_h"/>
                                          </p:val>
                                        </p:tav>
                                      </p:tavLst>
                                    </p:anim>
                                    <p:animEffect transition="in" filter="fade">
                                      <p:cBhvr>
                                        <p:cTn id="79" dur="1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4AA4657D-81E1-E6A2-B8CB-7D3A73E70D38}"/>
              </a:ext>
            </a:extLst>
          </p:cNvPr>
          <p:cNvSpPr>
            <a:spLocks noGrp="1"/>
          </p:cNvSpPr>
          <p:nvPr>
            <p:ph type="title"/>
          </p:nvPr>
        </p:nvSpPr>
        <p:spPr>
          <a:xfrm>
            <a:off x="459346" y="294538"/>
            <a:ext cx="11427853" cy="1033669"/>
          </a:xfrm>
        </p:spPr>
        <p:txBody>
          <a:bodyPr>
            <a:normAutofit fontScale="90000"/>
          </a:bodyPr>
          <a:lstStyle/>
          <a:p>
            <a:r>
              <a:rPr lang="fr-FR" sz="4000" dirty="0">
                <a:solidFill>
                  <a:srgbClr val="FFFFFF"/>
                </a:solidFill>
              </a:rPr>
              <a:t>3.1. Le brouillage des frontières du travail par le numérique</a:t>
            </a:r>
          </a:p>
        </p:txBody>
      </p:sp>
      <p:sp>
        <p:nvSpPr>
          <p:cNvPr id="3" name="Espace réservé du contenu 2">
            <a:extLst>
              <a:ext uri="{FF2B5EF4-FFF2-40B4-BE49-F238E27FC236}">
                <a16:creationId xmlns:a16="http://schemas.microsoft.com/office/drawing/2014/main" id="{9CBB1500-E402-1507-1F3B-81EA237C5115}"/>
              </a:ext>
            </a:extLst>
          </p:cNvPr>
          <p:cNvSpPr>
            <a:spLocks noGrp="1"/>
          </p:cNvSpPr>
          <p:nvPr>
            <p:ph idx="1"/>
          </p:nvPr>
        </p:nvSpPr>
        <p:spPr>
          <a:xfrm>
            <a:off x="459346" y="1686757"/>
            <a:ext cx="8223015" cy="4876705"/>
          </a:xfrm>
        </p:spPr>
        <p:txBody>
          <a:bodyPr anchor="ctr">
            <a:normAutofit lnSpcReduction="10000"/>
          </a:bodyPr>
          <a:lstStyle/>
          <a:p>
            <a:pPr marL="0" indent="0" algn="just">
              <a:lnSpc>
                <a:spcPct val="90000"/>
              </a:lnSpc>
              <a:buNone/>
            </a:pPr>
            <a:r>
              <a:rPr lang="fr-FR" sz="2000" b="1" dirty="0">
                <a:solidFill>
                  <a:srgbClr val="00B0F0"/>
                </a:solidFill>
                <a:latin typeface="Times New Roman" panose="02020603050405020304" pitchFamily="18" charset="0"/>
                <a:cs typeface="Times New Roman" panose="02020603050405020304" pitchFamily="18" charset="0"/>
              </a:rPr>
              <a:t>Critiques du digital </a:t>
            </a:r>
            <a:r>
              <a:rPr lang="fr-FR" sz="2000" b="1" dirty="0" err="1">
                <a:solidFill>
                  <a:srgbClr val="00B0F0"/>
                </a:solidFill>
                <a:latin typeface="Times New Roman" panose="02020603050405020304" pitchFamily="18" charset="0"/>
                <a:cs typeface="Times New Roman" panose="02020603050405020304" pitchFamily="18" charset="0"/>
              </a:rPr>
              <a:t>labor</a:t>
            </a:r>
            <a:endParaRPr lang="fr-FR" sz="2000" b="1" dirty="0">
              <a:solidFill>
                <a:srgbClr val="00B0F0"/>
              </a:solidFill>
              <a:latin typeface="Times New Roman" panose="02020603050405020304" pitchFamily="18" charset="0"/>
              <a:cs typeface="Times New Roman" panose="02020603050405020304" pitchFamily="18" charset="0"/>
            </a:endParaRPr>
          </a:p>
          <a:p>
            <a:pPr marL="0" indent="0" algn="just">
              <a:lnSpc>
                <a:spcPct val="90000"/>
              </a:lnSpc>
              <a:buNone/>
            </a:pPr>
            <a:r>
              <a:rPr lang="fr-FR" sz="2000" b="1" dirty="0">
                <a:solidFill>
                  <a:srgbClr val="00B0F0"/>
                </a:solidFill>
                <a:latin typeface="Times New Roman" panose="02020603050405020304" pitchFamily="18" charset="0"/>
                <a:cs typeface="Times New Roman" panose="02020603050405020304" pitchFamily="18" charset="0"/>
              </a:rPr>
              <a:t>Patrice Flichy</a:t>
            </a:r>
            <a:r>
              <a:rPr lang="fr-FR" sz="2000" dirty="0">
                <a:solidFill>
                  <a:srgbClr val="00B0F0"/>
                </a:solidFill>
                <a:latin typeface="Times New Roman" panose="02020603050405020304" pitchFamily="18" charset="0"/>
                <a:cs typeface="Times New Roman" panose="02020603050405020304" pitchFamily="18" charset="0"/>
              </a:rPr>
              <a:t>, </a:t>
            </a:r>
            <a:r>
              <a:rPr lang="fr-FR" sz="2000" b="1" i="1" dirty="0">
                <a:solidFill>
                  <a:srgbClr val="00B0F0"/>
                </a:solidFill>
                <a:latin typeface="Times New Roman" panose="02020603050405020304" pitchFamily="18" charset="0"/>
                <a:cs typeface="Times New Roman" panose="02020603050405020304" pitchFamily="18" charset="0"/>
              </a:rPr>
              <a:t>Les nouvelles frontières du travail à l’heure du numérique</a:t>
            </a:r>
            <a:r>
              <a:rPr lang="fr-FR" sz="2000" dirty="0">
                <a:solidFill>
                  <a:srgbClr val="00B0F0"/>
                </a:solidFill>
                <a:latin typeface="Times New Roman" panose="02020603050405020304" pitchFamily="18" charset="0"/>
                <a:cs typeface="Times New Roman" panose="02020603050405020304" pitchFamily="18" charset="0"/>
              </a:rPr>
              <a:t> (2017) </a:t>
            </a:r>
          </a:p>
          <a:p>
            <a:pPr marL="0" indent="0" algn="just">
              <a:lnSpc>
                <a:spcPct val="90000"/>
              </a:lnSpc>
              <a:buNone/>
            </a:pPr>
            <a:r>
              <a:rPr lang="fr-FR" sz="2000" dirty="0">
                <a:latin typeface="Times New Roman" panose="02020603050405020304" pitchFamily="18" charset="0"/>
                <a:cs typeface="Times New Roman" panose="02020603050405020304" pitchFamily="18" charset="0"/>
              </a:rPr>
              <a:t>Classiquement  :	 travail = travail dedans</a:t>
            </a:r>
          </a:p>
          <a:p>
            <a:pPr marL="0" indent="0" algn="just">
              <a:lnSpc>
                <a:spcPct val="90000"/>
              </a:lnSpc>
              <a:buNone/>
            </a:pPr>
            <a:r>
              <a:rPr lang="fr-FR" sz="2000" dirty="0">
                <a:latin typeface="Times New Roman" panose="02020603050405020304" pitchFamily="18" charset="0"/>
                <a:cs typeface="Times New Roman" panose="02020603050405020304" pitchFamily="18" charset="0"/>
              </a:rPr>
              <a:t>		   loisir = travail dehors</a:t>
            </a:r>
          </a:p>
          <a:p>
            <a:pPr marL="0" indent="0" algn="just">
              <a:lnSpc>
                <a:spcPct val="90000"/>
              </a:lnSpc>
              <a:buNone/>
            </a:pPr>
            <a:r>
              <a:rPr lang="fr-FR" sz="2000" dirty="0">
                <a:latin typeface="Times New Roman" panose="02020603050405020304" pitchFamily="18" charset="0"/>
                <a:cs typeface="Times New Roman" panose="02020603050405020304" pitchFamily="18" charset="0"/>
              </a:rPr>
              <a:t>Numérique : 	            = travail ouvert (association passions et activités professionnelles)</a:t>
            </a:r>
          </a:p>
          <a:p>
            <a:pPr marL="0" indent="0" algn="just">
              <a:lnSpc>
                <a:spcPct val="90000"/>
              </a:lnSpc>
              <a:buNone/>
            </a:pPr>
            <a:r>
              <a:rPr lang="fr-FR" sz="2000" dirty="0">
                <a:latin typeface="Times New Roman" panose="02020603050405020304" pitchFamily="18" charset="0"/>
                <a:cs typeface="Times New Roman" panose="02020603050405020304" pitchFamily="18" charset="0"/>
              </a:rPr>
              <a:t>Travail choisi (appoint, professionnalisation de passions, liberté d’adapter ses horaires) plus libre (le sacre de l’amateur, brouillage entre travail amateur et professionnel)</a:t>
            </a:r>
          </a:p>
          <a:p>
            <a:pPr marL="0" indent="0" algn="just">
              <a:lnSpc>
                <a:spcPct val="90000"/>
              </a:lnSpc>
              <a:buNone/>
            </a:pPr>
            <a:r>
              <a:rPr lang="fr-FR" sz="2000" dirty="0">
                <a:latin typeface="Times New Roman" panose="02020603050405020304" pitchFamily="18" charset="0"/>
                <a:cs typeface="Times New Roman" panose="02020603050405020304" pitchFamily="18" charset="0"/>
              </a:rPr>
              <a:t>Récits de vie</a:t>
            </a:r>
          </a:p>
          <a:p>
            <a:pPr marL="0" indent="0" algn="just">
              <a:lnSpc>
                <a:spcPct val="90000"/>
              </a:lnSpc>
              <a:buNone/>
            </a:pPr>
            <a:r>
              <a:rPr lang="fr-FR" sz="2000" dirty="0">
                <a:latin typeface="Times New Roman" panose="02020603050405020304" pitchFamily="18" charset="0"/>
                <a:cs typeface="Times New Roman" panose="02020603050405020304" pitchFamily="18" charset="0"/>
              </a:rPr>
              <a:t>Travail ouvert accessible à tous : « </a:t>
            </a:r>
            <a:r>
              <a:rPr lang="fr-FR" sz="2000" i="1" dirty="0">
                <a:latin typeface="Times New Roman" panose="02020603050405020304" pitchFamily="18" charset="0"/>
                <a:cs typeface="Times New Roman" panose="02020603050405020304" pitchFamily="18" charset="0"/>
              </a:rPr>
              <a:t>La technique digitale rend possible la démocratisation de l’activité productive » </a:t>
            </a:r>
            <a:endParaRPr lang="fr-FR" sz="2000" dirty="0">
              <a:latin typeface="Times New Roman" panose="02020603050405020304" pitchFamily="18" charset="0"/>
              <a:cs typeface="Times New Roman" panose="02020603050405020304" pitchFamily="18" charset="0"/>
            </a:endParaRPr>
          </a:p>
          <a:p>
            <a:pPr marL="0" indent="0" algn="just">
              <a:lnSpc>
                <a:spcPct val="90000"/>
              </a:lnSpc>
              <a:buNone/>
            </a:pPr>
            <a:r>
              <a:rPr lang="fr-FR" sz="2000" b="1" i="1" dirty="0">
                <a:latin typeface="Times New Roman" panose="02020603050405020304" pitchFamily="18" charset="0"/>
                <a:cs typeface="Times New Roman" panose="02020603050405020304" pitchFamily="18" charset="0"/>
              </a:rPr>
              <a:t>Digital </a:t>
            </a:r>
            <a:r>
              <a:rPr lang="fr-FR" sz="2000" b="1" i="1" dirty="0" err="1">
                <a:latin typeface="Times New Roman" panose="02020603050405020304" pitchFamily="18" charset="0"/>
                <a:cs typeface="Times New Roman" panose="02020603050405020304" pitchFamily="18" charset="0"/>
              </a:rPr>
              <a:t>labor</a:t>
            </a:r>
            <a:r>
              <a:rPr lang="fr-FR" sz="2000" b="1" i="1" dirty="0">
                <a:latin typeface="Times New Roman" panose="02020603050405020304" pitchFamily="18" charset="0"/>
                <a:cs typeface="Times New Roman" panose="02020603050405020304" pitchFamily="18" charset="0"/>
              </a:rPr>
              <a:t> </a:t>
            </a:r>
            <a:r>
              <a:rPr lang="fr-FR" sz="2000" dirty="0">
                <a:latin typeface="Times New Roman" panose="02020603050405020304" pitchFamily="18" charset="0"/>
                <a:cs typeface="Times New Roman" panose="02020603050405020304" pitchFamily="18" charset="0"/>
              </a:rPr>
              <a:t>n’est pas un travail comme les autres </a:t>
            </a:r>
          </a:p>
          <a:p>
            <a:pPr marL="0" indent="0">
              <a:buNone/>
            </a:pPr>
            <a:endParaRPr lang="fr-FR" sz="2000" dirty="0"/>
          </a:p>
        </p:txBody>
      </p:sp>
      <p:sp>
        <p:nvSpPr>
          <p:cNvPr id="5" name="Espace réservé du numéro de diapositive 4">
            <a:extLst>
              <a:ext uri="{FF2B5EF4-FFF2-40B4-BE49-F238E27FC236}">
                <a16:creationId xmlns:a16="http://schemas.microsoft.com/office/drawing/2014/main" id="{BC487F2F-2F81-B06A-54C7-1C1487D9366F}"/>
              </a:ext>
            </a:extLst>
          </p:cNvPr>
          <p:cNvSpPr>
            <a:spLocks noGrp="1"/>
          </p:cNvSpPr>
          <p:nvPr>
            <p:ph type="sldNum" sz="quarter" idx="12"/>
          </p:nvPr>
        </p:nvSpPr>
        <p:spPr>
          <a:xfrm>
            <a:off x="11704320" y="6455431"/>
            <a:ext cx="445913"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266F4DE-CDC0-234A-B27D-B59A64A3BC31}" type="slidenum">
              <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52</a:t>
            </a:fld>
            <a:endPar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6" name="Espace réservé du pied de page 3">
            <a:extLst>
              <a:ext uri="{FF2B5EF4-FFF2-40B4-BE49-F238E27FC236}">
                <a16:creationId xmlns:a16="http://schemas.microsoft.com/office/drawing/2014/main" id="{1621B17F-11CE-FEFE-7AFD-DB0D2DE93662}"/>
              </a:ext>
            </a:extLst>
          </p:cNvPr>
          <p:cNvSpPr>
            <a:spLocks noGrp="1"/>
          </p:cNvSpPr>
          <p:nvPr>
            <p:ph type="ftr" sz="quarter" idx="11"/>
          </p:nvPr>
        </p:nvSpPr>
        <p:spPr>
          <a:xfrm rot="5400000">
            <a:off x="-1676016" y="2183228"/>
            <a:ext cx="3717157"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100" b="0" i="0" u="none" strike="noStrike" kern="1200" cap="none" spc="0" normalizeH="0" baseline="0" noProof="0" dirty="0">
                <a:ln>
                  <a:noFill/>
                </a:ln>
                <a:solidFill>
                  <a:srgbClr val="FFFFFF"/>
                </a:solidFill>
                <a:effectLst/>
                <a:uLnTx/>
                <a:uFillTx/>
                <a:latin typeface="Calibri" panose="020F0502020204030204"/>
                <a:ea typeface="+mn-ea"/>
                <a:cs typeface="+mn-cs"/>
              </a:rPr>
              <a:t>Sandrine Parayre </a:t>
            </a: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Formation académique Aix Marseille 2023</a:t>
            </a:r>
          </a:p>
        </p:txBody>
      </p:sp>
      <p:pic>
        <p:nvPicPr>
          <p:cNvPr id="4" name="Image 3" descr="Une image contenant personne, homme, orange&#10;&#10;Description générée automatiquement">
            <a:extLst>
              <a:ext uri="{FF2B5EF4-FFF2-40B4-BE49-F238E27FC236}">
                <a16:creationId xmlns:a16="http://schemas.microsoft.com/office/drawing/2014/main" id="{DA316C87-7D42-2F3D-1829-A148DF21F37C}"/>
              </a:ext>
            </a:extLst>
          </p:cNvPr>
          <p:cNvPicPr/>
          <p:nvPr/>
        </p:nvPicPr>
        <p:blipFill rotWithShape="1">
          <a:blip r:embed="rId2">
            <a:extLst>
              <a:ext uri="{28A0092B-C50C-407E-A947-70E740481C1C}">
                <a14:useLocalDpi xmlns:a14="http://schemas.microsoft.com/office/drawing/2010/main" val="0"/>
              </a:ext>
            </a:extLst>
          </a:blip>
          <a:srcRect t="6529" r="2" b="12191"/>
          <a:stretch/>
        </p:blipFill>
        <p:spPr>
          <a:xfrm>
            <a:off x="9010835" y="2318197"/>
            <a:ext cx="2545672" cy="2047748"/>
          </a:xfrm>
          <a:prstGeom prst="rect">
            <a:avLst/>
          </a:prstGeom>
        </p:spPr>
      </p:pic>
      <p:pic>
        <p:nvPicPr>
          <p:cNvPr id="8" name="Image 7" descr="Une image contenant texte&#10;&#10;Description générée automatiquement">
            <a:extLst>
              <a:ext uri="{FF2B5EF4-FFF2-40B4-BE49-F238E27FC236}">
                <a16:creationId xmlns:a16="http://schemas.microsoft.com/office/drawing/2014/main" id="{2A26F577-BF76-EC88-F16D-122DC5901BC9}"/>
              </a:ext>
            </a:extLst>
          </p:cNvPr>
          <p:cNvPicPr/>
          <p:nvPr/>
        </p:nvPicPr>
        <p:blipFill rotWithShape="1">
          <a:blip r:embed="rId3">
            <a:extLst>
              <a:ext uri="{28A0092B-C50C-407E-A947-70E740481C1C}">
                <a14:useLocalDpi xmlns:a14="http://schemas.microsoft.com/office/drawing/2010/main" val="0"/>
              </a:ext>
            </a:extLst>
          </a:blip>
          <a:srcRect t="12012" r="-2" b="38641"/>
          <a:stretch/>
        </p:blipFill>
        <p:spPr>
          <a:xfrm>
            <a:off x="9010833" y="4447713"/>
            <a:ext cx="2545673" cy="2290438"/>
          </a:xfrm>
          <a:prstGeom prst="rect">
            <a:avLst/>
          </a:prstGeom>
        </p:spPr>
      </p:pic>
    </p:spTree>
    <p:extLst>
      <p:ext uri="{BB962C8B-B14F-4D97-AF65-F5344CB8AC3E}">
        <p14:creationId xmlns:p14="http://schemas.microsoft.com/office/powerpoint/2010/main" val="1197622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strVal val="#ppt_w*0.70"/>
                                          </p:val>
                                        </p:tav>
                                        <p:tav tm="100000">
                                          <p:val>
                                            <p:strVal val="#ppt_w"/>
                                          </p:val>
                                        </p:tav>
                                      </p:tavLst>
                                    </p:anim>
                                    <p:anim calcmode="lin" valueType="num">
                                      <p:cBhvr>
                                        <p:cTn id="15" dur="1000" fill="hold"/>
                                        <p:tgtEl>
                                          <p:spTgt spid="8"/>
                                        </p:tgtEl>
                                        <p:attrNameLst>
                                          <p:attrName>ppt_h</p:attrName>
                                        </p:attrNameLst>
                                      </p:cBhvr>
                                      <p:tavLst>
                                        <p:tav tm="0">
                                          <p:val>
                                            <p:strVal val="#ppt_h"/>
                                          </p:val>
                                        </p:tav>
                                        <p:tav tm="100000">
                                          <p:val>
                                            <p:strVal val="#ppt_h"/>
                                          </p:val>
                                        </p:tav>
                                      </p:tavLst>
                                    </p:anim>
                                    <p:animEffect transition="in" filter="fade">
                                      <p:cBhvr>
                                        <p:cTn id="16" dur="1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p:cTn id="21"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 calcmode="lin" valueType="num">
                                      <p:cBhvr>
                                        <p:cTn id="28"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29"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 calcmode="lin" valueType="num">
                                      <p:cBhvr>
                                        <p:cTn id="35"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36"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37" dur="1000"/>
                                        <p:tgtEl>
                                          <p:spTgt spid="3">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 calcmode="lin" valueType="num">
                                      <p:cBhvr>
                                        <p:cTn id="42"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43"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44" dur="1000"/>
                                        <p:tgtEl>
                                          <p:spTgt spid="3">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3">
                                            <p:txEl>
                                              <p:pRg st="4" end="4"/>
                                            </p:txEl>
                                          </p:spTgt>
                                        </p:tgtEl>
                                        <p:attrNameLst>
                                          <p:attrName>style.visibility</p:attrName>
                                        </p:attrNameLst>
                                      </p:cBhvr>
                                      <p:to>
                                        <p:strVal val="visible"/>
                                      </p:to>
                                    </p:set>
                                    <p:anim calcmode="lin" valueType="num">
                                      <p:cBhvr>
                                        <p:cTn id="49"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50"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51" dur="1000"/>
                                        <p:tgtEl>
                                          <p:spTgt spid="3">
                                            <p:txEl>
                                              <p:pRg st="4" end="4"/>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3">
                                            <p:txEl>
                                              <p:pRg st="5" end="5"/>
                                            </p:txEl>
                                          </p:spTgt>
                                        </p:tgtEl>
                                        <p:attrNameLst>
                                          <p:attrName>style.visibility</p:attrName>
                                        </p:attrNameLst>
                                      </p:cBhvr>
                                      <p:to>
                                        <p:strVal val="visible"/>
                                      </p:to>
                                    </p:set>
                                    <p:anim calcmode="lin" valueType="num">
                                      <p:cBhvr>
                                        <p:cTn id="56" dur="100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57" dur="1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58" dur="1000"/>
                                        <p:tgtEl>
                                          <p:spTgt spid="3">
                                            <p:txEl>
                                              <p:pRg st="5" end="5"/>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grpId="0" nodeType="clickEffect">
                                  <p:stCondLst>
                                    <p:cond delay="0"/>
                                  </p:stCondLst>
                                  <p:childTnLst>
                                    <p:set>
                                      <p:cBhvr>
                                        <p:cTn id="62" dur="1" fill="hold">
                                          <p:stCondLst>
                                            <p:cond delay="0"/>
                                          </p:stCondLst>
                                        </p:cTn>
                                        <p:tgtEl>
                                          <p:spTgt spid="3">
                                            <p:txEl>
                                              <p:pRg st="6" end="6"/>
                                            </p:txEl>
                                          </p:spTgt>
                                        </p:tgtEl>
                                        <p:attrNameLst>
                                          <p:attrName>style.visibility</p:attrName>
                                        </p:attrNameLst>
                                      </p:cBhvr>
                                      <p:to>
                                        <p:strVal val="visible"/>
                                      </p:to>
                                    </p:set>
                                    <p:anim calcmode="lin" valueType="num">
                                      <p:cBhvr>
                                        <p:cTn id="63" dur="1000" fill="hold"/>
                                        <p:tgtEl>
                                          <p:spTgt spid="3">
                                            <p:txEl>
                                              <p:pRg st="6" end="6"/>
                                            </p:txEl>
                                          </p:spTgt>
                                        </p:tgtEl>
                                        <p:attrNameLst>
                                          <p:attrName>ppt_w</p:attrName>
                                        </p:attrNameLst>
                                      </p:cBhvr>
                                      <p:tavLst>
                                        <p:tav tm="0">
                                          <p:val>
                                            <p:strVal val="#ppt_w*0.70"/>
                                          </p:val>
                                        </p:tav>
                                        <p:tav tm="100000">
                                          <p:val>
                                            <p:strVal val="#ppt_w"/>
                                          </p:val>
                                        </p:tav>
                                      </p:tavLst>
                                    </p:anim>
                                    <p:anim calcmode="lin" valueType="num">
                                      <p:cBhvr>
                                        <p:cTn id="64" dur="1000" fill="hold"/>
                                        <p:tgtEl>
                                          <p:spTgt spid="3">
                                            <p:txEl>
                                              <p:pRg st="6" end="6"/>
                                            </p:txEl>
                                          </p:spTgt>
                                        </p:tgtEl>
                                        <p:attrNameLst>
                                          <p:attrName>ppt_h</p:attrName>
                                        </p:attrNameLst>
                                      </p:cBhvr>
                                      <p:tavLst>
                                        <p:tav tm="0">
                                          <p:val>
                                            <p:strVal val="#ppt_h"/>
                                          </p:val>
                                        </p:tav>
                                        <p:tav tm="100000">
                                          <p:val>
                                            <p:strVal val="#ppt_h"/>
                                          </p:val>
                                        </p:tav>
                                      </p:tavLst>
                                    </p:anim>
                                    <p:animEffect transition="in" filter="fade">
                                      <p:cBhvr>
                                        <p:cTn id="65" dur="1000"/>
                                        <p:tgtEl>
                                          <p:spTgt spid="3">
                                            <p:txEl>
                                              <p:pRg st="6" end="6"/>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55" presetClass="entr" presetSubtype="0" fill="hold" grpId="0" nodeType="clickEffect">
                                  <p:stCondLst>
                                    <p:cond delay="0"/>
                                  </p:stCondLst>
                                  <p:childTnLst>
                                    <p:set>
                                      <p:cBhvr>
                                        <p:cTn id="69" dur="1" fill="hold">
                                          <p:stCondLst>
                                            <p:cond delay="0"/>
                                          </p:stCondLst>
                                        </p:cTn>
                                        <p:tgtEl>
                                          <p:spTgt spid="3">
                                            <p:txEl>
                                              <p:pRg st="7" end="7"/>
                                            </p:txEl>
                                          </p:spTgt>
                                        </p:tgtEl>
                                        <p:attrNameLst>
                                          <p:attrName>style.visibility</p:attrName>
                                        </p:attrNameLst>
                                      </p:cBhvr>
                                      <p:to>
                                        <p:strVal val="visible"/>
                                      </p:to>
                                    </p:set>
                                    <p:anim calcmode="lin" valueType="num">
                                      <p:cBhvr>
                                        <p:cTn id="70" dur="1000" fill="hold"/>
                                        <p:tgtEl>
                                          <p:spTgt spid="3">
                                            <p:txEl>
                                              <p:pRg st="7" end="7"/>
                                            </p:txEl>
                                          </p:spTgt>
                                        </p:tgtEl>
                                        <p:attrNameLst>
                                          <p:attrName>ppt_w</p:attrName>
                                        </p:attrNameLst>
                                      </p:cBhvr>
                                      <p:tavLst>
                                        <p:tav tm="0">
                                          <p:val>
                                            <p:strVal val="#ppt_w*0.70"/>
                                          </p:val>
                                        </p:tav>
                                        <p:tav tm="100000">
                                          <p:val>
                                            <p:strVal val="#ppt_w"/>
                                          </p:val>
                                        </p:tav>
                                      </p:tavLst>
                                    </p:anim>
                                    <p:anim calcmode="lin" valueType="num">
                                      <p:cBhvr>
                                        <p:cTn id="71" dur="1000" fill="hold"/>
                                        <p:tgtEl>
                                          <p:spTgt spid="3">
                                            <p:txEl>
                                              <p:pRg st="7" end="7"/>
                                            </p:txEl>
                                          </p:spTgt>
                                        </p:tgtEl>
                                        <p:attrNameLst>
                                          <p:attrName>ppt_h</p:attrName>
                                        </p:attrNameLst>
                                      </p:cBhvr>
                                      <p:tavLst>
                                        <p:tav tm="0">
                                          <p:val>
                                            <p:strVal val="#ppt_h"/>
                                          </p:val>
                                        </p:tav>
                                        <p:tav tm="100000">
                                          <p:val>
                                            <p:strVal val="#ppt_h"/>
                                          </p:val>
                                        </p:tav>
                                      </p:tavLst>
                                    </p:anim>
                                    <p:animEffect transition="in" filter="fade">
                                      <p:cBhvr>
                                        <p:cTn id="72" dur="1000"/>
                                        <p:tgtEl>
                                          <p:spTgt spid="3">
                                            <p:txEl>
                                              <p:pRg st="7" end="7"/>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55" presetClass="entr" presetSubtype="0" fill="hold" grpId="0" nodeType="clickEffect">
                                  <p:stCondLst>
                                    <p:cond delay="0"/>
                                  </p:stCondLst>
                                  <p:childTnLst>
                                    <p:set>
                                      <p:cBhvr>
                                        <p:cTn id="76" dur="1" fill="hold">
                                          <p:stCondLst>
                                            <p:cond delay="0"/>
                                          </p:stCondLst>
                                        </p:cTn>
                                        <p:tgtEl>
                                          <p:spTgt spid="3">
                                            <p:txEl>
                                              <p:pRg st="8" end="8"/>
                                            </p:txEl>
                                          </p:spTgt>
                                        </p:tgtEl>
                                        <p:attrNameLst>
                                          <p:attrName>style.visibility</p:attrName>
                                        </p:attrNameLst>
                                      </p:cBhvr>
                                      <p:to>
                                        <p:strVal val="visible"/>
                                      </p:to>
                                    </p:set>
                                    <p:anim calcmode="lin" valueType="num">
                                      <p:cBhvr>
                                        <p:cTn id="77" dur="1000" fill="hold"/>
                                        <p:tgtEl>
                                          <p:spTgt spid="3">
                                            <p:txEl>
                                              <p:pRg st="8" end="8"/>
                                            </p:txEl>
                                          </p:spTgt>
                                        </p:tgtEl>
                                        <p:attrNameLst>
                                          <p:attrName>ppt_w</p:attrName>
                                        </p:attrNameLst>
                                      </p:cBhvr>
                                      <p:tavLst>
                                        <p:tav tm="0">
                                          <p:val>
                                            <p:strVal val="#ppt_w*0.70"/>
                                          </p:val>
                                        </p:tav>
                                        <p:tav tm="100000">
                                          <p:val>
                                            <p:strVal val="#ppt_w"/>
                                          </p:val>
                                        </p:tav>
                                      </p:tavLst>
                                    </p:anim>
                                    <p:anim calcmode="lin" valueType="num">
                                      <p:cBhvr>
                                        <p:cTn id="78" dur="1000" fill="hold"/>
                                        <p:tgtEl>
                                          <p:spTgt spid="3">
                                            <p:txEl>
                                              <p:pRg st="8" end="8"/>
                                            </p:txEl>
                                          </p:spTgt>
                                        </p:tgtEl>
                                        <p:attrNameLst>
                                          <p:attrName>ppt_h</p:attrName>
                                        </p:attrNameLst>
                                      </p:cBhvr>
                                      <p:tavLst>
                                        <p:tav tm="0">
                                          <p:val>
                                            <p:strVal val="#ppt_h"/>
                                          </p:val>
                                        </p:tav>
                                        <p:tav tm="100000">
                                          <p:val>
                                            <p:strVal val="#ppt_h"/>
                                          </p:val>
                                        </p:tav>
                                      </p:tavLst>
                                    </p:anim>
                                    <p:animEffect transition="in" filter="fade">
                                      <p:cBhvr>
                                        <p:cTn id="79" dur="1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4AA4657D-81E1-E6A2-B8CB-7D3A73E70D38}"/>
              </a:ext>
            </a:extLst>
          </p:cNvPr>
          <p:cNvSpPr>
            <a:spLocks noGrp="1"/>
          </p:cNvSpPr>
          <p:nvPr>
            <p:ph type="title"/>
          </p:nvPr>
        </p:nvSpPr>
        <p:spPr>
          <a:xfrm>
            <a:off x="459346" y="294538"/>
            <a:ext cx="11427853" cy="1033669"/>
          </a:xfrm>
        </p:spPr>
        <p:txBody>
          <a:bodyPr>
            <a:normAutofit fontScale="90000"/>
          </a:bodyPr>
          <a:lstStyle/>
          <a:p>
            <a:r>
              <a:rPr lang="fr-FR" sz="4000" dirty="0">
                <a:solidFill>
                  <a:srgbClr val="FFFFFF"/>
                </a:solidFill>
              </a:rPr>
              <a:t>3.1. Le brouillage des frontières du travail par le numérique</a:t>
            </a:r>
          </a:p>
        </p:txBody>
      </p:sp>
      <p:sp>
        <p:nvSpPr>
          <p:cNvPr id="3" name="Espace réservé du contenu 2">
            <a:extLst>
              <a:ext uri="{FF2B5EF4-FFF2-40B4-BE49-F238E27FC236}">
                <a16:creationId xmlns:a16="http://schemas.microsoft.com/office/drawing/2014/main" id="{9CBB1500-E402-1507-1F3B-81EA237C5115}"/>
              </a:ext>
            </a:extLst>
          </p:cNvPr>
          <p:cNvSpPr>
            <a:spLocks noGrp="1"/>
          </p:cNvSpPr>
          <p:nvPr>
            <p:ph idx="1"/>
          </p:nvPr>
        </p:nvSpPr>
        <p:spPr>
          <a:xfrm>
            <a:off x="1371599" y="2318197"/>
            <a:ext cx="9724031" cy="3683358"/>
          </a:xfrm>
        </p:spPr>
        <p:txBody>
          <a:bodyPr anchor="ctr">
            <a:normAutofit/>
          </a:bodyPr>
          <a:lstStyle/>
          <a:p>
            <a:pPr marL="0" indent="0">
              <a:buNone/>
            </a:pPr>
            <a:r>
              <a:rPr lang="fr-FR" sz="2000" dirty="0">
                <a:solidFill>
                  <a:srgbClr val="00B0F0"/>
                </a:solidFill>
              </a:rPr>
              <a:t>Critiques des théories du digital </a:t>
            </a:r>
            <a:r>
              <a:rPr lang="fr-FR" sz="2000" dirty="0" err="1">
                <a:solidFill>
                  <a:srgbClr val="00B0F0"/>
                </a:solidFill>
              </a:rPr>
              <a:t>labor</a:t>
            </a:r>
            <a:r>
              <a:rPr lang="fr-FR" sz="2000" dirty="0">
                <a:solidFill>
                  <a:srgbClr val="00B0F0"/>
                </a:solidFill>
              </a:rPr>
              <a:t> : </a:t>
            </a:r>
          </a:p>
          <a:p>
            <a:pPr marL="0" indent="0">
              <a:buNone/>
            </a:pPr>
            <a:r>
              <a:rPr lang="fr-FR" sz="2000" dirty="0">
                <a:solidFill>
                  <a:srgbClr val="00B0F0"/>
                </a:solidFill>
              </a:rPr>
              <a:t>J.S. </a:t>
            </a:r>
            <a:r>
              <a:rPr lang="fr-FR" sz="2000" dirty="0" err="1">
                <a:solidFill>
                  <a:srgbClr val="00B0F0"/>
                </a:solidFill>
              </a:rPr>
              <a:t>Carbonell</a:t>
            </a:r>
            <a:r>
              <a:rPr lang="fr-FR" sz="2000" dirty="0">
                <a:solidFill>
                  <a:srgbClr val="00B0F0"/>
                </a:solidFill>
              </a:rPr>
              <a:t> </a:t>
            </a:r>
          </a:p>
          <a:p>
            <a:pPr>
              <a:buFontTx/>
              <a:buChar char="-"/>
            </a:pPr>
            <a:r>
              <a:rPr lang="fr-FR" sz="2000" dirty="0"/>
              <a:t>Travail ? Il y a des activités très différentes entre tenir un blog sur Mediapart ou faire des vidéo YouTube et laisser des traces numériques avec l’usage de son smartphone ? Quelle intentionnalité ?</a:t>
            </a:r>
          </a:p>
          <a:p>
            <a:pPr>
              <a:buFontTx/>
              <a:buChar char="-"/>
            </a:pPr>
            <a:r>
              <a:rPr lang="fr-FR" sz="2000" dirty="0"/>
              <a:t>Minimisation du rôle des plateformes et surévaluation du digital </a:t>
            </a:r>
            <a:r>
              <a:rPr lang="fr-FR" sz="2000" dirty="0" err="1"/>
              <a:t>labor</a:t>
            </a:r>
            <a:r>
              <a:rPr lang="fr-FR" sz="2000" dirty="0"/>
              <a:t> dans leurs recettes qui proviennent surtout de rentes publicitaires</a:t>
            </a:r>
          </a:p>
          <a:p>
            <a:pPr marL="0" indent="0">
              <a:buNone/>
            </a:pPr>
            <a:r>
              <a:rPr lang="fr-FR" sz="2000" dirty="0"/>
              <a:t>Cependant il y a bien un « travail gratuit » invisibilisé</a:t>
            </a:r>
          </a:p>
          <a:p>
            <a:pPr marL="0" indent="0">
              <a:buNone/>
            </a:pPr>
            <a:r>
              <a:rPr lang="fr-FR" sz="2000" dirty="0"/>
              <a:t>«</a:t>
            </a:r>
            <a:r>
              <a:rPr lang="fr-FR" sz="2000" i="1" dirty="0"/>
              <a:t> a vouloir chercher du travail partout, on risque de dissoudre les spécificités du travail sous le capitalisme et de lui ôter son potentiel subversif </a:t>
            </a:r>
            <a:r>
              <a:rPr lang="fr-FR" sz="2000" dirty="0"/>
              <a:t>» J. S. </a:t>
            </a:r>
            <a:r>
              <a:rPr lang="fr-FR" sz="2000" dirty="0" err="1"/>
              <a:t>Carbonell</a:t>
            </a:r>
            <a:r>
              <a:rPr lang="fr-FR" sz="2000" dirty="0"/>
              <a:t>, Le futur du travail, 2022.</a:t>
            </a:r>
          </a:p>
        </p:txBody>
      </p:sp>
      <p:sp>
        <p:nvSpPr>
          <p:cNvPr id="5" name="Espace réservé du numéro de diapositive 4">
            <a:extLst>
              <a:ext uri="{FF2B5EF4-FFF2-40B4-BE49-F238E27FC236}">
                <a16:creationId xmlns:a16="http://schemas.microsoft.com/office/drawing/2014/main" id="{BC487F2F-2F81-B06A-54C7-1C1487D9366F}"/>
              </a:ext>
            </a:extLst>
          </p:cNvPr>
          <p:cNvSpPr>
            <a:spLocks noGrp="1"/>
          </p:cNvSpPr>
          <p:nvPr>
            <p:ph type="sldNum" sz="quarter" idx="12"/>
          </p:nvPr>
        </p:nvSpPr>
        <p:spPr>
          <a:xfrm>
            <a:off x="11704320" y="6455431"/>
            <a:ext cx="445913"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266F4DE-CDC0-234A-B27D-B59A64A3BC31}" type="slidenum">
              <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53</a:t>
            </a:fld>
            <a:endPar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6" name="Espace réservé du pied de page 3">
            <a:extLst>
              <a:ext uri="{FF2B5EF4-FFF2-40B4-BE49-F238E27FC236}">
                <a16:creationId xmlns:a16="http://schemas.microsoft.com/office/drawing/2014/main" id="{1621B17F-11CE-FEFE-7AFD-DB0D2DE93662}"/>
              </a:ext>
            </a:extLst>
          </p:cNvPr>
          <p:cNvSpPr>
            <a:spLocks noGrp="1"/>
          </p:cNvSpPr>
          <p:nvPr>
            <p:ph type="ftr" sz="quarter" idx="11"/>
          </p:nvPr>
        </p:nvSpPr>
        <p:spPr>
          <a:xfrm rot="5400000">
            <a:off x="-1676016" y="2183228"/>
            <a:ext cx="3717157"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100" b="0" i="0" u="none" strike="noStrike" kern="1200" cap="none" spc="0" normalizeH="0" baseline="0" noProof="0" dirty="0">
                <a:ln>
                  <a:noFill/>
                </a:ln>
                <a:solidFill>
                  <a:srgbClr val="FFFFFF"/>
                </a:solidFill>
                <a:effectLst/>
                <a:uLnTx/>
                <a:uFillTx/>
                <a:latin typeface="Calibri" panose="020F0502020204030204"/>
                <a:ea typeface="+mn-ea"/>
                <a:cs typeface="+mn-cs"/>
              </a:rPr>
              <a:t>Sandrine Parayre </a:t>
            </a: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Formation académique Aix Marseille 2023</a:t>
            </a:r>
          </a:p>
        </p:txBody>
      </p:sp>
    </p:spTree>
    <p:extLst>
      <p:ext uri="{BB962C8B-B14F-4D97-AF65-F5344CB8AC3E}">
        <p14:creationId xmlns:p14="http://schemas.microsoft.com/office/powerpoint/2010/main" val="1779467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100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43" dur="1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44"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A77F820C-D9B2-D70C-2117-DB99CB3F18BD}"/>
              </a:ext>
            </a:extLst>
          </p:cNvPr>
          <p:cNvSpPr>
            <a:spLocks noGrp="1"/>
          </p:cNvSpPr>
          <p:nvPr>
            <p:ph type="title"/>
          </p:nvPr>
        </p:nvSpPr>
        <p:spPr>
          <a:xfrm>
            <a:off x="1314824" y="735106"/>
            <a:ext cx="10053763" cy="2928470"/>
          </a:xfrm>
        </p:spPr>
        <p:txBody>
          <a:bodyPr vert="horz" lIns="91440" tIns="45720" rIns="91440" bIns="45720" rtlCol="0" anchor="b">
            <a:normAutofit/>
          </a:bodyPr>
          <a:lstStyle/>
          <a:p>
            <a:r>
              <a:rPr lang="en-US" sz="4800" kern="1200" dirty="0">
                <a:solidFill>
                  <a:srgbClr val="FFFFFF"/>
                </a:solidFill>
                <a:effectLst/>
                <a:latin typeface="+mj-lt"/>
                <a:ea typeface="+mj-ea"/>
                <a:cs typeface="+mj-cs"/>
              </a:rPr>
              <a:t>3. Les </a:t>
            </a:r>
            <a:r>
              <a:rPr lang="en-US" sz="4800" kern="1200" dirty="0" err="1">
                <a:solidFill>
                  <a:srgbClr val="FFFFFF"/>
                </a:solidFill>
                <a:effectLst/>
                <a:latin typeface="+mj-lt"/>
                <a:ea typeface="+mj-ea"/>
                <a:cs typeface="+mj-cs"/>
              </a:rPr>
              <a:t>effets</a:t>
            </a:r>
            <a:r>
              <a:rPr lang="en-US" sz="4800" kern="1200" dirty="0">
                <a:solidFill>
                  <a:srgbClr val="FFFFFF"/>
                </a:solidFill>
                <a:effectLst/>
                <a:latin typeface="+mj-lt"/>
                <a:ea typeface="+mj-ea"/>
                <a:cs typeface="+mj-cs"/>
              </a:rPr>
              <a:t> du numérique sur </a:t>
            </a:r>
            <a:r>
              <a:rPr lang="en-US" sz="4800" kern="1200" dirty="0" err="1">
                <a:solidFill>
                  <a:srgbClr val="FFFFFF"/>
                </a:solidFill>
                <a:effectLst/>
                <a:latin typeface="+mj-lt"/>
                <a:ea typeface="+mj-ea"/>
                <a:cs typeface="+mj-cs"/>
              </a:rPr>
              <a:t>l’emploi</a:t>
            </a:r>
            <a:br>
              <a:rPr lang="en-US" sz="4800" kern="1200" dirty="0">
                <a:solidFill>
                  <a:srgbClr val="FFFFFF"/>
                </a:solidFill>
                <a:effectLst/>
                <a:latin typeface="+mj-lt"/>
                <a:ea typeface="+mj-ea"/>
                <a:cs typeface="+mj-cs"/>
              </a:rPr>
            </a:br>
            <a:br>
              <a:rPr lang="en-US" sz="4800" kern="1200" dirty="0">
                <a:solidFill>
                  <a:srgbClr val="FFFFFF"/>
                </a:solidFill>
                <a:effectLst/>
                <a:latin typeface="+mj-lt"/>
                <a:ea typeface="+mj-ea"/>
                <a:cs typeface="+mj-cs"/>
              </a:rPr>
            </a:br>
            <a:endParaRPr lang="en-US" sz="4800" kern="1200" dirty="0">
              <a:solidFill>
                <a:srgbClr val="FFFFFF"/>
              </a:solidFill>
              <a:latin typeface="+mj-lt"/>
              <a:ea typeface="+mj-ea"/>
              <a:cs typeface="+mj-cs"/>
            </a:endParaRPr>
          </a:p>
        </p:txBody>
      </p:sp>
      <p:sp>
        <p:nvSpPr>
          <p:cNvPr id="3" name="Espace réservé du texte 2">
            <a:extLst>
              <a:ext uri="{FF2B5EF4-FFF2-40B4-BE49-F238E27FC236}">
                <a16:creationId xmlns:a16="http://schemas.microsoft.com/office/drawing/2014/main" id="{333678B9-813E-7379-CE69-652F5E6DB7FC}"/>
              </a:ext>
            </a:extLst>
          </p:cNvPr>
          <p:cNvSpPr>
            <a:spLocks noGrp="1"/>
          </p:cNvSpPr>
          <p:nvPr>
            <p:ph type="body" idx="1"/>
          </p:nvPr>
        </p:nvSpPr>
        <p:spPr>
          <a:xfrm>
            <a:off x="1350682" y="4870824"/>
            <a:ext cx="10005951" cy="1458258"/>
          </a:xfrm>
        </p:spPr>
        <p:txBody>
          <a:bodyPr vert="horz" lIns="91440" tIns="45720" rIns="91440" bIns="45720" rtlCol="0" anchor="ctr">
            <a:normAutofit fontScale="70000" lnSpcReduction="20000"/>
          </a:bodyPr>
          <a:lstStyle/>
          <a:p>
            <a:pPr lvl="1">
              <a:lnSpc>
                <a:spcPct val="150000"/>
              </a:lnSpc>
            </a:pPr>
            <a:r>
              <a:rPr lang="fr-FR" sz="2900" dirty="0">
                <a:solidFill>
                  <a:schemeClr val="tx1"/>
                </a:solidFill>
                <a:latin typeface="Arial" panose="020B0604020202020204" pitchFamily="34" charset="0"/>
              </a:rPr>
              <a:t>3.1. Le brouillage des frontières du travail</a:t>
            </a:r>
          </a:p>
          <a:p>
            <a:pPr lvl="1">
              <a:lnSpc>
                <a:spcPct val="150000"/>
              </a:lnSpc>
            </a:pPr>
            <a:r>
              <a:rPr lang="fr-FR" sz="2900" dirty="0">
                <a:solidFill>
                  <a:srgbClr val="00B0F0"/>
                </a:solidFill>
                <a:latin typeface="Arial" panose="020B0604020202020204" pitchFamily="34" charset="0"/>
              </a:rPr>
              <a:t>3.2. La transformation des relations d’emploi</a:t>
            </a:r>
          </a:p>
          <a:p>
            <a:pPr lvl="1">
              <a:lnSpc>
                <a:spcPct val="150000"/>
              </a:lnSpc>
            </a:pPr>
            <a:r>
              <a:rPr lang="fr-FR" sz="2900" dirty="0">
                <a:solidFill>
                  <a:schemeClr val="tx1"/>
                </a:solidFill>
                <a:latin typeface="Arial" panose="020B0604020202020204" pitchFamily="34" charset="0"/>
              </a:rPr>
              <a:t>3.3. Les risques de polarisation des emplois</a:t>
            </a:r>
            <a:endParaRPr lang="fr-FR" dirty="0">
              <a:solidFill>
                <a:schemeClr val="tx1"/>
              </a:solidFill>
              <a:latin typeface="Arial" panose="020B0604020202020204" pitchFamily="34" charset="0"/>
            </a:endParaRPr>
          </a:p>
        </p:txBody>
      </p:sp>
      <p:sp>
        <p:nvSpPr>
          <p:cNvPr id="4" name="Espace réservé du pied de page 3">
            <a:extLst>
              <a:ext uri="{FF2B5EF4-FFF2-40B4-BE49-F238E27FC236}">
                <a16:creationId xmlns:a16="http://schemas.microsoft.com/office/drawing/2014/main" id="{BF1DB12A-5159-F166-2806-63F09DF4BFF4}"/>
              </a:ext>
            </a:extLst>
          </p:cNvPr>
          <p:cNvSpPr>
            <a:spLocks noGrp="1"/>
          </p:cNvSpPr>
          <p:nvPr>
            <p:ph type="ftr" sz="quarter" idx="11"/>
          </p:nvPr>
        </p:nvSpPr>
        <p:spPr>
          <a:xfrm rot="5400000">
            <a:off x="-1828800" y="1984248"/>
            <a:ext cx="4114800" cy="365125"/>
          </a:xfrm>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a:ln>
                  <a:noFill/>
                </a:ln>
                <a:solidFill>
                  <a:srgbClr val="FFFFFF"/>
                </a:solidFill>
                <a:effectLst/>
                <a:uLnTx/>
                <a:uFillTx/>
                <a:latin typeface="Calibri" panose="020F0502020204030204"/>
                <a:ea typeface="+mn-ea"/>
                <a:cs typeface="+mn-cs"/>
              </a:rPr>
              <a:t>Sandrine Parayre Formation académique Aix Marseille 2023</a:t>
            </a:r>
          </a:p>
        </p:txBody>
      </p:sp>
      <p:sp>
        <p:nvSpPr>
          <p:cNvPr id="5" name="Espace réservé du numéro de diapositive 4">
            <a:extLst>
              <a:ext uri="{FF2B5EF4-FFF2-40B4-BE49-F238E27FC236}">
                <a16:creationId xmlns:a16="http://schemas.microsoft.com/office/drawing/2014/main" id="{3F7D26B1-19C6-1AE2-BE0D-EAB4049F6B04}"/>
              </a:ext>
            </a:extLst>
          </p:cNvPr>
          <p:cNvSpPr>
            <a:spLocks noGrp="1"/>
          </p:cNvSpPr>
          <p:nvPr>
            <p:ph type="sldNum" sz="quarter" idx="12"/>
          </p:nvPr>
        </p:nvSpPr>
        <p:spPr>
          <a:xfrm>
            <a:off x="11704320" y="6446837"/>
            <a:ext cx="448056"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266F4DE-CDC0-234A-B27D-B59A64A3BC31}"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54</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54942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4AA4657D-81E1-E6A2-B8CB-7D3A73E70D38}"/>
              </a:ext>
            </a:extLst>
          </p:cNvPr>
          <p:cNvSpPr>
            <a:spLocks noGrp="1"/>
          </p:cNvSpPr>
          <p:nvPr>
            <p:ph type="title"/>
          </p:nvPr>
        </p:nvSpPr>
        <p:spPr>
          <a:xfrm>
            <a:off x="459346" y="294538"/>
            <a:ext cx="11427853" cy="1033669"/>
          </a:xfrm>
        </p:spPr>
        <p:txBody>
          <a:bodyPr>
            <a:normAutofit/>
          </a:bodyPr>
          <a:lstStyle/>
          <a:p>
            <a:pPr lvl="1">
              <a:lnSpc>
                <a:spcPct val="150000"/>
              </a:lnSpc>
            </a:pPr>
            <a:r>
              <a:rPr lang="fr-FR" sz="4000" dirty="0">
                <a:solidFill>
                  <a:schemeClr val="bg1"/>
                </a:solidFill>
                <a:latin typeface="Arial" panose="020B0604020202020204" pitchFamily="34" charset="0"/>
              </a:rPr>
              <a:t>3.2. La transformation des relations d’emploi</a:t>
            </a:r>
          </a:p>
        </p:txBody>
      </p:sp>
      <p:sp>
        <p:nvSpPr>
          <p:cNvPr id="3" name="Espace réservé du contenu 2">
            <a:extLst>
              <a:ext uri="{FF2B5EF4-FFF2-40B4-BE49-F238E27FC236}">
                <a16:creationId xmlns:a16="http://schemas.microsoft.com/office/drawing/2014/main" id="{9CBB1500-E402-1507-1F3B-81EA237C5115}"/>
              </a:ext>
            </a:extLst>
          </p:cNvPr>
          <p:cNvSpPr>
            <a:spLocks noGrp="1"/>
          </p:cNvSpPr>
          <p:nvPr>
            <p:ph idx="1"/>
          </p:nvPr>
        </p:nvSpPr>
        <p:spPr>
          <a:xfrm>
            <a:off x="772358" y="1885279"/>
            <a:ext cx="10394294" cy="4570152"/>
          </a:xfrm>
        </p:spPr>
        <p:txBody>
          <a:bodyPr anchor="ctr">
            <a:normAutofit/>
          </a:bodyPr>
          <a:lstStyle/>
          <a:p>
            <a:pPr marL="0" indent="0" algn="just">
              <a:buNone/>
            </a:pPr>
            <a:r>
              <a:rPr lang="fr-FR" sz="2000" dirty="0"/>
              <a:t>Disparition des emplois?</a:t>
            </a:r>
          </a:p>
          <a:p>
            <a:pPr marL="0" indent="0" algn="just">
              <a:buNone/>
            </a:pPr>
            <a:r>
              <a:rPr lang="fr-FR" sz="2000" dirty="0">
                <a:solidFill>
                  <a:srgbClr val="00B0F0"/>
                </a:solidFill>
              </a:rPr>
              <a:t>A. </a:t>
            </a:r>
            <a:r>
              <a:rPr lang="fr-FR" sz="2000" dirty="0" err="1">
                <a:solidFill>
                  <a:srgbClr val="00B0F0"/>
                </a:solidFill>
              </a:rPr>
              <a:t>Casilli</a:t>
            </a:r>
            <a:r>
              <a:rPr lang="fr-FR" sz="2000" dirty="0">
                <a:solidFill>
                  <a:srgbClr val="00B0F0"/>
                </a:solidFill>
              </a:rPr>
              <a:t>, En attendant les robots, Enquête sur le travail du clic, 2019</a:t>
            </a:r>
          </a:p>
          <a:p>
            <a:pPr marL="0" indent="0" algn="just">
              <a:buNone/>
            </a:pPr>
            <a:r>
              <a:rPr lang="fr-FR" sz="2000" dirty="0"/>
              <a:t>Pas de risque rapide de disparition des emplois liés au numérique  </a:t>
            </a:r>
          </a:p>
          <a:p>
            <a:pPr marL="0" indent="0" algn="just">
              <a:buNone/>
            </a:pPr>
            <a:r>
              <a:rPr lang="fr-FR" sz="2000" dirty="0"/>
              <a:t>C’est vrai pour l’IA forte (qui dépasse celle des humains car complètement automatisées)</a:t>
            </a:r>
          </a:p>
          <a:p>
            <a:pPr marL="0" indent="0" algn="just">
              <a:buNone/>
            </a:pPr>
            <a:r>
              <a:rPr lang="fr-FR" sz="2000" dirty="0"/>
              <a:t>C’est faux pour l’IA faible qui est plutôt représentée par des applications d’aide à la décision, de gestion des informations, d’amélioration de contenus, car elles comportent une grande composante de travail non artificiel, souvent réalisé par l’usager ou par les travailleurs qui aident à apprendre aux machines </a:t>
            </a:r>
          </a:p>
          <a:p>
            <a:pPr marL="0" indent="0">
              <a:buNone/>
            </a:pPr>
            <a:r>
              <a:rPr lang="fr-FR" sz="2000" dirty="0">
                <a:solidFill>
                  <a:srgbClr val="00B0F0"/>
                </a:solidFill>
              </a:rPr>
              <a:t>Conséquences du numérique sur le travail de plateforme</a:t>
            </a:r>
          </a:p>
          <a:p>
            <a:pPr>
              <a:buFontTx/>
              <a:buChar char="-"/>
            </a:pPr>
            <a:r>
              <a:rPr lang="fr-FR" sz="2000" dirty="0"/>
              <a:t>Fragmentation : </a:t>
            </a:r>
            <a:r>
              <a:rPr lang="fr-FR" sz="2000" dirty="0" err="1"/>
              <a:t>tâcheronisation</a:t>
            </a:r>
            <a:endParaRPr lang="fr-FR" sz="2000" dirty="0"/>
          </a:p>
          <a:p>
            <a:pPr>
              <a:buFontTx/>
              <a:buChar char="-"/>
            </a:pPr>
            <a:r>
              <a:rPr lang="fr-FR" sz="2000" dirty="0"/>
              <a:t>Externalisation</a:t>
            </a:r>
          </a:p>
          <a:p>
            <a:pPr>
              <a:buFontTx/>
              <a:buChar char="-"/>
            </a:pPr>
            <a:r>
              <a:rPr lang="fr-FR" sz="2000" dirty="0"/>
              <a:t>Précarisation</a:t>
            </a:r>
          </a:p>
          <a:p>
            <a:pPr marL="0" indent="0" algn="just">
              <a:buNone/>
            </a:pPr>
            <a:endParaRPr lang="fr-FR" sz="2000" dirty="0"/>
          </a:p>
          <a:p>
            <a:pPr marL="0" indent="0">
              <a:buNone/>
            </a:pPr>
            <a:endParaRPr lang="fr-FR" sz="2000" dirty="0"/>
          </a:p>
        </p:txBody>
      </p:sp>
      <p:sp>
        <p:nvSpPr>
          <p:cNvPr id="5" name="Espace réservé du numéro de diapositive 4">
            <a:extLst>
              <a:ext uri="{FF2B5EF4-FFF2-40B4-BE49-F238E27FC236}">
                <a16:creationId xmlns:a16="http://schemas.microsoft.com/office/drawing/2014/main" id="{BC487F2F-2F81-B06A-54C7-1C1487D9366F}"/>
              </a:ext>
            </a:extLst>
          </p:cNvPr>
          <p:cNvSpPr>
            <a:spLocks noGrp="1"/>
          </p:cNvSpPr>
          <p:nvPr>
            <p:ph type="sldNum" sz="quarter" idx="12"/>
          </p:nvPr>
        </p:nvSpPr>
        <p:spPr>
          <a:xfrm>
            <a:off x="11704320" y="6455431"/>
            <a:ext cx="445913"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266F4DE-CDC0-234A-B27D-B59A64A3BC31}" type="slidenum">
              <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55</a:t>
            </a:fld>
            <a:endPar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6" name="Espace réservé du pied de page 3">
            <a:extLst>
              <a:ext uri="{FF2B5EF4-FFF2-40B4-BE49-F238E27FC236}">
                <a16:creationId xmlns:a16="http://schemas.microsoft.com/office/drawing/2014/main" id="{1621B17F-11CE-FEFE-7AFD-DB0D2DE93662}"/>
              </a:ext>
            </a:extLst>
          </p:cNvPr>
          <p:cNvSpPr>
            <a:spLocks noGrp="1"/>
          </p:cNvSpPr>
          <p:nvPr>
            <p:ph type="ftr" sz="quarter" idx="11"/>
          </p:nvPr>
        </p:nvSpPr>
        <p:spPr>
          <a:xfrm rot="5400000">
            <a:off x="-1676016" y="2183228"/>
            <a:ext cx="3717157"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100" b="0" i="0" u="none" strike="noStrike" kern="1200" cap="none" spc="0" normalizeH="0" baseline="0" noProof="0" dirty="0">
                <a:ln>
                  <a:noFill/>
                </a:ln>
                <a:solidFill>
                  <a:srgbClr val="FFFFFF"/>
                </a:solidFill>
                <a:effectLst/>
                <a:uLnTx/>
                <a:uFillTx/>
                <a:latin typeface="Calibri" panose="020F0502020204030204"/>
                <a:ea typeface="+mn-ea"/>
                <a:cs typeface="+mn-cs"/>
              </a:rPr>
              <a:t>Sandrine Parayre </a:t>
            </a: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Formation académique Aix Marseille 2023</a:t>
            </a:r>
          </a:p>
        </p:txBody>
      </p:sp>
    </p:spTree>
    <p:extLst>
      <p:ext uri="{BB962C8B-B14F-4D97-AF65-F5344CB8AC3E}">
        <p14:creationId xmlns:p14="http://schemas.microsoft.com/office/powerpoint/2010/main" val="3626853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100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43" dur="1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44" dur="1000"/>
                                        <p:tgtEl>
                                          <p:spTgt spid="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p:cTn id="49" dur="1000" fill="hold"/>
                                        <p:tgtEl>
                                          <p:spTgt spid="3">
                                            <p:txEl>
                                              <p:pRg st="6" end="6"/>
                                            </p:txEl>
                                          </p:spTgt>
                                        </p:tgtEl>
                                        <p:attrNameLst>
                                          <p:attrName>ppt_w</p:attrName>
                                        </p:attrNameLst>
                                      </p:cBhvr>
                                      <p:tavLst>
                                        <p:tav tm="0">
                                          <p:val>
                                            <p:strVal val="#ppt_w*0.70"/>
                                          </p:val>
                                        </p:tav>
                                        <p:tav tm="100000">
                                          <p:val>
                                            <p:strVal val="#ppt_w"/>
                                          </p:val>
                                        </p:tav>
                                      </p:tavLst>
                                    </p:anim>
                                    <p:anim calcmode="lin" valueType="num">
                                      <p:cBhvr>
                                        <p:cTn id="50" dur="1000" fill="hold"/>
                                        <p:tgtEl>
                                          <p:spTgt spid="3">
                                            <p:txEl>
                                              <p:pRg st="6" end="6"/>
                                            </p:txEl>
                                          </p:spTgt>
                                        </p:tgtEl>
                                        <p:attrNameLst>
                                          <p:attrName>ppt_h</p:attrName>
                                        </p:attrNameLst>
                                      </p:cBhvr>
                                      <p:tavLst>
                                        <p:tav tm="0">
                                          <p:val>
                                            <p:strVal val="#ppt_h"/>
                                          </p:val>
                                        </p:tav>
                                        <p:tav tm="100000">
                                          <p:val>
                                            <p:strVal val="#ppt_h"/>
                                          </p:val>
                                        </p:tav>
                                      </p:tavLst>
                                    </p:anim>
                                    <p:animEffect transition="in" filter="fade">
                                      <p:cBhvr>
                                        <p:cTn id="51" dur="1000"/>
                                        <p:tgtEl>
                                          <p:spTgt spid="3">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 calcmode="lin" valueType="num">
                                      <p:cBhvr>
                                        <p:cTn id="56" dur="1000" fill="hold"/>
                                        <p:tgtEl>
                                          <p:spTgt spid="3">
                                            <p:txEl>
                                              <p:pRg st="7" end="7"/>
                                            </p:txEl>
                                          </p:spTgt>
                                        </p:tgtEl>
                                        <p:attrNameLst>
                                          <p:attrName>ppt_w</p:attrName>
                                        </p:attrNameLst>
                                      </p:cBhvr>
                                      <p:tavLst>
                                        <p:tav tm="0">
                                          <p:val>
                                            <p:strVal val="#ppt_w*0.70"/>
                                          </p:val>
                                        </p:tav>
                                        <p:tav tm="100000">
                                          <p:val>
                                            <p:strVal val="#ppt_w"/>
                                          </p:val>
                                        </p:tav>
                                      </p:tavLst>
                                    </p:anim>
                                    <p:anim calcmode="lin" valueType="num">
                                      <p:cBhvr>
                                        <p:cTn id="57" dur="1000" fill="hold"/>
                                        <p:tgtEl>
                                          <p:spTgt spid="3">
                                            <p:txEl>
                                              <p:pRg st="7" end="7"/>
                                            </p:txEl>
                                          </p:spTgt>
                                        </p:tgtEl>
                                        <p:attrNameLst>
                                          <p:attrName>ppt_h</p:attrName>
                                        </p:attrNameLst>
                                      </p:cBhvr>
                                      <p:tavLst>
                                        <p:tav tm="0">
                                          <p:val>
                                            <p:strVal val="#ppt_h"/>
                                          </p:val>
                                        </p:tav>
                                        <p:tav tm="100000">
                                          <p:val>
                                            <p:strVal val="#ppt_h"/>
                                          </p:val>
                                        </p:tav>
                                      </p:tavLst>
                                    </p:anim>
                                    <p:animEffect transition="in" filter="fade">
                                      <p:cBhvr>
                                        <p:cTn id="58" dur="1000"/>
                                        <p:tgtEl>
                                          <p:spTgt spid="3">
                                            <p:txEl>
                                              <p:pRg st="7" end="7"/>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grpId="0"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 calcmode="lin" valueType="num">
                                      <p:cBhvr>
                                        <p:cTn id="63" dur="1000" fill="hold"/>
                                        <p:tgtEl>
                                          <p:spTgt spid="3">
                                            <p:txEl>
                                              <p:pRg st="8" end="8"/>
                                            </p:txEl>
                                          </p:spTgt>
                                        </p:tgtEl>
                                        <p:attrNameLst>
                                          <p:attrName>ppt_w</p:attrName>
                                        </p:attrNameLst>
                                      </p:cBhvr>
                                      <p:tavLst>
                                        <p:tav tm="0">
                                          <p:val>
                                            <p:strVal val="#ppt_w*0.70"/>
                                          </p:val>
                                        </p:tav>
                                        <p:tav tm="100000">
                                          <p:val>
                                            <p:strVal val="#ppt_w"/>
                                          </p:val>
                                        </p:tav>
                                      </p:tavLst>
                                    </p:anim>
                                    <p:anim calcmode="lin" valueType="num">
                                      <p:cBhvr>
                                        <p:cTn id="64" dur="1000" fill="hold"/>
                                        <p:tgtEl>
                                          <p:spTgt spid="3">
                                            <p:txEl>
                                              <p:pRg st="8" end="8"/>
                                            </p:txEl>
                                          </p:spTgt>
                                        </p:tgtEl>
                                        <p:attrNameLst>
                                          <p:attrName>ppt_h</p:attrName>
                                        </p:attrNameLst>
                                      </p:cBhvr>
                                      <p:tavLst>
                                        <p:tav tm="0">
                                          <p:val>
                                            <p:strVal val="#ppt_h"/>
                                          </p:val>
                                        </p:tav>
                                        <p:tav tm="100000">
                                          <p:val>
                                            <p:strVal val="#ppt_h"/>
                                          </p:val>
                                        </p:tav>
                                      </p:tavLst>
                                    </p:anim>
                                    <p:animEffect transition="in" filter="fade">
                                      <p:cBhvr>
                                        <p:cTn id="65" dur="1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4AA4657D-81E1-E6A2-B8CB-7D3A73E70D38}"/>
              </a:ext>
            </a:extLst>
          </p:cNvPr>
          <p:cNvSpPr>
            <a:spLocks noGrp="1"/>
          </p:cNvSpPr>
          <p:nvPr>
            <p:ph type="title"/>
          </p:nvPr>
        </p:nvSpPr>
        <p:spPr>
          <a:xfrm>
            <a:off x="459346" y="294538"/>
            <a:ext cx="11427853" cy="1033669"/>
          </a:xfrm>
        </p:spPr>
        <p:txBody>
          <a:bodyPr>
            <a:normAutofit/>
          </a:bodyPr>
          <a:lstStyle/>
          <a:p>
            <a:pPr lvl="1">
              <a:lnSpc>
                <a:spcPct val="150000"/>
              </a:lnSpc>
            </a:pPr>
            <a:r>
              <a:rPr lang="fr-FR" sz="4000" dirty="0">
                <a:solidFill>
                  <a:schemeClr val="bg1"/>
                </a:solidFill>
                <a:latin typeface="Arial" panose="020B0604020202020204" pitchFamily="34" charset="0"/>
              </a:rPr>
              <a:t>3.2. La transformation des relations d’emploi</a:t>
            </a:r>
          </a:p>
        </p:txBody>
      </p:sp>
      <p:sp>
        <p:nvSpPr>
          <p:cNvPr id="3" name="Espace réservé du contenu 2">
            <a:extLst>
              <a:ext uri="{FF2B5EF4-FFF2-40B4-BE49-F238E27FC236}">
                <a16:creationId xmlns:a16="http://schemas.microsoft.com/office/drawing/2014/main" id="{9CBB1500-E402-1507-1F3B-81EA237C5115}"/>
              </a:ext>
            </a:extLst>
          </p:cNvPr>
          <p:cNvSpPr>
            <a:spLocks noGrp="1"/>
          </p:cNvSpPr>
          <p:nvPr>
            <p:ph idx="1"/>
          </p:nvPr>
        </p:nvSpPr>
        <p:spPr>
          <a:xfrm>
            <a:off x="234678" y="1471473"/>
            <a:ext cx="8701589" cy="3915053"/>
          </a:xfrm>
        </p:spPr>
        <p:txBody>
          <a:bodyPr anchor="ctr">
            <a:noAutofit/>
          </a:bodyPr>
          <a:lstStyle/>
          <a:p>
            <a:pPr marL="0" indent="0">
              <a:lnSpc>
                <a:spcPct val="100000"/>
              </a:lnSpc>
              <a:buNone/>
            </a:pPr>
            <a:r>
              <a:rPr lang="fr-FR" sz="1700" dirty="0">
                <a:solidFill>
                  <a:srgbClr val="00B0F0"/>
                </a:solidFill>
                <a:latin typeface="Times New Roman" panose="02020603050405020304" pitchFamily="18" charset="0"/>
                <a:cs typeface="Times New Roman" panose="02020603050405020304" pitchFamily="18" charset="0"/>
              </a:rPr>
              <a:t>Le futur du travail (2022) Juan </a:t>
            </a:r>
            <a:r>
              <a:rPr lang="fr-FR" sz="1700" dirty="0" err="1">
                <a:solidFill>
                  <a:srgbClr val="00B0F0"/>
                </a:solidFill>
                <a:latin typeface="Times New Roman" panose="02020603050405020304" pitchFamily="18" charset="0"/>
                <a:cs typeface="Times New Roman" panose="02020603050405020304" pitchFamily="18" charset="0"/>
              </a:rPr>
              <a:t>Sebastiàn</a:t>
            </a:r>
            <a:r>
              <a:rPr lang="fr-FR" sz="1700" dirty="0">
                <a:solidFill>
                  <a:srgbClr val="00B0F0"/>
                </a:solidFill>
                <a:latin typeface="Times New Roman" panose="02020603050405020304" pitchFamily="18" charset="0"/>
                <a:cs typeface="Times New Roman" panose="02020603050405020304" pitchFamily="18" charset="0"/>
              </a:rPr>
              <a:t> </a:t>
            </a:r>
            <a:r>
              <a:rPr lang="fr-FR" sz="1700" dirty="0" err="1">
                <a:solidFill>
                  <a:srgbClr val="00B0F0"/>
                </a:solidFill>
                <a:latin typeface="Times New Roman" panose="02020603050405020304" pitchFamily="18" charset="0"/>
                <a:cs typeface="Times New Roman" panose="02020603050405020304" pitchFamily="18" charset="0"/>
              </a:rPr>
              <a:t>Carbonell</a:t>
            </a:r>
            <a:endParaRPr lang="fr-FR" sz="1700" dirty="0">
              <a:solidFill>
                <a:srgbClr val="00B0F0"/>
              </a:solidFill>
              <a:latin typeface="Times New Roman" panose="02020603050405020304" pitchFamily="18" charset="0"/>
              <a:cs typeface="Times New Roman" panose="02020603050405020304" pitchFamily="18" charset="0"/>
            </a:endParaRPr>
          </a:p>
          <a:p>
            <a:pPr marL="0" indent="0" algn="just">
              <a:lnSpc>
                <a:spcPct val="100000"/>
              </a:lnSpc>
              <a:buNone/>
            </a:pPr>
            <a:r>
              <a:rPr lang="fr-FR" sz="1700" dirty="0">
                <a:latin typeface="Times New Roman" panose="02020603050405020304" pitchFamily="18" charset="0"/>
                <a:cs typeface="Times New Roman" panose="02020603050405020304" pitchFamily="18" charset="0"/>
              </a:rPr>
              <a:t>Le déploiement des technologies numériques a 4 effets sur le travail :</a:t>
            </a:r>
          </a:p>
          <a:p>
            <a:pPr marL="0" lvl="0" indent="0" algn="just">
              <a:lnSpc>
                <a:spcPct val="100000"/>
              </a:lnSpc>
              <a:buNone/>
            </a:pPr>
            <a:r>
              <a:rPr lang="fr-FR" sz="1700" dirty="0">
                <a:latin typeface="Times New Roman" panose="02020603050405020304" pitchFamily="18" charset="0"/>
                <a:cs typeface="Times New Roman" panose="02020603050405020304" pitchFamily="18" charset="0"/>
              </a:rPr>
              <a:t>- le « remplacement » du travailleur par une machine ou un algorithme qui reproduit sa tâche et se substitue donc à son poste de travail (automatisation).</a:t>
            </a:r>
          </a:p>
          <a:p>
            <a:pPr marL="0" lvl="0" indent="0" algn="just">
              <a:lnSpc>
                <a:spcPct val="100000"/>
              </a:lnSpc>
              <a:buNone/>
            </a:pPr>
            <a:r>
              <a:rPr lang="fr-FR" sz="1700" dirty="0">
                <a:latin typeface="Times New Roman" panose="02020603050405020304" pitchFamily="18" charset="0"/>
                <a:cs typeface="Times New Roman" panose="02020603050405020304" pitchFamily="18" charset="0"/>
              </a:rPr>
              <a:t>- la redistribution du travail : soit déqualification ou requalification</a:t>
            </a:r>
          </a:p>
          <a:p>
            <a:pPr marL="0" lvl="0" indent="0" algn="just">
              <a:lnSpc>
                <a:spcPct val="100000"/>
              </a:lnSpc>
              <a:buNone/>
            </a:pPr>
            <a:r>
              <a:rPr lang="fr-FR" sz="1700" dirty="0">
                <a:latin typeface="Times New Roman" panose="02020603050405020304" pitchFamily="18" charset="0"/>
                <a:cs typeface="Times New Roman" panose="02020603050405020304" pitchFamily="18" charset="0"/>
              </a:rPr>
              <a:t>- l’intensification du travail : complexification  et accélération</a:t>
            </a:r>
          </a:p>
          <a:p>
            <a:pPr marL="0" lvl="0" indent="0" algn="just">
              <a:lnSpc>
                <a:spcPct val="100000"/>
              </a:lnSpc>
              <a:buNone/>
            </a:pPr>
            <a:r>
              <a:rPr lang="fr-FR" sz="1700" dirty="0">
                <a:latin typeface="Times New Roman" panose="02020603050405020304" pitchFamily="18" charset="0"/>
                <a:cs typeface="Times New Roman" panose="02020603050405020304" pitchFamily="18" charset="0"/>
              </a:rPr>
              <a:t>- l’accroissement du contrôle managérial sur le processus de travail.</a:t>
            </a:r>
          </a:p>
          <a:p>
            <a:pPr marL="0" indent="0" algn="just">
              <a:lnSpc>
                <a:spcPct val="100000"/>
              </a:lnSpc>
              <a:buNone/>
            </a:pPr>
            <a:r>
              <a:rPr lang="fr-FR" sz="1700" dirty="0">
                <a:latin typeface="Times New Roman" panose="02020603050405020304" pitchFamily="18" charset="0"/>
                <a:cs typeface="Times New Roman" panose="02020603050405020304" pitchFamily="18" charset="0"/>
              </a:rPr>
              <a:t>La véritable menace pour le salariat n’est pas la précarisation ... mais les transformations du salariat lui-même : accroissement des horaires flexibles et atypiques (la nuit, le week-end), la multiplication des heures supplémentaires, et la stagnation voire le recul des rémunérations, avec l’accroissement de la part variable liée aux résultats de l’entreprise ou du travailleur lui-même.</a:t>
            </a:r>
          </a:p>
        </p:txBody>
      </p:sp>
      <p:sp>
        <p:nvSpPr>
          <p:cNvPr id="5" name="Espace réservé du numéro de diapositive 4">
            <a:extLst>
              <a:ext uri="{FF2B5EF4-FFF2-40B4-BE49-F238E27FC236}">
                <a16:creationId xmlns:a16="http://schemas.microsoft.com/office/drawing/2014/main" id="{BC487F2F-2F81-B06A-54C7-1C1487D9366F}"/>
              </a:ext>
            </a:extLst>
          </p:cNvPr>
          <p:cNvSpPr>
            <a:spLocks noGrp="1"/>
          </p:cNvSpPr>
          <p:nvPr>
            <p:ph type="sldNum" sz="quarter" idx="12"/>
          </p:nvPr>
        </p:nvSpPr>
        <p:spPr>
          <a:xfrm>
            <a:off x="11704320" y="6455431"/>
            <a:ext cx="445913"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266F4DE-CDC0-234A-B27D-B59A64A3BC31}" type="slidenum">
              <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56</a:t>
            </a:fld>
            <a:endPar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6" name="Espace réservé du pied de page 3">
            <a:extLst>
              <a:ext uri="{FF2B5EF4-FFF2-40B4-BE49-F238E27FC236}">
                <a16:creationId xmlns:a16="http://schemas.microsoft.com/office/drawing/2014/main" id="{1621B17F-11CE-FEFE-7AFD-DB0D2DE93662}"/>
              </a:ext>
            </a:extLst>
          </p:cNvPr>
          <p:cNvSpPr>
            <a:spLocks noGrp="1"/>
          </p:cNvSpPr>
          <p:nvPr>
            <p:ph type="ftr" sz="quarter" idx="11"/>
          </p:nvPr>
        </p:nvSpPr>
        <p:spPr>
          <a:xfrm rot="5400000">
            <a:off x="-1676016" y="2183228"/>
            <a:ext cx="3717157"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100" b="0" i="0" u="none" strike="noStrike" kern="1200" cap="none" spc="0" normalizeH="0" baseline="0" noProof="0" dirty="0">
                <a:ln>
                  <a:noFill/>
                </a:ln>
                <a:solidFill>
                  <a:srgbClr val="FFFFFF"/>
                </a:solidFill>
                <a:effectLst/>
                <a:uLnTx/>
                <a:uFillTx/>
                <a:latin typeface="Calibri" panose="020F0502020204030204"/>
                <a:ea typeface="+mn-ea"/>
                <a:cs typeface="+mn-cs"/>
              </a:rPr>
              <a:t>Sandrine Parayre </a:t>
            </a: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Formation académique Aix Marseille 2023</a:t>
            </a:r>
          </a:p>
        </p:txBody>
      </p:sp>
      <p:pic>
        <p:nvPicPr>
          <p:cNvPr id="4" name="Image 3">
            <a:extLst>
              <a:ext uri="{FF2B5EF4-FFF2-40B4-BE49-F238E27FC236}">
                <a16:creationId xmlns:a16="http://schemas.microsoft.com/office/drawing/2014/main" id="{E2D426A8-A46D-DD11-71FD-25B647B34C6C}"/>
              </a:ext>
            </a:extLst>
          </p:cNvPr>
          <p:cNvPicPr>
            <a:picLocks noChangeAspect="1"/>
          </p:cNvPicPr>
          <p:nvPr/>
        </p:nvPicPr>
        <p:blipFill>
          <a:blip r:embed="rId2"/>
          <a:stretch>
            <a:fillRect/>
          </a:stretch>
        </p:blipFill>
        <p:spPr>
          <a:xfrm>
            <a:off x="8966701" y="1885279"/>
            <a:ext cx="3194865" cy="1986492"/>
          </a:xfrm>
          <a:prstGeom prst="rect">
            <a:avLst/>
          </a:prstGeom>
        </p:spPr>
      </p:pic>
      <p:sp>
        <p:nvSpPr>
          <p:cNvPr id="9" name="ZoneTexte 8">
            <a:extLst>
              <a:ext uri="{FF2B5EF4-FFF2-40B4-BE49-F238E27FC236}">
                <a16:creationId xmlns:a16="http://schemas.microsoft.com/office/drawing/2014/main" id="{BAF920D9-9E02-D938-4808-29FC9A4659DD}"/>
              </a:ext>
            </a:extLst>
          </p:cNvPr>
          <p:cNvSpPr txBox="1"/>
          <p:nvPr/>
        </p:nvSpPr>
        <p:spPr>
          <a:xfrm>
            <a:off x="223345" y="5267640"/>
            <a:ext cx="11926888" cy="1661993"/>
          </a:xfrm>
          <a:prstGeom prst="rect">
            <a:avLst/>
          </a:prstGeom>
          <a:noFill/>
        </p:spPr>
        <p:txBody>
          <a:bodyPr wrap="square">
            <a:spAutoFit/>
          </a:bodyPr>
          <a:lstStyle/>
          <a:p>
            <a:pPr marL="0" indent="0" algn="just">
              <a:buNone/>
            </a:pPr>
            <a:r>
              <a:rPr lang="fr-FR" sz="1700" dirty="0">
                <a:latin typeface="Times New Roman" panose="02020603050405020304" pitchFamily="18" charset="0"/>
                <a:cs typeface="Times New Roman" panose="02020603050405020304" pitchFamily="18" charset="0"/>
              </a:rPr>
              <a:t>Prédictions de disparition de métiers avec l’automatisation et l’IA non avérées</a:t>
            </a:r>
          </a:p>
          <a:p>
            <a:pPr marL="0" indent="0" algn="just">
              <a:buNone/>
            </a:pPr>
            <a:r>
              <a:rPr lang="fr-FR" sz="1700" dirty="0">
                <a:latin typeface="Times New Roman" panose="02020603050405020304" pitchFamily="18" charset="0"/>
                <a:cs typeface="Times New Roman" panose="02020603050405020304" pitchFamily="18" charset="0"/>
              </a:rPr>
              <a:t>« </a:t>
            </a:r>
            <a:r>
              <a:rPr lang="fr-FR" sz="1700" i="1" dirty="0">
                <a:latin typeface="Times New Roman" panose="02020603050405020304" pitchFamily="18" charset="0"/>
                <a:cs typeface="Times New Roman" panose="02020603050405020304" pitchFamily="18" charset="0"/>
              </a:rPr>
              <a:t>(…) le travail conserve une centralité dans notre société, à la fois comme activité et comme facteur d’organisation sociale. Loin de disparaître, il se multiplie dans de nouveaux secteurs et prend de nouvelles formes. Les nouvelles technologies et les transformations socio-économiques du capitalisme déplacent ses frontières et le périmètre des populations qu’il concerne, tout en dégradant les conditions de travail du salariat stable. Ce dernier continue en outre d’être la norme pour une majorité d’actifs, même s’il est rongé sur ses marges par une armée de précaires et attaqué en son cœur par les réformes néolibérales du marché du travail. </a:t>
            </a:r>
            <a:r>
              <a:rPr lang="fr-FR" sz="17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440164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p:cTn id="28"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9"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p:cTn id="35"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36"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7" dur="10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 calcmode="lin" valueType="num">
                                      <p:cBhvr>
                                        <p:cTn id="42"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43"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44" dur="1000"/>
                                        <p:tgtEl>
                                          <p:spTgt spid="3">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 calcmode="lin" valueType="num">
                                      <p:cBhvr>
                                        <p:cTn id="49" dur="100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50" dur="1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51" dur="1000"/>
                                        <p:tgtEl>
                                          <p:spTgt spid="3">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3">
                                            <p:txEl>
                                              <p:pRg st="6" end="6"/>
                                            </p:txEl>
                                          </p:spTgt>
                                        </p:tgtEl>
                                        <p:attrNameLst>
                                          <p:attrName>style.visibility</p:attrName>
                                        </p:attrNameLst>
                                      </p:cBhvr>
                                      <p:to>
                                        <p:strVal val="visible"/>
                                      </p:to>
                                    </p:set>
                                    <p:anim calcmode="lin" valueType="num">
                                      <p:cBhvr>
                                        <p:cTn id="56" dur="1000" fill="hold"/>
                                        <p:tgtEl>
                                          <p:spTgt spid="3">
                                            <p:txEl>
                                              <p:pRg st="6" end="6"/>
                                            </p:txEl>
                                          </p:spTgt>
                                        </p:tgtEl>
                                        <p:attrNameLst>
                                          <p:attrName>ppt_w</p:attrName>
                                        </p:attrNameLst>
                                      </p:cBhvr>
                                      <p:tavLst>
                                        <p:tav tm="0">
                                          <p:val>
                                            <p:strVal val="#ppt_w*0.70"/>
                                          </p:val>
                                        </p:tav>
                                        <p:tav tm="100000">
                                          <p:val>
                                            <p:strVal val="#ppt_w"/>
                                          </p:val>
                                        </p:tav>
                                      </p:tavLst>
                                    </p:anim>
                                    <p:anim calcmode="lin" valueType="num">
                                      <p:cBhvr>
                                        <p:cTn id="57" dur="1000" fill="hold"/>
                                        <p:tgtEl>
                                          <p:spTgt spid="3">
                                            <p:txEl>
                                              <p:pRg st="6" end="6"/>
                                            </p:txEl>
                                          </p:spTgt>
                                        </p:tgtEl>
                                        <p:attrNameLst>
                                          <p:attrName>ppt_h</p:attrName>
                                        </p:attrNameLst>
                                      </p:cBhvr>
                                      <p:tavLst>
                                        <p:tav tm="0">
                                          <p:val>
                                            <p:strVal val="#ppt_h"/>
                                          </p:val>
                                        </p:tav>
                                        <p:tav tm="100000">
                                          <p:val>
                                            <p:strVal val="#ppt_h"/>
                                          </p:val>
                                        </p:tav>
                                      </p:tavLst>
                                    </p:anim>
                                    <p:animEffect transition="in" filter="fade">
                                      <p:cBhvr>
                                        <p:cTn id="58" dur="1000"/>
                                        <p:tgtEl>
                                          <p:spTgt spid="3">
                                            <p:txEl>
                                              <p:pRg st="6" end="6"/>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 calcmode="lin" valueType="num">
                                      <p:cBhvr>
                                        <p:cTn id="63" dur="1000" fill="hold"/>
                                        <p:tgtEl>
                                          <p:spTgt spid="9"/>
                                        </p:tgtEl>
                                        <p:attrNameLst>
                                          <p:attrName>ppt_w</p:attrName>
                                        </p:attrNameLst>
                                      </p:cBhvr>
                                      <p:tavLst>
                                        <p:tav tm="0">
                                          <p:val>
                                            <p:strVal val="#ppt_w*0.70"/>
                                          </p:val>
                                        </p:tav>
                                        <p:tav tm="100000">
                                          <p:val>
                                            <p:strVal val="#ppt_w"/>
                                          </p:val>
                                        </p:tav>
                                      </p:tavLst>
                                    </p:anim>
                                    <p:anim calcmode="lin" valueType="num">
                                      <p:cBhvr>
                                        <p:cTn id="64" dur="1000" fill="hold"/>
                                        <p:tgtEl>
                                          <p:spTgt spid="9"/>
                                        </p:tgtEl>
                                        <p:attrNameLst>
                                          <p:attrName>ppt_h</p:attrName>
                                        </p:attrNameLst>
                                      </p:cBhvr>
                                      <p:tavLst>
                                        <p:tav tm="0">
                                          <p:val>
                                            <p:strVal val="#ppt_h"/>
                                          </p:val>
                                        </p:tav>
                                        <p:tav tm="100000">
                                          <p:val>
                                            <p:strVal val="#ppt_h"/>
                                          </p:val>
                                        </p:tav>
                                      </p:tavLst>
                                    </p:anim>
                                    <p:animEffect transition="in" filter="fade">
                                      <p:cBhvr>
                                        <p:cTn id="6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A77F820C-D9B2-D70C-2117-DB99CB3F18BD}"/>
              </a:ext>
            </a:extLst>
          </p:cNvPr>
          <p:cNvSpPr>
            <a:spLocks noGrp="1"/>
          </p:cNvSpPr>
          <p:nvPr>
            <p:ph type="title"/>
          </p:nvPr>
        </p:nvSpPr>
        <p:spPr>
          <a:xfrm>
            <a:off x="1314824" y="735106"/>
            <a:ext cx="10053763" cy="2928470"/>
          </a:xfrm>
        </p:spPr>
        <p:txBody>
          <a:bodyPr vert="horz" lIns="91440" tIns="45720" rIns="91440" bIns="45720" rtlCol="0" anchor="b">
            <a:normAutofit/>
          </a:bodyPr>
          <a:lstStyle/>
          <a:p>
            <a:r>
              <a:rPr lang="en-US" sz="4800" kern="1200" dirty="0">
                <a:solidFill>
                  <a:srgbClr val="FFFFFF"/>
                </a:solidFill>
                <a:effectLst/>
                <a:latin typeface="+mj-lt"/>
                <a:ea typeface="+mj-ea"/>
                <a:cs typeface="+mj-cs"/>
              </a:rPr>
              <a:t>3. Les </a:t>
            </a:r>
            <a:r>
              <a:rPr lang="en-US" sz="4800" kern="1200" dirty="0" err="1">
                <a:solidFill>
                  <a:srgbClr val="FFFFFF"/>
                </a:solidFill>
                <a:effectLst/>
                <a:latin typeface="+mj-lt"/>
                <a:ea typeface="+mj-ea"/>
                <a:cs typeface="+mj-cs"/>
              </a:rPr>
              <a:t>effets</a:t>
            </a:r>
            <a:r>
              <a:rPr lang="en-US" sz="4800" kern="1200" dirty="0">
                <a:solidFill>
                  <a:srgbClr val="FFFFFF"/>
                </a:solidFill>
                <a:effectLst/>
                <a:latin typeface="+mj-lt"/>
                <a:ea typeface="+mj-ea"/>
                <a:cs typeface="+mj-cs"/>
              </a:rPr>
              <a:t> du numérique sur </a:t>
            </a:r>
            <a:r>
              <a:rPr lang="en-US" sz="4800" kern="1200" dirty="0" err="1">
                <a:solidFill>
                  <a:srgbClr val="FFFFFF"/>
                </a:solidFill>
                <a:effectLst/>
                <a:latin typeface="+mj-lt"/>
                <a:ea typeface="+mj-ea"/>
                <a:cs typeface="+mj-cs"/>
              </a:rPr>
              <a:t>l’emploi</a:t>
            </a:r>
            <a:br>
              <a:rPr lang="en-US" sz="4800" kern="1200" dirty="0">
                <a:solidFill>
                  <a:srgbClr val="FFFFFF"/>
                </a:solidFill>
                <a:effectLst/>
                <a:latin typeface="+mj-lt"/>
                <a:ea typeface="+mj-ea"/>
                <a:cs typeface="+mj-cs"/>
              </a:rPr>
            </a:br>
            <a:br>
              <a:rPr lang="en-US" sz="4800" kern="1200" dirty="0">
                <a:solidFill>
                  <a:srgbClr val="FFFFFF"/>
                </a:solidFill>
                <a:effectLst/>
                <a:latin typeface="+mj-lt"/>
                <a:ea typeface="+mj-ea"/>
                <a:cs typeface="+mj-cs"/>
              </a:rPr>
            </a:br>
            <a:endParaRPr lang="en-US" sz="4800" kern="1200" dirty="0">
              <a:solidFill>
                <a:srgbClr val="FFFFFF"/>
              </a:solidFill>
              <a:latin typeface="+mj-lt"/>
              <a:ea typeface="+mj-ea"/>
              <a:cs typeface="+mj-cs"/>
            </a:endParaRPr>
          </a:p>
        </p:txBody>
      </p:sp>
      <p:sp>
        <p:nvSpPr>
          <p:cNvPr id="3" name="Espace réservé du texte 2">
            <a:extLst>
              <a:ext uri="{FF2B5EF4-FFF2-40B4-BE49-F238E27FC236}">
                <a16:creationId xmlns:a16="http://schemas.microsoft.com/office/drawing/2014/main" id="{333678B9-813E-7379-CE69-652F5E6DB7FC}"/>
              </a:ext>
            </a:extLst>
          </p:cNvPr>
          <p:cNvSpPr>
            <a:spLocks noGrp="1"/>
          </p:cNvSpPr>
          <p:nvPr>
            <p:ph type="body" idx="1"/>
          </p:nvPr>
        </p:nvSpPr>
        <p:spPr>
          <a:xfrm>
            <a:off x="1350682" y="4870824"/>
            <a:ext cx="10005951" cy="1458258"/>
          </a:xfrm>
        </p:spPr>
        <p:txBody>
          <a:bodyPr vert="horz" lIns="91440" tIns="45720" rIns="91440" bIns="45720" rtlCol="0" anchor="ctr">
            <a:normAutofit fontScale="70000" lnSpcReduction="20000"/>
          </a:bodyPr>
          <a:lstStyle/>
          <a:p>
            <a:pPr lvl="1">
              <a:lnSpc>
                <a:spcPct val="150000"/>
              </a:lnSpc>
            </a:pPr>
            <a:r>
              <a:rPr lang="fr-FR" sz="2900" dirty="0">
                <a:solidFill>
                  <a:schemeClr val="tx1"/>
                </a:solidFill>
                <a:latin typeface="Arial" panose="020B0604020202020204" pitchFamily="34" charset="0"/>
              </a:rPr>
              <a:t>3.1. Le brouillage des frontières du travail</a:t>
            </a:r>
          </a:p>
          <a:p>
            <a:pPr lvl="1">
              <a:lnSpc>
                <a:spcPct val="150000"/>
              </a:lnSpc>
            </a:pPr>
            <a:r>
              <a:rPr lang="fr-FR" sz="2900" dirty="0">
                <a:solidFill>
                  <a:schemeClr val="tx1"/>
                </a:solidFill>
                <a:latin typeface="Arial" panose="020B0604020202020204" pitchFamily="34" charset="0"/>
              </a:rPr>
              <a:t>3.2. La transformation des relations d’emploi</a:t>
            </a:r>
          </a:p>
          <a:p>
            <a:pPr lvl="1">
              <a:lnSpc>
                <a:spcPct val="150000"/>
              </a:lnSpc>
            </a:pPr>
            <a:r>
              <a:rPr lang="fr-FR" sz="2900" dirty="0">
                <a:solidFill>
                  <a:srgbClr val="00B0F0"/>
                </a:solidFill>
                <a:latin typeface="Arial" panose="020B0604020202020204" pitchFamily="34" charset="0"/>
              </a:rPr>
              <a:t>3.3. Les risques de polarisation des emplois</a:t>
            </a:r>
            <a:endParaRPr lang="fr-FR" dirty="0">
              <a:solidFill>
                <a:srgbClr val="00B0F0"/>
              </a:solidFill>
              <a:latin typeface="Arial" panose="020B0604020202020204" pitchFamily="34" charset="0"/>
            </a:endParaRPr>
          </a:p>
        </p:txBody>
      </p:sp>
      <p:sp>
        <p:nvSpPr>
          <p:cNvPr id="4" name="Espace réservé du pied de page 3">
            <a:extLst>
              <a:ext uri="{FF2B5EF4-FFF2-40B4-BE49-F238E27FC236}">
                <a16:creationId xmlns:a16="http://schemas.microsoft.com/office/drawing/2014/main" id="{BF1DB12A-5159-F166-2806-63F09DF4BFF4}"/>
              </a:ext>
            </a:extLst>
          </p:cNvPr>
          <p:cNvSpPr>
            <a:spLocks noGrp="1"/>
          </p:cNvSpPr>
          <p:nvPr>
            <p:ph type="ftr" sz="quarter" idx="11"/>
          </p:nvPr>
        </p:nvSpPr>
        <p:spPr>
          <a:xfrm rot="5400000">
            <a:off x="-1828800" y="1984248"/>
            <a:ext cx="4114800" cy="365125"/>
          </a:xfrm>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a:ln>
                  <a:noFill/>
                </a:ln>
                <a:solidFill>
                  <a:srgbClr val="FFFFFF"/>
                </a:solidFill>
                <a:effectLst/>
                <a:uLnTx/>
                <a:uFillTx/>
                <a:latin typeface="Calibri" panose="020F0502020204030204"/>
                <a:ea typeface="+mn-ea"/>
                <a:cs typeface="+mn-cs"/>
              </a:rPr>
              <a:t>Sandrine Parayre Formation académique Aix Marseille 2023</a:t>
            </a:r>
          </a:p>
        </p:txBody>
      </p:sp>
      <p:sp>
        <p:nvSpPr>
          <p:cNvPr id="5" name="Espace réservé du numéro de diapositive 4">
            <a:extLst>
              <a:ext uri="{FF2B5EF4-FFF2-40B4-BE49-F238E27FC236}">
                <a16:creationId xmlns:a16="http://schemas.microsoft.com/office/drawing/2014/main" id="{3F7D26B1-19C6-1AE2-BE0D-EAB4049F6B04}"/>
              </a:ext>
            </a:extLst>
          </p:cNvPr>
          <p:cNvSpPr>
            <a:spLocks noGrp="1"/>
          </p:cNvSpPr>
          <p:nvPr>
            <p:ph type="sldNum" sz="quarter" idx="12"/>
          </p:nvPr>
        </p:nvSpPr>
        <p:spPr>
          <a:xfrm>
            <a:off x="11704320" y="6446837"/>
            <a:ext cx="448056"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266F4DE-CDC0-234A-B27D-B59A64A3BC31}"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57</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99200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4AA4657D-81E1-E6A2-B8CB-7D3A73E70D38}"/>
              </a:ext>
            </a:extLst>
          </p:cNvPr>
          <p:cNvSpPr>
            <a:spLocks noGrp="1"/>
          </p:cNvSpPr>
          <p:nvPr>
            <p:ph type="title"/>
          </p:nvPr>
        </p:nvSpPr>
        <p:spPr>
          <a:xfrm>
            <a:off x="459346" y="294538"/>
            <a:ext cx="11427853" cy="1033669"/>
          </a:xfrm>
        </p:spPr>
        <p:txBody>
          <a:bodyPr>
            <a:normAutofit/>
          </a:bodyPr>
          <a:lstStyle/>
          <a:p>
            <a:pPr lvl="1">
              <a:lnSpc>
                <a:spcPct val="150000"/>
              </a:lnSpc>
            </a:pPr>
            <a:r>
              <a:rPr lang="fr-FR" sz="4000" dirty="0">
                <a:solidFill>
                  <a:schemeClr val="bg1"/>
                </a:solidFill>
                <a:latin typeface="Arial" panose="020B0604020202020204" pitchFamily="34" charset="0"/>
              </a:rPr>
              <a:t>3.3. Les risques de polarisation des emplois</a:t>
            </a:r>
          </a:p>
        </p:txBody>
      </p:sp>
      <p:sp>
        <p:nvSpPr>
          <p:cNvPr id="3" name="Espace réservé du contenu 2">
            <a:extLst>
              <a:ext uri="{FF2B5EF4-FFF2-40B4-BE49-F238E27FC236}">
                <a16:creationId xmlns:a16="http://schemas.microsoft.com/office/drawing/2014/main" id="{9CBB1500-E402-1507-1F3B-81EA237C5115}"/>
              </a:ext>
            </a:extLst>
          </p:cNvPr>
          <p:cNvSpPr>
            <a:spLocks noGrp="1"/>
          </p:cNvSpPr>
          <p:nvPr>
            <p:ph idx="1"/>
          </p:nvPr>
        </p:nvSpPr>
        <p:spPr>
          <a:xfrm>
            <a:off x="459347" y="1885278"/>
            <a:ext cx="10636284" cy="4772973"/>
          </a:xfrm>
        </p:spPr>
        <p:txBody>
          <a:bodyPr anchor="ctr">
            <a:normAutofit/>
          </a:bodyPr>
          <a:lstStyle/>
          <a:p>
            <a:pPr marL="0" indent="0" algn="just">
              <a:buNone/>
            </a:pPr>
            <a:r>
              <a:rPr lang="fr-FR" sz="1800" dirty="0"/>
              <a:t>Numérique et NTIC → automatisation de certaines tâches, amélioration d’autres</a:t>
            </a:r>
          </a:p>
          <a:p>
            <a:pPr marL="0" indent="0" algn="just">
              <a:buNone/>
            </a:pPr>
            <a:r>
              <a:rPr lang="fr-FR" sz="1800" dirty="0"/>
              <a:t>→ changements de la demande de travail + concentration des emplois (polarisation)</a:t>
            </a:r>
          </a:p>
          <a:p>
            <a:pPr marL="0" indent="0" algn="just">
              <a:buNone/>
            </a:pPr>
            <a:r>
              <a:rPr lang="fr-FR" sz="1800" dirty="0"/>
              <a:t>→ baisse des emplois routiniers peu qualifiés sur le territoire</a:t>
            </a:r>
          </a:p>
          <a:p>
            <a:pPr marL="0" indent="0" algn="just">
              <a:buNone/>
            </a:pPr>
            <a:r>
              <a:rPr lang="fr-FR" sz="1800" b="1" dirty="0"/>
              <a:t>Camille Peugny </a:t>
            </a:r>
            <a:r>
              <a:rPr lang="fr-FR" sz="1800" dirty="0"/>
              <a:t>« </a:t>
            </a:r>
            <a:r>
              <a:rPr lang="fr-FR" sz="1800" i="1" dirty="0"/>
              <a:t>L’évolution de la structure sociale dans quinze pays européens (1993-2013) : quelle polarisation de l’emploi ? »</a:t>
            </a:r>
            <a:r>
              <a:rPr lang="fr-FR" sz="1800" dirty="0"/>
              <a:t> (2018) </a:t>
            </a:r>
          </a:p>
          <a:p>
            <a:pPr marL="0" indent="0" algn="just">
              <a:buNone/>
            </a:pPr>
            <a:r>
              <a:rPr lang="fr-FR" sz="1800" dirty="0"/>
              <a:t>15 pays européens entre 1993 et 2013</a:t>
            </a:r>
          </a:p>
          <a:p>
            <a:pPr marL="0" indent="0" algn="just">
              <a:buNone/>
            </a:pPr>
            <a:r>
              <a:rPr lang="fr-FR" sz="1800" dirty="0"/>
              <a:t>Confirmation du mouvement global de polarisation mais pas seulement origine technologique</a:t>
            </a:r>
          </a:p>
          <a:p>
            <a:pPr marL="0" indent="0" algn="just">
              <a:buNone/>
            </a:pPr>
            <a:r>
              <a:rPr lang="fr-FR" sz="1800" dirty="0"/>
              <a:t>autre méthode : ESeG</a:t>
            </a:r>
          </a:p>
          <a:p>
            <a:pPr marL="0" indent="0" algn="just">
              <a:buNone/>
            </a:pPr>
            <a:r>
              <a:rPr lang="fr-FR" sz="1800" dirty="0"/>
              <a:t>Différences de politiques de l’emploi menées et par exemple emploi à domicile + rapports de force sur le marché du travail</a:t>
            </a:r>
          </a:p>
          <a:p>
            <a:pPr marL="0" indent="0">
              <a:buNone/>
            </a:pPr>
            <a:endParaRPr lang="fr-FR" sz="2000" dirty="0"/>
          </a:p>
        </p:txBody>
      </p:sp>
      <p:sp>
        <p:nvSpPr>
          <p:cNvPr id="5" name="Espace réservé du numéro de diapositive 4">
            <a:extLst>
              <a:ext uri="{FF2B5EF4-FFF2-40B4-BE49-F238E27FC236}">
                <a16:creationId xmlns:a16="http://schemas.microsoft.com/office/drawing/2014/main" id="{BC487F2F-2F81-B06A-54C7-1C1487D9366F}"/>
              </a:ext>
            </a:extLst>
          </p:cNvPr>
          <p:cNvSpPr>
            <a:spLocks noGrp="1"/>
          </p:cNvSpPr>
          <p:nvPr>
            <p:ph type="sldNum" sz="quarter" idx="12"/>
          </p:nvPr>
        </p:nvSpPr>
        <p:spPr>
          <a:xfrm>
            <a:off x="11704320" y="6455431"/>
            <a:ext cx="445913"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266F4DE-CDC0-234A-B27D-B59A64A3BC31}" type="slidenum">
              <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58</a:t>
            </a:fld>
            <a:endPar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6" name="Espace réservé du pied de page 3">
            <a:extLst>
              <a:ext uri="{FF2B5EF4-FFF2-40B4-BE49-F238E27FC236}">
                <a16:creationId xmlns:a16="http://schemas.microsoft.com/office/drawing/2014/main" id="{1621B17F-11CE-FEFE-7AFD-DB0D2DE93662}"/>
              </a:ext>
            </a:extLst>
          </p:cNvPr>
          <p:cNvSpPr>
            <a:spLocks noGrp="1"/>
          </p:cNvSpPr>
          <p:nvPr>
            <p:ph type="ftr" sz="quarter" idx="11"/>
          </p:nvPr>
        </p:nvSpPr>
        <p:spPr>
          <a:xfrm rot="5400000">
            <a:off x="-1676016" y="2183228"/>
            <a:ext cx="3717157"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100" b="0" i="0" u="none" strike="noStrike" kern="1200" cap="none" spc="0" normalizeH="0" baseline="0" noProof="0" dirty="0">
                <a:ln>
                  <a:noFill/>
                </a:ln>
                <a:solidFill>
                  <a:srgbClr val="FFFFFF"/>
                </a:solidFill>
                <a:effectLst/>
                <a:uLnTx/>
                <a:uFillTx/>
                <a:latin typeface="Calibri" panose="020F0502020204030204"/>
                <a:ea typeface="+mn-ea"/>
                <a:cs typeface="+mn-cs"/>
              </a:rPr>
              <a:t>Sandrine Parayre </a:t>
            </a: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Formation académique Aix Marseille 2023</a:t>
            </a:r>
          </a:p>
        </p:txBody>
      </p:sp>
    </p:spTree>
    <p:extLst>
      <p:ext uri="{BB962C8B-B14F-4D97-AF65-F5344CB8AC3E}">
        <p14:creationId xmlns:p14="http://schemas.microsoft.com/office/powerpoint/2010/main" val="2066448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100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43" dur="1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44" dur="1000"/>
                                        <p:tgtEl>
                                          <p:spTgt spid="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p:cTn id="49" dur="1000" fill="hold"/>
                                        <p:tgtEl>
                                          <p:spTgt spid="3">
                                            <p:txEl>
                                              <p:pRg st="6" end="6"/>
                                            </p:txEl>
                                          </p:spTgt>
                                        </p:tgtEl>
                                        <p:attrNameLst>
                                          <p:attrName>ppt_w</p:attrName>
                                        </p:attrNameLst>
                                      </p:cBhvr>
                                      <p:tavLst>
                                        <p:tav tm="0">
                                          <p:val>
                                            <p:strVal val="#ppt_w*0.70"/>
                                          </p:val>
                                        </p:tav>
                                        <p:tav tm="100000">
                                          <p:val>
                                            <p:strVal val="#ppt_w"/>
                                          </p:val>
                                        </p:tav>
                                      </p:tavLst>
                                    </p:anim>
                                    <p:anim calcmode="lin" valueType="num">
                                      <p:cBhvr>
                                        <p:cTn id="50" dur="1000" fill="hold"/>
                                        <p:tgtEl>
                                          <p:spTgt spid="3">
                                            <p:txEl>
                                              <p:pRg st="6" end="6"/>
                                            </p:txEl>
                                          </p:spTgt>
                                        </p:tgtEl>
                                        <p:attrNameLst>
                                          <p:attrName>ppt_h</p:attrName>
                                        </p:attrNameLst>
                                      </p:cBhvr>
                                      <p:tavLst>
                                        <p:tav tm="0">
                                          <p:val>
                                            <p:strVal val="#ppt_h"/>
                                          </p:val>
                                        </p:tav>
                                        <p:tav tm="100000">
                                          <p:val>
                                            <p:strVal val="#ppt_h"/>
                                          </p:val>
                                        </p:tav>
                                      </p:tavLst>
                                    </p:anim>
                                    <p:animEffect transition="in" filter="fade">
                                      <p:cBhvr>
                                        <p:cTn id="51" dur="1000"/>
                                        <p:tgtEl>
                                          <p:spTgt spid="3">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 calcmode="lin" valueType="num">
                                      <p:cBhvr>
                                        <p:cTn id="56" dur="1000" fill="hold"/>
                                        <p:tgtEl>
                                          <p:spTgt spid="3">
                                            <p:txEl>
                                              <p:pRg st="7" end="7"/>
                                            </p:txEl>
                                          </p:spTgt>
                                        </p:tgtEl>
                                        <p:attrNameLst>
                                          <p:attrName>ppt_w</p:attrName>
                                        </p:attrNameLst>
                                      </p:cBhvr>
                                      <p:tavLst>
                                        <p:tav tm="0">
                                          <p:val>
                                            <p:strVal val="#ppt_w*0.70"/>
                                          </p:val>
                                        </p:tav>
                                        <p:tav tm="100000">
                                          <p:val>
                                            <p:strVal val="#ppt_w"/>
                                          </p:val>
                                        </p:tav>
                                      </p:tavLst>
                                    </p:anim>
                                    <p:anim calcmode="lin" valueType="num">
                                      <p:cBhvr>
                                        <p:cTn id="57" dur="1000" fill="hold"/>
                                        <p:tgtEl>
                                          <p:spTgt spid="3">
                                            <p:txEl>
                                              <p:pRg st="7" end="7"/>
                                            </p:txEl>
                                          </p:spTgt>
                                        </p:tgtEl>
                                        <p:attrNameLst>
                                          <p:attrName>ppt_h</p:attrName>
                                        </p:attrNameLst>
                                      </p:cBhvr>
                                      <p:tavLst>
                                        <p:tav tm="0">
                                          <p:val>
                                            <p:strVal val="#ppt_h"/>
                                          </p:val>
                                        </p:tav>
                                        <p:tav tm="100000">
                                          <p:val>
                                            <p:strVal val="#ppt_h"/>
                                          </p:val>
                                        </p:tav>
                                      </p:tavLst>
                                    </p:anim>
                                    <p:animEffect transition="in" filter="fade">
                                      <p:cBhvr>
                                        <p:cTn id="58"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4AA4657D-81E1-E6A2-B8CB-7D3A73E70D38}"/>
              </a:ext>
            </a:extLst>
          </p:cNvPr>
          <p:cNvSpPr>
            <a:spLocks noGrp="1"/>
          </p:cNvSpPr>
          <p:nvPr>
            <p:ph type="title"/>
          </p:nvPr>
        </p:nvSpPr>
        <p:spPr>
          <a:xfrm>
            <a:off x="459346" y="294538"/>
            <a:ext cx="11427853" cy="1033669"/>
          </a:xfrm>
        </p:spPr>
        <p:txBody>
          <a:bodyPr>
            <a:normAutofit/>
          </a:bodyPr>
          <a:lstStyle/>
          <a:p>
            <a:pPr lvl="1">
              <a:lnSpc>
                <a:spcPct val="150000"/>
              </a:lnSpc>
            </a:pPr>
            <a:r>
              <a:rPr lang="fr-FR" sz="4000" dirty="0">
                <a:solidFill>
                  <a:schemeClr val="bg1"/>
                </a:solidFill>
                <a:latin typeface="Arial" panose="020B0604020202020204" pitchFamily="34" charset="0"/>
              </a:rPr>
              <a:t>3.3. Les risques de polarisation des emplois</a:t>
            </a:r>
          </a:p>
        </p:txBody>
      </p:sp>
      <p:sp>
        <p:nvSpPr>
          <p:cNvPr id="5" name="Espace réservé du numéro de diapositive 4">
            <a:extLst>
              <a:ext uri="{FF2B5EF4-FFF2-40B4-BE49-F238E27FC236}">
                <a16:creationId xmlns:a16="http://schemas.microsoft.com/office/drawing/2014/main" id="{BC487F2F-2F81-B06A-54C7-1C1487D9366F}"/>
              </a:ext>
            </a:extLst>
          </p:cNvPr>
          <p:cNvSpPr>
            <a:spLocks noGrp="1"/>
          </p:cNvSpPr>
          <p:nvPr>
            <p:ph type="sldNum" sz="quarter" idx="12"/>
          </p:nvPr>
        </p:nvSpPr>
        <p:spPr>
          <a:xfrm>
            <a:off x="11704320" y="6455431"/>
            <a:ext cx="445913"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266F4DE-CDC0-234A-B27D-B59A64A3BC31}" type="slidenum">
              <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59</a:t>
            </a:fld>
            <a:endPar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6" name="Espace réservé du pied de page 3">
            <a:extLst>
              <a:ext uri="{FF2B5EF4-FFF2-40B4-BE49-F238E27FC236}">
                <a16:creationId xmlns:a16="http://schemas.microsoft.com/office/drawing/2014/main" id="{1621B17F-11CE-FEFE-7AFD-DB0D2DE93662}"/>
              </a:ext>
            </a:extLst>
          </p:cNvPr>
          <p:cNvSpPr>
            <a:spLocks noGrp="1"/>
          </p:cNvSpPr>
          <p:nvPr>
            <p:ph type="ftr" sz="quarter" idx="11"/>
          </p:nvPr>
        </p:nvSpPr>
        <p:spPr>
          <a:xfrm rot="5400000">
            <a:off x="-1676016" y="2183228"/>
            <a:ext cx="3717157"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100" b="0" i="0" u="none" strike="noStrike" kern="1200" cap="none" spc="0" normalizeH="0" baseline="0" noProof="0" dirty="0">
                <a:ln>
                  <a:noFill/>
                </a:ln>
                <a:solidFill>
                  <a:srgbClr val="FFFFFF"/>
                </a:solidFill>
                <a:effectLst/>
                <a:uLnTx/>
                <a:uFillTx/>
                <a:latin typeface="Calibri" panose="020F0502020204030204"/>
                <a:ea typeface="+mn-ea"/>
                <a:cs typeface="+mn-cs"/>
              </a:rPr>
              <a:t>Sandrine Parayre </a:t>
            </a: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Formation académique Aix Marseille 2023</a:t>
            </a:r>
          </a:p>
        </p:txBody>
      </p:sp>
      <p:pic>
        <p:nvPicPr>
          <p:cNvPr id="4" name="Espace réservé du contenu 3" descr="Une image contenant texte, mots croisés&#10;&#10;Description générée automatiquement">
            <a:extLst>
              <a:ext uri="{FF2B5EF4-FFF2-40B4-BE49-F238E27FC236}">
                <a16:creationId xmlns:a16="http://schemas.microsoft.com/office/drawing/2014/main" id="{8509D22D-836D-151B-213B-F4F6CC63EA23}"/>
              </a:ext>
            </a:extLst>
          </p:cNvPr>
          <p:cNvPicPr>
            <a:picLocks noGrp="1"/>
          </p:cNvPicPr>
          <p:nvPr>
            <p:ph idx="1"/>
          </p:nvPr>
        </p:nvPicPr>
        <p:blipFill>
          <a:blip r:embed="rId2"/>
          <a:stretch>
            <a:fillRect/>
          </a:stretch>
        </p:blipFill>
        <p:spPr>
          <a:xfrm>
            <a:off x="459346" y="1628811"/>
            <a:ext cx="5113538" cy="5197810"/>
          </a:xfrm>
          <a:prstGeom prst="rect">
            <a:avLst/>
          </a:prstGeom>
        </p:spPr>
      </p:pic>
    </p:spTree>
    <p:extLst>
      <p:ext uri="{BB962C8B-B14F-4D97-AF65-F5344CB8AC3E}">
        <p14:creationId xmlns:p14="http://schemas.microsoft.com/office/powerpoint/2010/main" val="4821110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81" name="Rectangle 308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83" name="Rectangle 308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85" name="Rectangle 308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A488ADD0-933D-AD38-67FE-AFBAFE6F6588}"/>
              </a:ext>
            </a:extLst>
          </p:cNvPr>
          <p:cNvSpPr>
            <a:spLocks noGrp="1"/>
          </p:cNvSpPr>
          <p:nvPr>
            <p:ph type="title"/>
          </p:nvPr>
        </p:nvSpPr>
        <p:spPr>
          <a:xfrm>
            <a:off x="646044" y="348865"/>
            <a:ext cx="10455632" cy="1576446"/>
          </a:xfrm>
        </p:spPr>
        <p:txBody>
          <a:bodyPr vert="horz" lIns="91440" tIns="45720" rIns="91440" bIns="45720" rtlCol="0" anchor="ctr">
            <a:normAutofit fontScale="90000"/>
          </a:bodyPr>
          <a:lstStyle/>
          <a:p>
            <a:r>
              <a:rPr lang="en-US" sz="4000" kern="1200" dirty="0" err="1">
                <a:solidFill>
                  <a:srgbClr val="FFFFFF"/>
                </a:solidFill>
                <a:latin typeface="+mj-lt"/>
                <a:ea typeface="+mj-ea"/>
                <a:cs typeface="+mj-cs"/>
              </a:rPr>
              <a:t>Quelles</a:t>
            </a:r>
            <a:r>
              <a:rPr lang="en-US" sz="4000" kern="1200" dirty="0">
                <a:solidFill>
                  <a:srgbClr val="FFFFFF"/>
                </a:solidFill>
                <a:latin typeface="+mj-lt"/>
                <a:ea typeface="+mj-ea"/>
                <a:cs typeface="+mj-cs"/>
              </a:rPr>
              <a:t> mutations du travail et de </a:t>
            </a:r>
            <a:r>
              <a:rPr lang="en-US" sz="4000" kern="1200" dirty="0" err="1">
                <a:solidFill>
                  <a:srgbClr val="FFFFFF"/>
                </a:solidFill>
                <a:latin typeface="+mj-lt"/>
                <a:ea typeface="+mj-ea"/>
                <a:cs typeface="+mj-cs"/>
              </a:rPr>
              <a:t>l’emploi</a:t>
            </a:r>
            <a:r>
              <a:rPr lang="en-US" sz="4000" kern="1200" dirty="0">
                <a:solidFill>
                  <a:srgbClr val="FFFFFF"/>
                </a:solidFill>
                <a:latin typeface="+mj-lt"/>
                <a:ea typeface="+mj-ea"/>
                <a:cs typeface="+mj-cs"/>
              </a:rPr>
              <a:t> ?</a:t>
            </a:r>
            <a:br>
              <a:rPr lang="en-US" sz="4000" kern="1200" dirty="0">
                <a:solidFill>
                  <a:srgbClr val="FFFFFF"/>
                </a:solidFill>
                <a:latin typeface="+mj-lt"/>
                <a:ea typeface="+mj-ea"/>
                <a:cs typeface="+mj-cs"/>
              </a:rPr>
            </a:br>
            <a:r>
              <a:rPr lang="en-US" sz="4000" kern="1200" dirty="0">
                <a:solidFill>
                  <a:srgbClr val="FFFFFF"/>
                </a:solidFill>
                <a:latin typeface="+mj-lt"/>
                <a:ea typeface="+mj-ea"/>
                <a:cs typeface="+mj-cs"/>
              </a:rPr>
              <a:t>Une forte </a:t>
            </a:r>
            <a:r>
              <a:rPr lang="en-US" sz="4000" kern="1200" dirty="0" err="1">
                <a:solidFill>
                  <a:srgbClr val="FFFFFF"/>
                </a:solidFill>
                <a:latin typeface="+mj-lt"/>
                <a:ea typeface="+mj-ea"/>
                <a:cs typeface="+mj-cs"/>
              </a:rPr>
              <a:t>actualité</a:t>
            </a:r>
            <a:r>
              <a:rPr lang="en-US" sz="4000" kern="1200" dirty="0">
                <a:solidFill>
                  <a:srgbClr val="FFFFFF"/>
                </a:solidFill>
                <a:latin typeface="+mj-lt"/>
                <a:ea typeface="+mj-ea"/>
                <a:cs typeface="+mj-cs"/>
              </a:rPr>
              <a:t> de </a:t>
            </a:r>
            <a:r>
              <a:rPr lang="en-US" sz="4000" kern="1200" dirty="0" err="1">
                <a:solidFill>
                  <a:srgbClr val="FFFFFF"/>
                </a:solidFill>
                <a:latin typeface="+mj-lt"/>
                <a:ea typeface="+mj-ea"/>
                <a:cs typeface="+mj-cs"/>
              </a:rPr>
              <a:t>ce</a:t>
            </a:r>
            <a:r>
              <a:rPr lang="en-US" sz="4000" kern="1200" dirty="0">
                <a:solidFill>
                  <a:srgbClr val="FFFFFF"/>
                </a:solidFill>
                <a:latin typeface="+mj-lt"/>
                <a:ea typeface="+mj-ea"/>
                <a:cs typeface="+mj-cs"/>
              </a:rPr>
              <a:t> theme</a:t>
            </a:r>
            <a:br>
              <a:rPr lang="en-US" sz="4000" kern="1200" dirty="0">
                <a:solidFill>
                  <a:srgbClr val="FFFFFF"/>
                </a:solidFill>
                <a:latin typeface="+mj-lt"/>
                <a:ea typeface="+mj-ea"/>
                <a:cs typeface="+mj-cs"/>
              </a:rPr>
            </a:br>
            <a:r>
              <a:rPr lang="en-US" sz="4000" kern="1200" dirty="0">
                <a:solidFill>
                  <a:srgbClr val="FFFFFF"/>
                </a:solidFill>
                <a:latin typeface="+mj-lt"/>
                <a:ea typeface="+mj-ea"/>
                <a:cs typeface="+mj-cs"/>
              </a:rPr>
              <a:t>La </a:t>
            </a:r>
            <a:r>
              <a:rPr lang="en-US" sz="4000" kern="1200" dirty="0" err="1">
                <a:solidFill>
                  <a:srgbClr val="FFFFFF"/>
                </a:solidFill>
                <a:latin typeface="+mj-lt"/>
                <a:ea typeface="+mj-ea"/>
                <a:cs typeface="+mj-cs"/>
              </a:rPr>
              <a:t>grande</a:t>
            </a:r>
            <a:r>
              <a:rPr lang="en-US" sz="4000" kern="1200" dirty="0">
                <a:solidFill>
                  <a:srgbClr val="FFFFFF"/>
                </a:solidFill>
                <a:latin typeface="+mj-lt"/>
                <a:ea typeface="+mj-ea"/>
                <a:cs typeface="+mj-cs"/>
              </a:rPr>
              <a:t> </a:t>
            </a:r>
            <a:r>
              <a:rPr lang="en-US" sz="4000" kern="1200" dirty="0" err="1">
                <a:solidFill>
                  <a:srgbClr val="FFFFFF"/>
                </a:solidFill>
                <a:latin typeface="+mj-lt"/>
                <a:ea typeface="+mj-ea"/>
                <a:cs typeface="+mj-cs"/>
              </a:rPr>
              <a:t>démission</a:t>
            </a:r>
            <a:r>
              <a:rPr lang="en-US" sz="4000" kern="1200" dirty="0">
                <a:solidFill>
                  <a:srgbClr val="FFFFFF"/>
                </a:solidFill>
                <a:latin typeface="+mj-lt"/>
                <a:ea typeface="+mj-ea"/>
                <a:cs typeface="+mj-cs"/>
              </a:rPr>
              <a:t> </a:t>
            </a:r>
            <a:r>
              <a:rPr lang="en-US" sz="4000" kern="1200" dirty="0" err="1">
                <a:solidFill>
                  <a:srgbClr val="FFFFFF"/>
                </a:solidFill>
                <a:latin typeface="+mj-lt"/>
                <a:ea typeface="+mj-ea"/>
                <a:cs typeface="+mj-cs"/>
              </a:rPr>
              <a:t>ou</a:t>
            </a:r>
            <a:r>
              <a:rPr lang="en-US" sz="4000" kern="1200" dirty="0">
                <a:solidFill>
                  <a:srgbClr val="FFFFFF"/>
                </a:solidFill>
                <a:latin typeface="+mj-lt"/>
                <a:ea typeface="+mj-ea"/>
                <a:cs typeface="+mj-cs"/>
              </a:rPr>
              <a:t> le Big quit ?</a:t>
            </a:r>
          </a:p>
        </p:txBody>
      </p:sp>
      <p:sp>
        <p:nvSpPr>
          <p:cNvPr id="3" name="Espace réservé du pied de page 2">
            <a:extLst>
              <a:ext uri="{FF2B5EF4-FFF2-40B4-BE49-F238E27FC236}">
                <a16:creationId xmlns:a16="http://schemas.microsoft.com/office/drawing/2014/main" id="{6BCE8E07-54D3-991C-1235-5D9907F0BA2E}"/>
              </a:ext>
            </a:extLst>
          </p:cNvPr>
          <p:cNvSpPr>
            <a:spLocks noGrp="1"/>
          </p:cNvSpPr>
          <p:nvPr>
            <p:ph type="ftr" sz="quarter" idx="11"/>
          </p:nvPr>
        </p:nvSpPr>
        <p:spPr>
          <a:xfrm>
            <a:off x="4703807" y="6570493"/>
            <a:ext cx="3079355" cy="273245"/>
          </a:xfrm>
        </p:spPr>
        <p:txBody>
          <a:bodyPr/>
          <a:lstStyle/>
          <a:p>
            <a:pPr marL="0" marR="0" lvl="0" indent="0" algn="ctr" defTabSz="676656" rtl="0" eaLnBrk="1" fontAlgn="auto" latinLnBrk="0" hangingPunct="1">
              <a:lnSpc>
                <a:spcPct val="100000"/>
              </a:lnSpc>
              <a:spcBef>
                <a:spcPts val="0"/>
              </a:spcBef>
              <a:spcAft>
                <a:spcPts val="600"/>
              </a:spcAft>
              <a:buClrTx/>
              <a:buSzTx/>
              <a:buFontTx/>
              <a:buNone/>
              <a:tabLst/>
              <a:defRPr/>
            </a:pPr>
            <a:r>
              <a:rPr kumimoji="0" lang="fr-FR" sz="888"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Sandrine Parayre Formation académique Aix Marseille 2023</a:t>
            </a:r>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Espace réservé du numéro de diapositive 3">
            <a:extLst>
              <a:ext uri="{FF2B5EF4-FFF2-40B4-BE49-F238E27FC236}">
                <a16:creationId xmlns:a16="http://schemas.microsoft.com/office/drawing/2014/main" id="{553DFDB8-3232-F6B8-6449-B8126B85272A}"/>
              </a:ext>
            </a:extLst>
          </p:cNvPr>
          <p:cNvSpPr>
            <a:spLocks noGrp="1"/>
          </p:cNvSpPr>
          <p:nvPr>
            <p:ph type="sldNum" sz="quarter" idx="12"/>
          </p:nvPr>
        </p:nvSpPr>
        <p:spPr>
          <a:xfrm>
            <a:off x="10075223" y="6623770"/>
            <a:ext cx="2052903" cy="273245"/>
          </a:xfrm>
        </p:spPr>
        <p:txBody>
          <a:bodyPr/>
          <a:lstStyle/>
          <a:p>
            <a:pPr marL="0" marR="0" lvl="0" indent="0" algn="r" defTabSz="676656" rtl="0" eaLnBrk="1" fontAlgn="auto" latinLnBrk="0" hangingPunct="1">
              <a:lnSpc>
                <a:spcPct val="100000"/>
              </a:lnSpc>
              <a:spcBef>
                <a:spcPts val="0"/>
              </a:spcBef>
              <a:spcAft>
                <a:spcPts val="600"/>
              </a:spcAft>
              <a:buClrTx/>
              <a:buSzTx/>
              <a:buFontTx/>
              <a:buNone/>
              <a:tabLst/>
              <a:defRPr/>
            </a:pPr>
            <a:fld id="{D266F4DE-CDC0-234A-B27D-B59A64A3BC31}" type="slidenum">
              <a:rPr kumimoji="0" lang="fr-FR" sz="888"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676656" rtl="0" eaLnBrk="1" fontAlgn="auto" latinLnBrk="0" hangingPunct="1">
                <a:lnSpc>
                  <a:spcPct val="100000"/>
                </a:lnSpc>
                <a:spcBef>
                  <a:spcPts val="0"/>
                </a:spcBef>
                <a:spcAft>
                  <a:spcPts val="600"/>
                </a:spcAft>
                <a:buClrTx/>
                <a:buSzTx/>
                <a:buFontTx/>
                <a:buNone/>
                <a:tabLst/>
                <a:defRPr/>
              </a:pPr>
              <a:t>6</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Image 4">
            <a:extLst>
              <a:ext uri="{FF2B5EF4-FFF2-40B4-BE49-F238E27FC236}">
                <a16:creationId xmlns:a16="http://schemas.microsoft.com/office/drawing/2014/main" id="{0469DA62-D879-A0E1-1F0C-B943C57A17C5}"/>
              </a:ext>
            </a:extLst>
          </p:cNvPr>
          <p:cNvPicPr>
            <a:picLocks noChangeAspect="1"/>
          </p:cNvPicPr>
          <p:nvPr/>
        </p:nvPicPr>
        <p:blipFill rotWithShape="1">
          <a:blip r:embed="rId2">
            <a:alphaModFix amt="70000"/>
          </a:blip>
          <a:srcRect t="28685" b="980"/>
          <a:stretch/>
        </p:blipFill>
        <p:spPr>
          <a:xfrm>
            <a:off x="-4219" y="2170031"/>
            <a:ext cx="12191980" cy="4244759"/>
          </a:xfrm>
          <a:prstGeom prst="rect">
            <a:avLst/>
          </a:prstGeom>
        </p:spPr>
      </p:pic>
      <p:sp>
        <p:nvSpPr>
          <p:cNvPr id="7" name="ZoneTexte 6">
            <a:extLst>
              <a:ext uri="{FF2B5EF4-FFF2-40B4-BE49-F238E27FC236}">
                <a16:creationId xmlns:a16="http://schemas.microsoft.com/office/drawing/2014/main" id="{B7B68182-ECA3-818C-7600-E58D6C873779}"/>
              </a:ext>
            </a:extLst>
          </p:cNvPr>
          <p:cNvSpPr txBox="1"/>
          <p:nvPr/>
        </p:nvSpPr>
        <p:spPr>
          <a:xfrm>
            <a:off x="108995" y="2170031"/>
            <a:ext cx="12078765" cy="1569660"/>
          </a:xfrm>
          <a:prstGeom prst="rect">
            <a:avLst/>
          </a:prstGeom>
          <a:noFill/>
        </p:spPr>
        <p:txBody>
          <a:bodyPr wrap="square">
            <a:spAutoFit/>
          </a:bodyPr>
          <a:lstStyle/>
          <a:p>
            <a:r>
              <a:rPr lang="fr-FR" sz="2400" b="1" dirty="0"/>
              <a:t>« Difficultés de recrutement : et si c’était la faute des employeurs ? » (Alternatives économiques 23 Juin 2022 ) </a:t>
            </a:r>
          </a:p>
          <a:p>
            <a:r>
              <a:rPr lang="fr-FR" sz="2400" b="1" dirty="0"/>
              <a:t>« Difficultés de recrutement : la faute à l’employeur ou au candidat ? » (Forbes 11/08/22)</a:t>
            </a:r>
          </a:p>
          <a:p>
            <a:r>
              <a:rPr lang="fr-FR" sz="2400" b="1" dirty="0"/>
              <a:t>« Le scandale des difficultés de recrutement » (Les Echos 12 juillet2022)</a:t>
            </a:r>
          </a:p>
        </p:txBody>
      </p:sp>
    </p:spTree>
    <p:extLst>
      <p:ext uri="{BB962C8B-B14F-4D97-AF65-F5344CB8AC3E}">
        <p14:creationId xmlns:p14="http://schemas.microsoft.com/office/powerpoint/2010/main" val="3708626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4AA4657D-81E1-E6A2-B8CB-7D3A73E70D38}"/>
              </a:ext>
            </a:extLst>
          </p:cNvPr>
          <p:cNvSpPr>
            <a:spLocks noGrp="1"/>
          </p:cNvSpPr>
          <p:nvPr>
            <p:ph type="title"/>
          </p:nvPr>
        </p:nvSpPr>
        <p:spPr>
          <a:xfrm>
            <a:off x="459346" y="294538"/>
            <a:ext cx="11427853" cy="1033669"/>
          </a:xfrm>
        </p:spPr>
        <p:txBody>
          <a:bodyPr>
            <a:normAutofit/>
          </a:bodyPr>
          <a:lstStyle/>
          <a:p>
            <a:pPr lvl="1">
              <a:lnSpc>
                <a:spcPct val="150000"/>
              </a:lnSpc>
            </a:pPr>
            <a:r>
              <a:rPr lang="fr-FR" sz="4000" dirty="0">
                <a:solidFill>
                  <a:schemeClr val="bg1"/>
                </a:solidFill>
                <a:latin typeface="Arial" panose="020B0604020202020204" pitchFamily="34" charset="0"/>
              </a:rPr>
              <a:t>3.3. Les risques de polarisation des emplois</a:t>
            </a:r>
          </a:p>
        </p:txBody>
      </p:sp>
      <p:sp>
        <p:nvSpPr>
          <p:cNvPr id="5" name="Espace réservé du numéro de diapositive 4">
            <a:extLst>
              <a:ext uri="{FF2B5EF4-FFF2-40B4-BE49-F238E27FC236}">
                <a16:creationId xmlns:a16="http://schemas.microsoft.com/office/drawing/2014/main" id="{BC487F2F-2F81-B06A-54C7-1C1487D9366F}"/>
              </a:ext>
            </a:extLst>
          </p:cNvPr>
          <p:cNvSpPr>
            <a:spLocks noGrp="1"/>
          </p:cNvSpPr>
          <p:nvPr>
            <p:ph type="sldNum" sz="quarter" idx="12"/>
          </p:nvPr>
        </p:nvSpPr>
        <p:spPr>
          <a:xfrm>
            <a:off x="11704320" y="6455431"/>
            <a:ext cx="445913"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266F4DE-CDC0-234A-B27D-B59A64A3BC31}" type="slidenum">
              <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60</a:t>
            </a:fld>
            <a:endPar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6" name="Espace réservé du pied de page 3">
            <a:extLst>
              <a:ext uri="{FF2B5EF4-FFF2-40B4-BE49-F238E27FC236}">
                <a16:creationId xmlns:a16="http://schemas.microsoft.com/office/drawing/2014/main" id="{1621B17F-11CE-FEFE-7AFD-DB0D2DE93662}"/>
              </a:ext>
            </a:extLst>
          </p:cNvPr>
          <p:cNvSpPr>
            <a:spLocks noGrp="1"/>
          </p:cNvSpPr>
          <p:nvPr>
            <p:ph type="ftr" sz="quarter" idx="11"/>
          </p:nvPr>
        </p:nvSpPr>
        <p:spPr>
          <a:xfrm rot="5400000">
            <a:off x="-1676016" y="2183228"/>
            <a:ext cx="3717157"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100" b="0" i="0" u="none" strike="noStrike" kern="1200" cap="none" spc="0" normalizeH="0" baseline="0" noProof="0" dirty="0">
                <a:ln>
                  <a:noFill/>
                </a:ln>
                <a:solidFill>
                  <a:srgbClr val="FFFFFF"/>
                </a:solidFill>
                <a:effectLst/>
                <a:uLnTx/>
                <a:uFillTx/>
                <a:latin typeface="Calibri" panose="020F0502020204030204"/>
                <a:ea typeface="+mn-ea"/>
                <a:cs typeface="+mn-cs"/>
              </a:rPr>
              <a:t>Sandrine Parayre </a:t>
            </a: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Formation académique Aix Marseille 2023</a:t>
            </a:r>
          </a:p>
        </p:txBody>
      </p:sp>
      <p:sp>
        <p:nvSpPr>
          <p:cNvPr id="7" name="Espace réservé du contenu 6">
            <a:extLst>
              <a:ext uri="{FF2B5EF4-FFF2-40B4-BE49-F238E27FC236}">
                <a16:creationId xmlns:a16="http://schemas.microsoft.com/office/drawing/2014/main" id="{5BBB1063-BCB1-DECF-D2AB-56485B421807}"/>
              </a:ext>
            </a:extLst>
          </p:cNvPr>
          <p:cNvSpPr>
            <a:spLocks noGrp="1"/>
          </p:cNvSpPr>
          <p:nvPr>
            <p:ph idx="1"/>
          </p:nvPr>
        </p:nvSpPr>
        <p:spPr>
          <a:xfrm>
            <a:off x="838199" y="1825625"/>
            <a:ext cx="8243657" cy="4351338"/>
          </a:xfrm>
        </p:spPr>
        <p:txBody>
          <a:bodyPr>
            <a:normAutofit fontScale="77500" lnSpcReduction="20000"/>
          </a:bodyPr>
          <a:lstStyle/>
          <a:p>
            <a:pPr marL="0" indent="0" algn="just">
              <a:lnSpc>
                <a:spcPct val="90000"/>
              </a:lnSpc>
              <a:buNone/>
            </a:pPr>
            <a:r>
              <a:rPr lang="fr-FR" b="1" i="1" dirty="0"/>
              <a:t>Le retour des domestiques</a:t>
            </a:r>
            <a:r>
              <a:rPr lang="fr-FR" dirty="0"/>
              <a:t> (2018) </a:t>
            </a:r>
            <a:r>
              <a:rPr lang="fr-FR" b="1" dirty="0"/>
              <a:t>Clément Carbonnier</a:t>
            </a:r>
            <a:r>
              <a:rPr lang="fr-FR" dirty="0"/>
              <a:t> (économiste) et </a:t>
            </a:r>
            <a:r>
              <a:rPr lang="fr-FR" b="1" dirty="0"/>
              <a:t>Nathalie Morel</a:t>
            </a:r>
            <a:r>
              <a:rPr lang="fr-FR" dirty="0"/>
              <a:t> (politiste)</a:t>
            </a:r>
          </a:p>
          <a:p>
            <a:pPr marL="0" indent="0" algn="just">
              <a:lnSpc>
                <a:spcPct val="90000"/>
              </a:lnSpc>
              <a:buNone/>
            </a:pPr>
            <a:r>
              <a:rPr lang="fr-FR" dirty="0"/>
              <a:t>Constat sur la polarisation des emplois </a:t>
            </a:r>
          </a:p>
          <a:p>
            <a:pPr marL="0" indent="0" algn="just">
              <a:lnSpc>
                <a:spcPct val="90000"/>
              </a:lnSpc>
              <a:buNone/>
            </a:pPr>
            <a:r>
              <a:rPr lang="fr-FR" dirty="0"/>
              <a:t>Fort </a:t>
            </a:r>
            <a:r>
              <a:rPr lang="fr-FR" b="1" dirty="0"/>
              <a:t>développement des emplois les moins qualifiés et aux conditions de travail dégradés</a:t>
            </a:r>
            <a:endParaRPr lang="fr-FR" dirty="0"/>
          </a:p>
          <a:p>
            <a:pPr marL="0" indent="0" algn="just">
              <a:lnSpc>
                <a:spcPct val="90000"/>
              </a:lnSpc>
              <a:buNone/>
            </a:pPr>
            <a:r>
              <a:rPr lang="fr-FR" dirty="0"/>
              <a:t>Exemple : emplois de service à la personne « retour des domestiques »</a:t>
            </a:r>
          </a:p>
          <a:p>
            <a:pPr marL="0" indent="0" algn="just">
              <a:lnSpc>
                <a:spcPct val="90000"/>
              </a:lnSpc>
              <a:buNone/>
            </a:pPr>
            <a:r>
              <a:rPr lang="fr-FR" dirty="0"/>
              <a:t>Ce phénomène n’est pas seulement une conséquence des évolutions techniques (chômage des peu qualifiés tâches routinières) mais aussi des choix économiques et politiques</a:t>
            </a:r>
          </a:p>
          <a:p>
            <a:pPr marL="0" indent="0" algn="just">
              <a:lnSpc>
                <a:spcPct val="90000"/>
              </a:lnSpc>
              <a:buNone/>
            </a:pPr>
            <a:r>
              <a:rPr lang="fr-FR" dirty="0"/>
              <a:t>Productivité faible nécessite des aides fiscales</a:t>
            </a:r>
          </a:p>
          <a:p>
            <a:pPr marL="0" indent="0" algn="just">
              <a:lnSpc>
                <a:spcPct val="90000"/>
              </a:lnSpc>
              <a:buNone/>
            </a:pPr>
            <a:r>
              <a:rPr lang="fr-FR" dirty="0"/>
              <a:t>Politiques publiques subventionnent des services de confort pour les plus aisés </a:t>
            </a:r>
          </a:p>
          <a:p>
            <a:pPr marL="0" indent="0" algn="just">
              <a:lnSpc>
                <a:spcPct val="90000"/>
              </a:lnSpc>
              <a:buNone/>
            </a:pPr>
            <a:r>
              <a:rPr lang="fr-FR" dirty="0"/>
              <a:t>« nouveaux pauvres » au service de « nouveaux riches »</a:t>
            </a:r>
          </a:p>
          <a:p>
            <a:pPr marL="0" indent="0">
              <a:buNone/>
            </a:pPr>
            <a:endParaRPr lang="fr-FR" dirty="0"/>
          </a:p>
        </p:txBody>
      </p:sp>
      <p:pic>
        <p:nvPicPr>
          <p:cNvPr id="8" name="Image 7" descr="Une image contenant texte&#10;&#10;Description générée automatiquement">
            <a:extLst>
              <a:ext uri="{FF2B5EF4-FFF2-40B4-BE49-F238E27FC236}">
                <a16:creationId xmlns:a16="http://schemas.microsoft.com/office/drawing/2014/main" id="{EE6B9AD7-0AF3-105B-4C3C-1B9D63A8E831}"/>
              </a:ext>
            </a:extLst>
          </p:cNvPr>
          <p:cNvPicPr/>
          <p:nvPr/>
        </p:nvPicPr>
        <p:blipFill rotWithShape="1">
          <a:blip r:embed="rId2">
            <a:extLst>
              <a:ext uri="{28A0092B-C50C-407E-A947-70E740481C1C}">
                <a14:useLocalDpi xmlns:a14="http://schemas.microsoft.com/office/drawing/2010/main" val="0"/>
              </a:ext>
            </a:extLst>
          </a:blip>
          <a:srcRect l="9270" r="-2" b="-2"/>
          <a:stretch/>
        </p:blipFill>
        <p:spPr>
          <a:xfrm>
            <a:off x="9684855" y="1891970"/>
            <a:ext cx="2242421" cy="4166133"/>
          </a:xfrm>
          <a:prstGeom prst="rect">
            <a:avLst/>
          </a:prstGeom>
        </p:spPr>
      </p:pic>
    </p:spTree>
    <p:extLst>
      <p:ext uri="{BB962C8B-B14F-4D97-AF65-F5344CB8AC3E}">
        <p14:creationId xmlns:p14="http://schemas.microsoft.com/office/powerpoint/2010/main" val="2994114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 calcmode="lin" valueType="num">
                                      <p:cBhvr>
                                        <p:cTn id="14" dur="1000" fill="hold"/>
                                        <p:tgtEl>
                                          <p:spTgt spid="7">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7">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 calcmode="lin" valueType="num">
                                      <p:cBhvr>
                                        <p:cTn id="21" dur="1000" fill="hold"/>
                                        <p:tgtEl>
                                          <p:spTgt spid="7">
                                            <p:txEl>
                                              <p:pRg st="1" end="1"/>
                                            </p:txEl>
                                          </p:spTgt>
                                        </p:tgtEl>
                                        <p:attrNameLst>
                                          <p:attrName>ppt_w</p:attrName>
                                        </p:attrNameLst>
                                      </p:cBhvr>
                                      <p:tavLst>
                                        <p:tav tm="0">
                                          <p:val>
                                            <p:strVal val="#ppt_w*0.70"/>
                                          </p:val>
                                        </p:tav>
                                        <p:tav tm="100000">
                                          <p:val>
                                            <p:strVal val="#ppt_w"/>
                                          </p:val>
                                        </p:tav>
                                      </p:tavLst>
                                    </p:anim>
                                    <p:anim calcmode="lin" valueType="num">
                                      <p:cBhvr>
                                        <p:cTn id="22" dur="1000" fill="hold"/>
                                        <p:tgtEl>
                                          <p:spTgt spid="7">
                                            <p:txEl>
                                              <p:pRg st="1" end="1"/>
                                            </p:txEl>
                                          </p:spTgt>
                                        </p:tgtEl>
                                        <p:attrNameLst>
                                          <p:attrName>ppt_h</p:attrName>
                                        </p:attrNameLst>
                                      </p:cBhvr>
                                      <p:tavLst>
                                        <p:tav tm="0">
                                          <p:val>
                                            <p:strVal val="#ppt_h"/>
                                          </p:val>
                                        </p:tav>
                                        <p:tav tm="100000">
                                          <p:val>
                                            <p:strVal val="#ppt_h"/>
                                          </p:val>
                                        </p:tav>
                                      </p:tavLst>
                                    </p:anim>
                                    <p:animEffect transition="in" filter="fade">
                                      <p:cBhvr>
                                        <p:cTn id="23" dur="1000"/>
                                        <p:tgtEl>
                                          <p:spTgt spid="7">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 calcmode="lin" valueType="num">
                                      <p:cBhvr>
                                        <p:cTn id="28" dur="1000" fill="hold"/>
                                        <p:tgtEl>
                                          <p:spTgt spid="7">
                                            <p:txEl>
                                              <p:pRg st="2" end="2"/>
                                            </p:txEl>
                                          </p:spTgt>
                                        </p:tgtEl>
                                        <p:attrNameLst>
                                          <p:attrName>ppt_w</p:attrName>
                                        </p:attrNameLst>
                                      </p:cBhvr>
                                      <p:tavLst>
                                        <p:tav tm="0">
                                          <p:val>
                                            <p:strVal val="#ppt_w*0.70"/>
                                          </p:val>
                                        </p:tav>
                                        <p:tav tm="100000">
                                          <p:val>
                                            <p:strVal val="#ppt_w"/>
                                          </p:val>
                                        </p:tav>
                                      </p:tavLst>
                                    </p:anim>
                                    <p:anim calcmode="lin" valueType="num">
                                      <p:cBhvr>
                                        <p:cTn id="29" dur="1000" fill="hold"/>
                                        <p:tgtEl>
                                          <p:spTgt spid="7">
                                            <p:txEl>
                                              <p:pRg st="2" end="2"/>
                                            </p:txEl>
                                          </p:spTgt>
                                        </p:tgtEl>
                                        <p:attrNameLst>
                                          <p:attrName>ppt_h</p:attrName>
                                        </p:attrNameLst>
                                      </p:cBhvr>
                                      <p:tavLst>
                                        <p:tav tm="0">
                                          <p:val>
                                            <p:strVal val="#ppt_h"/>
                                          </p:val>
                                        </p:tav>
                                        <p:tav tm="100000">
                                          <p:val>
                                            <p:strVal val="#ppt_h"/>
                                          </p:val>
                                        </p:tav>
                                      </p:tavLst>
                                    </p:anim>
                                    <p:animEffect transition="in" filter="fade">
                                      <p:cBhvr>
                                        <p:cTn id="30" dur="1000"/>
                                        <p:tgtEl>
                                          <p:spTgt spid="7">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anim calcmode="lin" valueType="num">
                                      <p:cBhvr>
                                        <p:cTn id="35" dur="1000" fill="hold"/>
                                        <p:tgtEl>
                                          <p:spTgt spid="7">
                                            <p:txEl>
                                              <p:pRg st="3" end="3"/>
                                            </p:txEl>
                                          </p:spTgt>
                                        </p:tgtEl>
                                        <p:attrNameLst>
                                          <p:attrName>ppt_w</p:attrName>
                                        </p:attrNameLst>
                                      </p:cBhvr>
                                      <p:tavLst>
                                        <p:tav tm="0">
                                          <p:val>
                                            <p:strVal val="#ppt_w*0.70"/>
                                          </p:val>
                                        </p:tav>
                                        <p:tav tm="100000">
                                          <p:val>
                                            <p:strVal val="#ppt_w"/>
                                          </p:val>
                                        </p:tav>
                                      </p:tavLst>
                                    </p:anim>
                                    <p:anim calcmode="lin" valueType="num">
                                      <p:cBhvr>
                                        <p:cTn id="36" dur="1000" fill="hold"/>
                                        <p:tgtEl>
                                          <p:spTgt spid="7">
                                            <p:txEl>
                                              <p:pRg st="3" end="3"/>
                                            </p:txEl>
                                          </p:spTgt>
                                        </p:tgtEl>
                                        <p:attrNameLst>
                                          <p:attrName>ppt_h</p:attrName>
                                        </p:attrNameLst>
                                      </p:cBhvr>
                                      <p:tavLst>
                                        <p:tav tm="0">
                                          <p:val>
                                            <p:strVal val="#ppt_h"/>
                                          </p:val>
                                        </p:tav>
                                        <p:tav tm="100000">
                                          <p:val>
                                            <p:strVal val="#ppt_h"/>
                                          </p:val>
                                        </p:tav>
                                      </p:tavLst>
                                    </p:anim>
                                    <p:animEffect transition="in" filter="fade">
                                      <p:cBhvr>
                                        <p:cTn id="37" dur="1000"/>
                                        <p:tgtEl>
                                          <p:spTgt spid="7">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7">
                                            <p:txEl>
                                              <p:pRg st="4" end="4"/>
                                            </p:txEl>
                                          </p:spTgt>
                                        </p:tgtEl>
                                        <p:attrNameLst>
                                          <p:attrName>style.visibility</p:attrName>
                                        </p:attrNameLst>
                                      </p:cBhvr>
                                      <p:to>
                                        <p:strVal val="visible"/>
                                      </p:to>
                                    </p:set>
                                    <p:anim calcmode="lin" valueType="num">
                                      <p:cBhvr>
                                        <p:cTn id="42" dur="1000" fill="hold"/>
                                        <p:tgtEl>
                                          <p:spTgt spid="7">
                                            <p:txEl>
                                              <p:pRg st="4" end="4"/>
                                            </p:txEl>
                                          </p:spTgt>
                                        </p:tgtEl>
                                        <p:attrNameLst>
                                          <p:attrName>ppt_w</p:attrName>
                                        </p:attrNameLst>
                                      </p:cBhvr>
                                      <p:tavLst>
                                        <p:tav tm="0">
                                          <p:val>
                                            <p:strVal val="#ppt_w*0.70"/>
                                          </p:val>
                                        </p:tav>
                                        <p:tav tm="100000">
                                          <p:val>
                                            <p:strVal val="#ppt_w"/>
                                          </p:val>
                                        </p:tav>
                                      </p:tavLst>
                                    </p:anim>
                                    <p:anim calcmode="lin" valueType="num">
                                      <p:cBhvr>
                                        <p:cTn id="43" dur="1000" fill="hold"/>
                                        <p:tgtEl>
                                          <p:spTgt spid="7">
                                            <p:txEl>
                                              <p:pRg st="4" end="4"/>
                                            </p:txEl>
                                          </p:spTgt>
                                        </p:tgtEl>
                                        <p:attrNameLst>
                                          <p:attrName>ppt_h</p:attrName>
                                        </p:attrNameLst>
                                      </p:cBhvr>
                                      <p:tavLst>
                                        <p:tav tm="0">
                                          <p:val>
                                            <p:strVal val="#ppt_h"/>
                                          </p:val>
                                        </p:tav>
                                        <p:tav tm="100000">
                                          <p:val>
                                            <p:strVal val="#ppt_h"/>
                                          </p:val>
                                        </p:tav>
                                      </p:tavLst>
                                    </p:anim>
                                    <p:animEffect transition="in" filter="fade">
                                      <p:cBhvr>
                                        <p:cTn id="44" dur="1000"/>
                                        <p:tgtEl>
                                          <p:spTgt spid="7">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7">
                                            <p:txEl>
                                              <p:pRg st="5" end="5"/>
                                            </p:txEl>
                                          </p:spTgt>
                                        </p:tgtEl>
                                        <p:attrNameLst>
                                          <p:attrName>style.visibility</p:attrName>
                                        </p:attrNameLst>
                                      </p:cBhvr>
                                      <p:to>
                                        <p:strVal val="visible"/>
                                      </p:to>
                                    </p:set>
                                    <p:anim calcmode="lin" valueType="num">
                                      <p:cBhvr>
                                        <p:cTn id="49" dur="1000" fill="hold"/>
                                        <p:tgtEl>
                                          <p:spTgt spid="7">
                                            <p:txEl>
                                              <p:pRg st="5" end="5"/>
                                            </p:txEl>
                                          </p:spTgt>
                                        </p:tgtEl>
                                        <p:attrNameLst>
                                          <p:attrName>ppt_w</p:attrName>
                                        </p:attrNameLst>
                                      </p:cBhvr>
                                      <p:tavLst>
                                        <p:tav tm="0">
                                          <p:val>
                                            <p:strVal val="#ppt_w*0.70"/>
                                          </p:val>
                                        </p:tav>
                                        <p:tav tm="100000">
                                          <p:val>
                                            <p:strVal val="#ppt_w"/>
                                          </p:val>
                                        </p:tav>
                                      </p:tavLst>
                                    </p:anim>
                                    <p:anim calcmode="lin" valueType="num">
                                      <p:cBhvr>
                                        <p:cTn id="50" dur="1000" fill="hold"/>
                                        <p:tgtEl>
                                          <p:spTgt spid="7">
                                            <p:txEl>
                                              <p:pRg st="5" end="5"/>
                                            </p:txEl>
                                          </p:spTgt>
                                        </p:tgtEl>
                                        <p:attrNameLst>
                                          <p:attrName>ppt_h</p:attrName>
                                        </p:attrNameLst>
                                      </p:cBhvr>
                                      <p:tavLst>
                                        <p:tav tm="0">
                                          <p:val>
                                            <p:strVal val="#ppt_h"/>
                                          </p:val>
                                        </p:tav>
                                        <p:tav tm="100000">
                                          <p:val>
                                            <p:strVal val="#ppt_h"/>
                                          </p:val>
                                        </p:tav>
                                      </p:tavLst>
                                    </p:anim>
                                    <p:animEffect transition="in" filter="fade">
                                      <p:cBhvr>
                                        <p:cTn id="51" dur="1000"/>
                                        <p:tgtEl>
                                          <p:spTgt spid="7">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7">
                                            <p:txEl>
                                              <p:pRg st="6" end="6"/>
                                            </p:txEl>
                                          </p:spTgt>
                                        </p:tgtEl>
                                        <p:attrNameLst>
                                          <p:attrName>style.visibility</p:attrName>
                                        </p:attrNameLst>
                                      </p:cBhvr>
                                      <p:to>
                                        <p:strVal val="visible"/>
                                      </p:to>
                                    </p:set>
                                    <p:anim calcmode="lin" valueType="num">
                                      <p:cBhvr>
                                        <p:cTn id="56" dur="1000" fill="hold"/>
                                        <p:tgtEl>
                                          <p:spTgt spid="7">
                                            <p:txEl>
                                              <p:pRg st="6" end="6"/>
                                            </p:txEl>
                                          </p:spTgt>
                                        </p:tgtEl>
                                        <p:attrNameLst>
                                          <p:attrName>ppt_w</p:attrName>
                                        </p:attrNameLst>
                                      </p:cBhvr>
                                      <p:tavLst>
                                        <p:tav tm="0">
                                          <p:val>
                                            <p:strVal val="#ppt_w*0.70"/>
                                          </p:val>
                                        </p:tav>
                                        <p:tav tm="100000">
                                          <p:val>
                                            <p:strVal val="#ppt_w"/>
                                          </p:val>
                                        </p:tav>
                                      </p:tavLst>
                                    </p:anim>
                                    <p:anim calcmode="lin" valueType="num">
                                      <p:cBhvr>
                                        <p:cTn id="57" dur="1000" fill="hold"/>
                                        <p:tgtEl>
                                          <p:spTgt spid="7">
                                            <p:txEl>
                                              <p:pRg st="6" end="6"/>
                                            </p:txEl>
                                          </p:spTgt>
                                        </p:tgtEl>
                                        <p:attrNameLst>
                                          <p:attrName>ppt_h</p:attrName>
                                        </p:attrNameLst>
                                      </p:cBhvr>
                                      <p:tavLst>
                                        <p:tav tm="0">
                                          <p:val>
                                            <p:strVal val="#ppt_h"/>
                                          </p:val>
                                        </p:tav>
                                        <p:tav tm="100000">
                                          <p:val>
                                            <p:strVal val="#ppt_h"/>
                                          </p:val>
                                        </p:tav>
                                      </p:tavLst>
                                    </p:anim>
                                    <p:animEffect transition="in" filter="fade">
                                      <p:cBhvr>
                                        <p:cTn id="58" dur="1000"/>
                                        <p:tgtEl>
                                          <p:spTgt spid="7">
                                            <p:txEl>
                                              <p:pRg st="6" end="6"/>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grpId="0" nodeType="clickEffect">
                                  <p:stCondLst>
                                    <p:cond delay="0"/>
                                  </p:stCondLst>
                                  <p:childTnLst>
                                    <p:set>
                                      <p:cBhvr>
                                        <p:cTn id="62" dur="1" fill="hold">
                                          <p:stCondLst>
                                            <p:cond delay="0"/>
                                          </p:stCondLst>
                                        </p:cTn>
                                        <p:tgtEl>
                                          <p:spTgt spid="7">
                                            <p:txEl>
                                              <p:pRg st="7" end="7"/>
                                            </p:txEl>
                                          </p:spTgt>
                                        </p:tgtEl>
                                        <p:attrNameLst>
                                          <p:attrName>style.visibility</p:attrName>
                                        </p:attrNameLst>
                                      </p:cBhvr>
                                      <p:to>
                                        <p:strVal val="visible"/>
                                      </p:to>
                                    </p:set>
                                    <p:anim calcmode="lin" valueType="num">
                                      <p:cBhvr>
                                        <p:cTn id="63" dur="1000" fill="hold"/>
                                        <p:tgtEl>
                                          <p:spTgt spid="7">
                                            <p:txEl>
                                              <p:pRg st="7" end="7"/>
                                            </p:txEl>
                                          </p:spTgt>
                                        </p:tgtEl>
                                        <p:attrNameLst>
                                          <p:attrName>ppt_w</p:attrName>
                                        </p:attrNameLst>
                                      </p:cBhvr>
                                      <p:tavLst>
                                        <p:tav tm="0">
                                          <p:val>
                                            <p:strVal val="#ppt_w*0.70"/>
                                          </p:val>
                                        </p:tav>
                                        <p:tav tm="100000">
                                          <p:val>
                                            <p:strVal val="#ppt_w"/>
                                          </p:val>
                                        </p:tav>
                                      </p:tavLst>
                                    </p:anim>
                                    <p:anim calcmode="lin" valueType="num">
                                      <p:cBhvr>
                                        <p:cTn id="64" dur="1000" fill="hold"/>
                                        <p:tgtEl>
                                          <p:spTgt spid="7">
                                            <p:txEl>
                                              <p:pRg st="7" end="7"/>
                                            </p:txEl>
                                          </p:spTgt>
                                        </p:tgtEl>
                                        <p:attrNameLst>
                                          <p:attrName>ppt_h</p:attrName>
                                        </p:attrNameLst>
                                      </p:cBhvr>
                                      <p:tavLst>
                                        <p:tav tm="0">
                                          <p:val>
                                            <p:strVal val="#ppt_h"/>
                                          </p:val>
                                        </p:tav>
                                        <p:tav tm="100000">
                                          <p:val>
                                            <p:strVal val="#ppt_h"/>
                                          </p:val>
                                        </p:tav>
                                      </p:tavLst>
                                    </p:anim>
                                    <p:animEffect transition="in" filter="fade">
                                      <p:cBhvr>
                                        <p:cTn id="65" dur="10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A77F820C-D9B2-D70C-2117-DB99CB3F18BD}"/>
              </a:ext>
            </a:extLst>
          </p:cNvPr>
          <p:cNvSpPr>
            <a:spLocks noGrp="1"/>
          </p:cNvSpPr>
          <p:nvPr>
            <p:ph type="title"/>
          </p:nvPr>
        </p:nvSpPr>
        <p:spPr>
          <a:xfrm>
            <a:off x="1314824" y="735106"/>
            <a:ext cx="10053763" cy="2928470"/>
          </a:xfrm>
        </p:spPr>
        <p:txBody>
          <a:bodyPr vert="horz" lIns="91440" tIns="45720" rIns="91440" bIns="45720" rtlCol="0" anchor="b">
            <a:normAutofit/>
          </a:bodyPr>
          <a:lstStyle/>
          <a:p>
            <a:r>
              <a:rPr lang="en-US" sz="4800" dirty="0">
                <a:solidFill>
                  <a:srgbClr val="FFFFFF"/>
                </a:solidFill>
              </a:rPr>
              <a:t>4</a:t>
            </a:r>
            <a:r>
              <a:rPr lang="en-US" sz="4800" kern="1200" dirty="0">
                <a:solidFill>
                  <a:srgbClr val="FFFFFF"/>
                </a:solidFill>
                <a:latin typeface="+mj-lt"/>
                <a:ea typeface="+mj-ea"/>
                <a:cs typeface="+mj-cs"/>
              </a:rPr>
              <a:t>. Le travail </a:t>
            </a:r>
            <a:r>
              <a:rPr lang="en-US" sz="4800" kern="1200" dirty="0" err="1">
                <a:solidFill>
                  <a:srgbClr val="FFFFFF"/>
                </a:solidFill>
                <a:latin typeface="+mj-lt"/>
                <a:ea typeface="+mj-ea"/>
                <a:cs typeface="+mj-cs"/>
              </a:rPr>
              <a:t>comme</a:t>
            </a:r>
            <a:r>
              <a:rPr lang="en-US" sz="4800" kern="1200" dirty="0">
                <a:solidFill>
                  <a:srgbClr val="FFFFFF"/>
                </a:solidFill>
                <a:latin typeface="+mj-lt"/>
                <a:ea typeface="+mj-ea"/>
                <a:cs typeface="+mj-cs"/>
              </a:rPr>
              <a:t> source </a:t>
            </a:r>
            <a:r>
              <a:rPr lang="en-US" sz="4800" kern="1200" dirty="0" err="1">
                <a:solidFill>
                  <a:srgbClr val="FFFFFF"/>
                </a:solidFill>
                <a:latin typeface="+mj-lt"/>
                <a:ea typeface="+mj-ea"/>
                <a:cs typeface="+mj-cs"/>
              </a:rPr>
              <a:t>d’intégration</a:t>
            </a:r>
            <a:r>
              <a:rPr lang="en-US" sz="4800" kern="1200" dirty="0">
                <a:solidFill>
                  <a:srgbClr val="FFFFFF"/>
                </a:solidFill>
                <a:latin typeface="+mj-lt"/>
                <a:ea typeface="+mj-ea"/>
                <a:cs typeface="+mj-cs"/>
              </a:rPr>
              <a:t> </a:t>
            </a:r>
            <a:r>
              <a:rPr lang="en-US" sz="4800" kern="1200" dirty="0" err="1">
                <a:solidFill>
                  <a:srgbClr val="FFFFFF"/>
                </a:solidFill>
                <a:latin typeface="+mj-lt"/>
                <a:ea typeface="+mj-ea"/>
                <a:cs typeface="+mj-cs"/>
              </a:rPr>
              <a:t>sociale</a:t>
            </a:r>
            <a:br>
              <a:rPr lang="en-US" sz="4800" kern="1200" dirty="0">
                <a:solidFill>
                  <a:srgbClr val="FFFFFF"/>
                </a:solidFill>
                <a:latin typeface="+mj-lt"/>
                <a:ea typeface="+mj-ea"/>
                <a:cs typeface="+mj-cs"/>
              </a:rPr>
            </a:br>
            <a:endParaRPr lang="en-US" sz="4800" kern="1200" dirty="0">
              <a:solidFill>
                <a:srgbClr val="FFFFFF"/>
              </a:solidFill>
              <a:latin typeface="+mj-lt"/>
              <a:ea typeface="+mj-ea"/>
              <a:cs typeface="+mj-cs"/>
            </a:endParaRPr>
          </a:p>
        </p:txBody>
      </p:sp>
      <p:sp>
        <p:nvSpPr>
          <p:cNvPr id="3" name="Espace réservé du texte 2">
            <a:extLst>
              <a:ext uri="{FF2B5EF4-FFF2-40B4-BE49-F238E27FC236}">
                <a16:creationId xmlns:a16="http://schemas.microsoft.com/office/drawing/2014/main" id="{333678B9-813E-7379-CE69-652F5E6DB7FC}"/>
              </a:ext>
            </a:extLst>
          </p:cNvPr>
          <p:cNvSpPr>
            <a:spLocks noGrp="1"/>
          </p:cNvSpPr>
          <p:nvPr>
            <p:ph type="body" idx="1"/>
          </p:nvPr>
        </p:nvSpPr>
        <p:spPr>
          <a:xfrm>
            <a:off x="1350682" y="4870824"/>
            <a:ext cx="10650818" cy="1458258"/>
          </a:xfrm>
        </p:spPr>
        <p:txBody>
          <a:bodyPr vert="horz" lIns="91440" tIns="45720" rIns="91440" bIns="45720" rtlCol="0" anchor="ctr">
            <a:normAutofit/>
          </a:bodyPr>
          <a:lstStyle/>
          <a:p>
            <a:pPr lvl="1">
              <a:lnSpc>
                <a:spcPct val="150000"/>
              </a:lnSpc>
            </a:pPr>
            <a:r>
              <a:rPr lang="fr-FR" dirty="0">
                <a:solidFill>
                  <a:srgbClr val="00B0F0"/>
                </a:solidFill>
                <a:latin typeface="Arial" panose="020B0604020202020204" pitchFamily="34" charset="0"/>
              </a:rPr>
              <a:t>4.1. Le travail, un intégrateur puissant mais des conditions d’emploi qui limitent ce rôle</a:t>
            </a:r>
          </a:p>
          <a:p>
            <a:pPr lvl="1">
              <a:lnSpc>
                <a:spcPct val="150000"/>
              </a:lnSpc>
            </a:pPr>
            <a:r>
              <a:rPr lang="fr-FR" dirty="0">
                <a:solidFill>
                  <a:schemeClr val="tx1"/>
                </a:solidFill>
                <a:latin typeface="Arial" panose="020B0604020202020204" pitchFamily="34" charset="0"/>
              </a:rPr>
              <a:t>4.2. Le sens du travail</a:t>
            </a:r>
          </a:p>
        </p:txBody>
      </p:sp>
      <p:sp>
        <p:nvSpPr>
          <p:cNvPr id="4" name="Espace réservé du pied de page 3">
            <a:extLst>
              <a:ext uri="{FF2B5EF4-FFF2-40B4-BE49-F238E27FC236}">
                <a16:creationId xmlns:a16="http://schemas.microsoft.com/office/drawing/2014/main" id="{BF1DB12A-5159-F166-2806-63F09DF4BFF4}"/>
              </a:ext>
            </a:extLst>
          </p:cNvPr>
          <p:cNvSpPr>
            <a:spLocks noGrp="1"/>
          </p:cNvSpPr>
          <p:nvPr>
            <p:ph type="ftr" sz="quarter" idx="11"/>
          </p:nvPr>
        </p:nvSpPr>
        <p:spPr>
          <a:xfrm rot="5400000">
            <a:off x="-1828800" y="1984248"/>
            <a:ext cx="4114800" cy="365125"/>
          </a:xfrm>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a:ln>
                  <a:noFill/>
                </a:ln>
                <a:solidFill>
                  <a:srgbClr val="FFFFFF"/>
                </a:solidFill>
                <a:effectLst/>
                <a:uLnTx/>
                <a:uFillTx/>
                <a:latin typeface="Calibri" panose="020F0502020204030204"/>
                <a:ea typeface="+mn-ea"/>
                <a:cs typeface="+mn-cs"/>
              </a:rPr>
              <a:t>Sandrine Parayre Formation académique Aix Marseille 2023</a:t>
            </a:r>
          </a:p>
        </p:txBody>
      </p:sp>
      <p:sp>
        <p:nvSpPr>
          <p:cNvPr id="5" name="Espace réservé du numéro de diapositive 4">
            <a:extLst>
              <a:ext uri="{FF2B5EF4-FFF2-40B4-BE49-F238E27FC236}">
                <a16:creationId xmlns:a16="http://schemas.microsoft.com/office/drawing/2014/main" id="{3F7D26B1-19C6-1AE2-BE0D-EAB4049F6B04}"/>
              </a:ext>
            </a:extLst>
          </p:cNvPr>
          <p:cNvSpPr>
            <a:spLocks noGrp="1"/>
          </p:cNvSpPr>
          <p:nvPr>
            <p:ph type="sldNum" sz="quarter" idx="12"/>
          </p:nvPr>
        </p:nvSpPr>
        <p:spPr>
          <a:xfrm>
            <a:off x="11704320" y="6446837"/>
            <a:ext cx="448056"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266F4DE-CDC0-234A-B27D-B59A64A3BC31}"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61</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37519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4AA4657D-81E1-E6A2-B8CB-7D3A73E70D38}"/>
              </a:ext>
            </a:extLst>
          </p:cNvPr>
          <p:cNvSpPr>
            <a:spLocks noGrp="1"/>
          </p:cNvSpPr>
          <p:nvPr>
            <p:ph type="title"/>
          </p:nvPr>
        </p:nvSpPr>
        <p:spPr>
          <a:xfrm>
            <a:off x="459346" y="37444"/>
            <a:ext cx="11427853" cy="1553297"/>
          </a:xfrm>
        </p:spPr>
        <p:txBody>
          <a:bodyPr>
            <a:normAutofit fontScale="90000"/>
          </a:bodyPr>
          <a:lstStyle/>
          <a:p>
            <a:pPr lvl="1">
              <a:lnSpc>
                <a:spcPct val="150000"/>
              </a:lnSpc>
            </a:pPr>
            <a:r>
              <a:rPr lang="fr-FR" sz="4000" dirty="0">
                <a:solidFill>
                  <a:schemeClr val="bg1"/>
                </a:solidFill>
                <a:latin typeface="Arial" panose="020B0604020202020204" pitchFamily="34" charset="0"/>
              </a:rPr>
              <a:t>4.1. Le travail, un intégrateur puissant mais des conditions d’emploi qui limitent ce rôle</a:t>
            </a:r>
          </a:p>
        </p:txBody>
      </p:sp>
      <p:sp>
        <p:nvSpPr>
          <p:cNvPr id="3" name="Espace réservé du contenu 2">
            <a:extLst>
              <a:ext uri="{FF2B5EF4-FFF2-40B4-BE49-F238E27FC236}">
                <a16:creationId xmlns:a16="http://schemas.microsoft.com/office/drawing/2014/main" id="{9CBB1500-E402-1507-1F3B-81EA237C5115}"/>
              </a:ext>
            </a:extLst>
          </p:cNvPr>
          <p:cNvSpPr>
            <a:spLocks noGrp="1"/>
          </p:cNvSpPr>
          <p:nvPr>
            <p:ph idx="1"/>
          </p:nvPr>
        </p:nvSpPr>
        <p:spPr>
          <a:xfrm>
            <a:off x="459347" y="1837678"/>
            <a:ext cx="8205259" cy="4617753"/>
          </a:xfrm>
        </p:spPr>
        <p:txBody>
          <a:bodyPr anchor="ctr">
            <a:normAutofit/>
          </a:bodyPr>
          <a:lstStyle/>
          <a:p>
            <a:pPr marL="0" indent="0" algn="just">
              <a:buNone/>
            </a:pPr>
            <a:r>
              <a:rPr lang="fr-FR" sz="2000" dirty="0">
                <a:solidFill>
                  <a:srgbClr val="0070C0"/>
                </a:solidFill>
                <a:latin typeface="Times New Roman" panose="02020603050405020304" pitchFamily="18" charset="0"/>
                <a:cs typeface="Times New Roman" panose="02020603050405020304" pitchFamily="18" charset="0"/>
              </a:rPr>
              <a:t>Polarisation de la qualité des emplois et développement des services à la personne</a:t>
            </a:r>
          </a:p>
          <a:p>
            <a:pPr marL="0" indent="0" algn="just">
              <a:buNone/>
            </a:pPr>
            <a:r>
              <a:rPr lang="fr-FR" sz="2000" u="sng" dirty="0">
                <a:latin typeface="Times New Roman" panose="02020603050405020304" pitchFamily="18" charset="0"/>
                <a:cs typeface="Times New Roman" panose="02020603050405020304" pitchFamily="18" charset="0"/>
              </a:rPr>
              <a:t>Deux millions de travailleurs et des poussières. L'avenir des emplois du nettoyage dans une société juste</a:t>
            </a:r>
            <a:r>
              <a:rPr lang="fr-FR" sz="2000" dirty="0">
                <a:latin typeface="Times New Roman" panose="02020603050405020304" pitchFamily="18" charset="0"/>
                <a:cs typeface="Times New Roman" panose="02020603050405020304" pitchFamily="18" charset="0"/>
              </a:rPr>
              <a:t>  (2021) François-Xavier </a:t>
            </a:r>
            <a:r>
              <a:rPr lang="fr-FR" sz="2000" dirty="0" err="1">
                <a:latin typeface="Times New Roman" panose="02020603050405020304" pitchFamily="18" charset="0"/>
                <a:cs typeface="Times New Roman" panose="02020603050405020304" pitchFamily="18" charset="0"/>
              </a:rPr>
              <a:t>Devetter</a:t>
            </a:r>
            <a:r>
              <a:rPr lang="fr-FR" sz="2000" dirty="0">
                <a:latin typeface="Times New Roman" panose="02020603050405020304" pitchFamily="18" charset="0"/>
                <a:cs typeface="Times New Roman" panose="02020603050405020304" pitchFamily="18" charset="0"/>
              </a:rPr>
              <a:t>, Julie Valentin</a:t>
            </a:r>
          </a:p>
          <a:p>
            <a:pPr marL="0" indent="0" algn="just">
              <a:buNone/>
            </a:pPr>
            <a:r>
              <a:rPr lang="fr-FR" sz="2000" dirty="0">
                <a:latin typeface="Times New Roman" panose="02020603050405020304" pitchFamily="18" charset="0"/>
                <a:cs typeface="Times New Roman" panose="02020603050405020304" pitchFamily="18" charset="0"/>
              </a:rPr>
              <a:t>Recherche collective, cordonnée par l’économiste François-Xavier </a:t>
            </a:r>
            <a:r>
              <a:rPr lang="fr-FR" sz="2000" dirty="0" err="1">
                <a:latin typeface="Times New Roman" panose="02020603050405020304" pitchFamily="18" charset="0"/>
                <a:cs typeface="Times New Roman" panose="02020603050405020304" pitchFamily="18" charset="0"/>
              </a:rPr>
              <a:t>Devetter</a:t>
            </a:r>
            <a:r>
              <a:rPr lang="fr-FR" sz="2000" dirty="0">
                <a:latin typeface="Times New Roman" panose="02020603050405020304" pitchFamily="18" charset="0"/>
                <a:cs typeface="Times New Roman" panose="02020603050405020304" pitchFamily="18" charset="0"/>
              </a:rPr>
              <a:t> depuis 2013, portant sur la qualité des emplois dans les activités de nettoyage en France.</a:t>
            </a:r>
          </a:p>
          <a:p>
            <a:pPr marL="0" indent="0" algn="just">
              <a:buNone/>
            </a:pPr>
            <a:r>
              <a:rPr lang="fr-FR" sz="2000" dirty="0">
                <a:latin typeface="Times New Roman" panose="02020603050405020304" pitchFamily="18" charset="0"/>
                <a:cs typeface="Times New Roman" panose="02020603050405020304" pitchFamily="18" charset="0"/>
              </a:rPr>
              <a:t>Femmes immigrées de classes populaires — réalisent un « sale boulot » aux conditions de travail dégradées, souvent invisibilisé</a:t>
            </a:r>
          </a:p>
          <a:p>
            <a:pPr marL="0" indent="0" algn="just">
              <a:buNone/>
            </a:pPr>
            <a:r>
              <a:rPr lang="fr-FR" sz="2000" dirty="0">
                <a:latin typeface="Times New Roman" panose="02020603050405020304" pitchFamily="18" charset="0"/>
                <a:cs typeface="Times New Roman" panose="02020603050405020304" pitchFamily="18" charset="0"/>
              </a:rPr>
              <a:t>Répercussion sur la santé et les conditions d’existence</a:t>
            </a:r>
          </a:p>
          <a:p>
            <a:pPr marL="0" indent="0" algn="just">
              <a:buNone/>
            </a:pPr>
            <a:r>
              <a:rPr lang="fr-FR" sz="2000" dirty="0">
                <a:latin typeface="Times New Roman" panose="02020603050405020304" pitchFamily="18" charset="0"/>
                <a:cs typeface="Times New Roman" panose="02020603050405020304" pitchFamily="18" charset="0"/>
              </a:rPr>
              <a:t>Transformations délétères que subissent ces travailleuses lorsque leurs emplois sont externalisés et confiés à des entreprises prestataires</a:t>
            </a:r>
          </a:p>
          <a:p>
            <a:pPr marL="0" indent="0">
              <a:buNone/>
            </a:pPr>
            <a:endParaRPr lang="fr-FR" sz="2000" dirty="0">
              <a:solidFill>
                <a:srgbClr val="0070C0"/>
              </a:solidFill>
            </a:endParaRPr>
          </a:p>
        </p:txBody>
      </p:sp>
      <p:sp>
        <p:nvSpPr>
          <p:cNvPr id="5" name="Espace réservé du numéro de diapositive 4">
            <a:extLst>
              <a:ext uri="{FF2B5EF4-FFF2-40B4-BE49-F238E27FC236}">
                <a16:creationId xmlns:a16="http://schemas.microsoft.com/office/drawing/2014/main" id="{BC487F2F-2F81-B06A-54C7-1C1487D9366F}"/>
              </a:ext>
            </a:extLst>
          </p:cNvPr>
          <p:cNvSpPr>
            <a:spLocks noGrp="1"/>
          </p:cNvSpPr>
          <p:nvPr>
            <p:ph type="sldNum" sz="quarter" idx="12"/>
          </p:nvPr>
        </p:nvSpPr>
        <p:spPr>
          <a:xfrm>
            <a:off x="11704320" y="6455431"/>
            <a:ext cx="445913"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266F4DE-CDC0-234A-B27D-B59A64A3BC31}" type="slidenum">
              <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62</a:t>
            </a:fld>
            <a:endPar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6" name="Espace réservé du pied de page 3">
            <a:extLst>
              <a:ext uri="{FF2B5EF4-FFF2-40B4-BE49-F238E27FC236}">
                <a16:creationId xmlns:a16="http://schemas.microsoft.com/office/drawing/2014/main" id="{1621B17F-11CE-FEFE-7AFD-DB0D2DE93662}"/>
              </a:ext>
            </a:extLst>
          </p:cNvPr>
          <p:cNvSpPr>
            <a:spLocks noGrp="1"/>
          </p:cNvSpPr>
          <p:nvPr>
            <p:ph type="ftr" sz="quarter" idx="11"/>
          </p:nvPr>
        </p:nvSpPr>
        <p:spPr>
          <a:xfrm rot="5400000">
            <a:off x="-1676016" y="2183228"/>
            <a:ext cx="3717157"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100" b="0" i="0" u="none" strike="noStrike" kern="1200" cap="none" spc="0" normalizeH="0" baseline="0" noProof="0" dirty="0">
                <a:ln>
                  <a:noFill/>
                </a:ln>
                <a:solidFill>
                  <a:srgbClr val="FFFFFF"/>
                </a:solidFill>
                <a:effectLst/>
                <a:uLnTx/>
                <a:uFillTx/>
                <a:latin typeface="Calibri" panose="020F0502020204030204"/>
                <a:ea typeface="+mn-ea"/>
                <a:cs typeface="+mn-cs"/>
              </a:rPr>
              <a:t>Sandrine Parayre </a:t>
            </a: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Formation académique Aix Marseille 2023</a:t>
            </a:r>
          </a:p>
        </p:txBody>
      </p:sp>
      <p:pic>
        <p:nvPicPr>
          <p:cNvPr id="4" name="Image 3" descr="Une image contenant texte&#10;&#10;Description générée automatiquement">
            <a:extLst>
              <a:ext uri="{FF2B5EF4-FFF2-40B4-BE49-F238E27FC236}">
                <a16:creationId xmlns:a16="http://schemas.microsoft.com/office/drawing/2014/main" id="{CC07F778-2984-CC12-46E3-A1934A02F3C5}"/>
              </a:ext>
            </a:extLst>
          </p:cNvPr>
          <p:cNvPicPr>
            <a:picLocks noChangeAspect="1"/>
          </p:cNvPicPr>
          <p:nvPr/>
        </p:nvPicPr>
        <p:blipFill>
          <a:blip r:embed="rId2"/>
          <a:stretch>
            <a:fillRect/>
          </a:stretch>
        </p:blipFill>
        <p:spPr>
          <a:xfrm>
            <a:off x="9196427" y="2009600"/>
            <a:ext cx="2730849" cy="4300551"/>
          </a:xfrm>
          <a:prstGeom prst="rect">
            <a:avLst/>
          </a:prstGeom>
        </p:spPr>
      </p:pic>
    </p:spTree>
    <p:extLst>
      <p:ext uri="{BB962C8B-B14F-4D97-AF65-F5344CB8AC3E}">
        <p14:creationId xmlns:p14="http://schemas.microsoft.com/office/powerpoint/2010/main" val="1673322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p:cTn id="28"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9"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p:cTn id="35"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36"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7" dur="10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 calcmode="lin" valueType="num">
                                      <p:cBhvr>
                                        <p:cTn id="42"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43"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44" dur="1000"/>
                                        <p:tgtEl>
                                          <p:spTgt spid="3">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 calcmode="lin" valueType="num">
                                      <p:cBhvr>
                                        <p:cTn id="49" dur="100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50" dur="1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51"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4AA4657D-81E1-E6A2-B8CB-7D3A73E70D38}"/>
              </a:ext>
            </a:extLst>
          </p:cNvPr>
          <p:cNvSpPr>
            <a:spLocks noGrp="1"/>
          </p:cNvSpPr>
          <p:nvPr>
            <p:ph type="title"/>
          </p:nvPr>
        </p:nvSpPr>
        <p:spPr>
          <a:xfrm>
            <a:off x="459346" y="37444"/>
            <a:ext cx="11427853" cy="1553297"/>
          </a:xfrm>
        </p:spPr>
        <p:txBody>
          <a:bodyPr>
            <a:normAutofit fontScale="90000"/>
          </a:bodyPr>
          <a:lstStyle/>
          <a:p>
            <a:pPr lvl="1">
              <a:lnSpc>
                <a:spcPct val="150000"/>
              </a:lnSpc>
            </a:pPr>
            <a:r>
              <a:rPr lang="fr-FR" sz="4000" dirty="0">
                <a:solidFill>
                  <a:schemeClr val="bg1"/>
                </a:solidFill>
                <a:latin typeface="Arial" panose="020B0604020202020204" pitchFamily="34" charset="0"/>
              </a:rPr>
              <a:t>4.1. Le travail, un intégrateur puissant mais des conditions d’emploi qui limitent ce rôle</a:t>
            </a:r>
          </a:p>
        </p:txBody>
      </p:sp>
      <p:sp>
        <p:nvSpPr>
          <p:cNvPr id="5" name="Espace réservé du numéro de diapositive 4">
            <a:extLst>
              <a:ext uri="{FF2B5EF4-FFF2-40B4-BE49-F238E27FC236}">
                <a16:creationId xmlns:a16="http://schemas.microsoft.com/office/drawing/2014/main" id="{BC487F2F-2F81-B06A-54C7-1C1487D9366F}"/>
              </a:ext>
            </a:extLst>
          </p:cNvPr>
          <p:cNvSpPr>
            <a:spLocks noGrp="1"/>
          </p:cNvSpPr>
          <p:nvPr>
            <p:ph type="sldNum" sz="quarter" idx="12"/>
          </p:nvPr>
        </p:nvSpPr>
        <p:spPr>
          <a:xfrm>
            <a:off x="11704320" y="6455431"/>
            <a:ext cx="445913"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266F4DE-CDC0-234A-B27D-B59A64A3BC31}" type="slidenum">
              <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63</a:t>
            </a:fld>
            <a:endPar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6" name="Espace réservé du pied de page 3">
            <a:extLst>
              <a:ext uri="{FF2B5EF4-FFF2-40B4-BE49-F238E27FC236}">
                <a16:creationId xmlns:a16="http://schemas.microsoft.com/office/drawing/2014/main" id="{1621B17F-11CE-FEFE-7AFD-DB0D2DE93662}"/>
              </a:ext>
            </a:extLst>
          </p:cNvPr>
          <p:cNvSpPr>
            <a:spLocks noGrp="1"/>
          </p:cNvSpPr>
          <p:nvPr>
            <p:ph type="ftr" sz="quarter" idx="11"/>
          </p:nvPr>
        </p:nvSpPr>
        <p:spPr>
          <a:xfrm rot="5400000">
            <a:off x="-1676016" y="2183228"/>
            <a:ext cx="3717157"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100" b="0" i="0" u="none" strike="noStrike" kern="1200" cap="none" spc="0" normalizeH="0" baseline="0" noProof="0" dirty="0">
                <a:ln>
                  <a:noFill/>
                </a:ln>
                <a:solidFill>
                  <a:srgbClr val="FFFFFF"/>
                </a:solidFill>
                <a:effectLst/>
                <a:uLnTx/>
                <a:uFillTx/>
                <a:latin typeface="Calibri" panose="020F0502020204030204"/>
                <a:ea typeface="+mn-ea"/>
                <a:cs typeface="+mn-cs"/>
              </a:rPr>
              <a:t>Sandrine Parayre </a:t>
            </a: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Formation académique Aix Marseille 2023</a:t>
            </a:r>
          </a:p>
        </p:txBody>
      </p:sp>
      <p:pic>
        <p:nvPicPr>
          <p:cNvPr id="4" name="Espace réservé du contenu 3">
            <a:extLst>
              <a:ext uri="{FF2B5EF4-FFF2-40B4-BE49-F238E27FC236}">
                <a16:creationId xmlns:a16="http://schemas.microsoft.com/office/drawing/2014/main" id="{7F17948B-57A1-A4DA-C7A5-4C88CB170AF7}"/>
              </a:ext>
            </a:extLst>
          </p:cNvPr>
          <p:cNvPicPr>
            <a:picLocks noGrp="1" noChangeAspect="1"/>
          </p:cNvPicPr>
          <p:nvPr>
            <p:ph idx="1"/>
          </p:nvPr>
        </p:nvPicPr>
        <p:blipFill>
          <a:blip r:embed="rId2"/>
          <a:stretch>
            <a:fillRect/>
          </a:stretch>
        </p:blipFill>
        <p:spPr>
          <a:xfrm>
            <a:off x="365125" y="1838981"/>
            <a:ext cx="4428855" cy="4616450"/>
          </a:xfrm>
          <a:prstGeom prst="rect">
            <a:avLst/>
          </a:prstGeom>
        </p:spPr>
      </p:pic>
      <p:pic>
        <p:nvPicPr>
          <p:cNvPr id="7" name="Image 6">
            <a:extLst>
              <a:ext uri="{FF2B5EF4-FFF2-40B4-BE49-F238E27FC236}">
                <a16:creationId xmlns:a16="http://schemas.microsoft.com/office/drawing/2014/main" id="{70589E38-E1FC-36B6-6701-951446BA953F}"/>
              </a:ext>
            </a:extLst>
          </p:cNvPr>
          <p:cNvPicPr>
            <a:picLocks noChangeAspect="1"/>
          </p:cNvPicPr>
          <p:nvPr/>
        </p:nvPicPr>
        <p:blipFill>
          <a:blip r:embed="rId3"/>
          <a:stretch>
            <a:fillRect/>
          </a:stretch>
        </p:blipFill>
        <p:spPr>
          <a:xfrm>
            <a:off x="5488772" y="1719006"/>
            <a:ext cx="6046163" cy="4856400"/>
          </a:xfrm>
          <a:prstGeom prst="rect">
            <a:avLst/>
          </a:prstGeom>
        </p:spPr>
      </p:pic>
    </p:spTree>
    <p:extLst>
      <p:ext uri="{BB962C8B-B14F-4D97-AF65-F5344CB8AC3E}">
        <p14:creationId xmlns:p14="http://schemas.microsoft.com/office/powerpoint/2010/main" val="7042730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4AA4657D-81E1-E6A2-B8CB-7D3A73E70D38}"/>
              </a:ext>
            </a:extLst>
          </p:cNvPr>
          <p:cNvSpPr>
            <a:spLocks noGrp="1"/>
          </p:cNvSpPr>
          <p:nvPr>
            <p:ph type="title"/>
          </p:nvPr>
        </p:nvSpPr>
        <p:spPr>
          <a:xfrm>
            <a:off x="459346" y="37444"/>
            <a:ext cx="11427853" cy="1553297"/>
          </a:xfrm>
        </p:spPr>
        <p:txBody>
          <a:bodyPr>
            <a:normAutofit fontScale="90000"/>
          </a:bodyPr>
          <a:lstStyle/>
          <a:p>
            <a:pPr lvl="1">
              <a:lnSpc>
                <a:spcPct val="150000"/>
              </a:lnSpc>
            </a:pPr>
            <a:r>
              <a:rPr lang="fr-FR" sz="4000" dirty="0">
                <a:solidFill>
                  <a:schemeClr val="bg1"/>
                </a:solidFill>
                <a:latin typeface="Arial" panose="020B0604020202020204" pitchFamily="34" charset="0"/>
              </a:rPr>
              <a:t>4.1. Le travail, un intégrateur puissant mais des conditions d’emploi qui limitent ce rôle</a:t>
            </a:r>
          </a:p>
        </p:txBody>
      </p:sp>
      <p:sp>
        <p:nvSpPr>
          <p:cNvPr id="3" name="Espace réservé du contenu 2">
            <a:extLst>
              <a:ext uri="{FF2B5EF4-FFF2-40B4-BE49-F238E27FC236}">
                <a16:creationId xmlns:a16="http://schemas.microsoft.com/office/drawing/2014/main" id="{9CBB1500-E402-1507-1F3B-81EA237C5115}"/>
              </a:ext>
            </a:extLst>
          </p:cNvPr>
          <p:cNvSpPr>
            <a:spLocks noGrp="1"/>
          </p:cNvSpPr>
          <p:nvPr>
            <p:ph idx="1"/>
          </p:nvPr>
        </p:nvSpPr>
        <p:spPr>
          <a:xfrm>
            <a:off x="459347" y="1837678"/>
            <a:ext cx="11427852" cy="4617753"/>
          </a:xfrm>
        </p:spPr>
        <p:txBody>
          <a:bodyPr anchor="ctr">
            <a:normAutofit/>
          </a:bodyPr>
          <a:lstStyle/>
          <a:p>
            <a:pPr marL="0" indent="0">
              <a:buNone/>
            </a:pPr>
            <a:r>
              <a:rPr lang="fr-FR" sz="2000" dirty="0">
                <a:latin typeface="Times New Roman" panose="02020603050405020304" pitchFamily="18" charset="0"/>
                <a:cs typeface="Times New Roman" panose="02020603050405020304" pitchFamily="18" charset="0"/>
              </a:rPr>
              <a:t>Externalisation du nettoyage pour réaliser des économies. Cependant :</a:t>
            </a:r>
          </a:p>
          <a:p>
            <a:pPr marL="0" indent="0">
              <a:buNone/>
            </a:pPr>
            <a:r>
              <a:rPr lang="fr-FR" sz="2000" dirty="0">
                <a:latin typeface="Times New Roman" panose="02020603050405020304" pitchFamily="18" charset="0"/>
                <a:cs typeface="Times New Roman" panose="02020603050405020304" pitchFamily="18" charset="0"/>
              </a:rPr>
              <a:t>Coût du travail plus élevé en interne, coût de gestion proches/externe et absentéisme équivalent. Calcul des auteurs20€/heure interne contre 26€/heure en externe …</a:t>
            </a:r>
          </a:p>
          <a:p>
            <a:pPr marL="0" indent="0">
              <a:buNone/>
            </a:pPr>
            <a:r>
              <a:rPr lang="fr-FR" sz="2000" dirty="0">
                <a:latin typeface="Times New Roman" panose="02020603050405020304" pitchFamily="18" charset="0"/>
                <a:cs typeface="Times New Roman" panose="02020603050405020304" pitchFamily="18" charset="0"/>
              </a:rPr>
              <a:t>Mais en externalisant on réduit le nombre d’heures nombre d’heures de ménage et … la qualité</a:t>
            </a:r>
          </a:p>
          <a:p>
            <a:pPr marL="0" indent="0">
              <a:buNone/>
            </a:pPr>
            <a:r>
              <a:rPr lang="fr-FR" sz="2000" dirty="0">
                <a:latin typeface="Times New Roman" panose="02020603050405020304" pitchFamily="18" charset="0"/>
                <a:cs typeface="Times New Roman" panose="02020603050405020304" pitchFamily="18" charset="0"/>
              </a:rPr>
              <a:t>Pourquoi externaliser ?</a:t>
            </a:r>
          </a:p>
          <a:p>
            <a:pPr>
              <a:buFontTx/>
              <a:buChar char="-"/>
            </a:pPr>
            <a:r>
              <a:rPr lang="fr-FR" sz="2000" dirty="0">
                <a:latin typeface="Times New Roman" panose="02020603050405020304" pitchFamily="18" charset="0"/>
                <a:cs typeface="Times New Roman" panose="02020603050405020304" pitchFamily="18" charset="0"/>
              </a:rPr>
              <a:t>Explication idéologique : recours au marché</a:t>
            </a:r>
          </a:p>
          <a:p>
            <a:pPr>
              <a:buFontTx/>
              <a:buChar char="-"/>
            </a:pPr>
            <a:r>
              <a:rPr lang="fr-FR" sz="2000" dirty="0">
                <a:latin typeface="Times New Roman" panose="02020603050405020304" pitchFamily="18" charset="0"/>
                <a:cs typeface="Times New Roman" panose="02020603050405020304" pitchFamily="18" charset="0"/>
              </a:rPr>
              <a:t>Pressions de groupes de lobbying (entreprises prestataires)</a:t>
            </a:r>
          </a:p>
          <a:p>
            <a:pPr>
              <a:buFontTx/>
              <a:buChar char="-"/>
            </a:pPr>
            <a:r>
              <a:rPr lang="fr-FR" sz="2000" dirty="0">
                <a:latin typeface="Times New Roman" panose="02020603050405020304" pitchFamily="18" charset="0"/>
                <a:cs typeface="Times New Roman" panose="02020603050405020304" pitchFamily="18" charset="0"/>
              </a:rPr>
              <a:t>Cohérence par rapport au contexte (dans le public, dégager des marges de manœuvre /choix budgétaires)</a:t>
            </a:r>
          </a:p>
          <a:p>
            <a:pPr>
              <a:buFontTx/>
              <a:buChar char="-"/>
            </a:pPr>
            <a:r>
              <a:rPr lang="fr-FR" sz="2000" dirty="0">
                <a:latin typeface="Times New Roman" panose="02020603050405020304" pitchFamily="18" charset="0"/>
                <a:cs typeface="Times New Roman" panose="02020603050405020304" pitchFamily="18" charset="0"/>
              </a:rPr>
              <a:t>Eviter la gestion du personnel </a:t>
            </a:r>
          </a:p>
          <a:p>
            <a:pPr marL="0" indent="0">
              <a:buNone/>
            </a:pPr>
            <a:endParaRPr lang="fr-FR" sz="2000" dirty="0">
              <a:solidFill>
                <a:srgbClr val="0070C0"/>
              </a:solidFill>
            </a:endParaRPr>
          </a:p>
        </p:txBody>
      </p:sp>
      <p:sp>
        <p:nvSpPr>
          <p:cNvPr id="5" name="Espace réservé du numéro de diapositive 4">
            <a:extLst>
              <a:ext uri="{FF2B5EF4-FFF2-40B4-BE49-F238E27FC236}">
                <a16:creationId xmlns:a16="http://schemas.microsoft.com/office/drawing/2014/main" id="{BC487F2F-2F81-B06A-54C7-1C1487D9366F}"/>
              </a:ext>
            </a:extLst>
          </p:cNvPr>
          <p:cNvSpPr>
            <a:spLocks noGrp="1"/>
          </p:cNvSpPr>
          <p:nvPr>
            <p:ph type="sldNum" sz="quarter" idx="12"/>
          </p:nvPr>
        </p:nvSpPr>
        <p:spPr>
          <a:xfrm>
            <a:off x="11704320" y="6455431"/>
            <a:ext cx="445913"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266F4DE-CDC0-234A-B27D-B59A64A3BC31}" type="slidenum">
              <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64</a:t>
            </a:fld>
            <a:endPar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6" name="Espace réservé du pied de page 3">
            <a:extLst>
              <a:ext uri="{FF2B5EF4-FFF2-40B4-BE49-F238E27FC236}">
                <a16:creationId xmlns:a16="http://schemas.microsoft.com/office/drawing/2014/main" id="{1621B17F-11CE-FEFE-7AFD-DB0D2DE93662}"/>
              </a:ext>
            </a:extLst>
          </p:cNvPr>
          <p:cNvSpPr>
            <a:spLocks noGrp="1"/>
          </p:cNvSpPr>
          <p:nvPr>
            <p:ph type="ftr" sz="quarter" idx="11"/>
          </p:nvPr>
        </p:nvSpPr>
        <p:spPr>
          <a:xfrm rot="5400000">
            <a:off x="-1676016" y="2183228"/>
            <a:ext cx="3717157"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100" b="0" i="0" u="none" strike="noStrike" kern="1200" cap="none" spc="0" normalizeH="0" baseline="0" noProof="0" dirty="0">
                <a:ln>
                  <a:noFill/>
                </a:ln>
                <a:solidFill>
                  <a:srgbClr val="FFFFFF"/>
                </a:solidFill>
                <a:effectLst/>
                <a:uLnTx/>
                <a:uFillTx/>
                <a:latin typeface="Calibri" panose="020F0502020204030204"/>
                <a:ea typeface="+mn-ea"/>
                <a:cs typeface="+mn-cs"/>
              </a:rPr>
              <a:t>Sandrine Parayre </a:t>
            </a: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Formation académique Aix Marseille 2023</a:t>
            </a:r>
          </a:p>
        </p:txBody>
      </p:sp>
    </p:spTree>
    <p:extLst>
      <p:ext uri="{BB962C8B-B14F-4D97-AF65-F5344CB8AC3E}">
        <p14:creationId xmlns:p14="http://schemas.microsoft.com/office/powerpoint/2010/main" val="299800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100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43" dur="1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44" dur="1000"/>
                                        <p:tgtEl>
                                          <p:spTgt spid="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p:cTn id="49" dur="1000" fill="hold"/>
                                        <p:tgtEl>
                                          <p:spTgt spid="3">
                                            <p:txEl>
                                              <p:pRg st="6" end="6"/>
                                            </p:txEl>
                                          </p:spTgt>
                                        </p:tgtEl>
                                        <p:attrNameLst>
                                          <p:attrName>ppt_w</p:attrName>
                                        </p:attrNameLst>
                                      </p:cBhvr>
                                      <p:tavLst>
                                        <p:tav tm="0">
                                          <p:val>
                                            <p:strVal val="#ppt_w*0.70"/>
                                          </p:val>
                                        </p:tav>
                                        <p:tav tm="100000">
                                          <p:val>
                                            <p:strVal val="#ppt_w"/>
                                          </p:val>
                                        </p:tav>
                                      </p:tavLst>
                                    </p:anim>
                                    <p:anim calcmode="lin" valueType="num">
                                      <p:cBhvr>
                                        <p:cTn id="50" dur="1000" fill="hold"/>
                                        <p:tgtEl>
                                          <p:spTgt spid="3">
                                            <p:txEl>
                                              <p:pRg st="6" end="6"/>
                                            </p:txEl>
                                          </p:spTgt>
                                        </p:tgtEl>
                                        <p:attrNameLst>
                                          <p:attrName>ppt_h</p:attrName>
                                        </p:attrNameLst>
                                      </p:cBhvr>
                                      <p:tavLst>
                                        <p:tav tm="0">
                                          <p:val>
                                            <p:strVal val="#ppt_h"/>
                                          </p:val>
                                        </p:tav>
                                        <p:tav tm="100000">
                                          <p:val>
                                            <p:strVal val="#ppt_h"/>
                                          </p:val>
                                        </p:tav>
                                      </p:tavLst>
                                    </p:anim>
                                    <p:animEffect transition="in" filter="fade">
                                      <p:cBhvr>
                                        <p:cTn id="51" dur="1000"/>
                                        <p:tgtEl>
                                          <p:spTgt spid="3">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 calcmode="lin" valueType="num">
                                      <p:cBhvr>
                                        <p:cTn id="56" dur="1000" fill="hold"/>
                                        <p:tgtEl>
                                          <p:spTgt spid="3">
                                            <p:txEl>
                                              <p:pRg st="7" end="7"/>
                                            </p:txEl>
                                          </p:spTgt>
                                        </p:tgtEl>
                                        <p:attrNameLst>
                                          <p:attrName>ppt_w</p:attrName>
                                        </p:attrNameLst>
                                      </p:cBhvr>
                                      <p:tavLst>
                                        <p:tav tm="0">
                                          <p:val>
                                            <p:strVal val="#ppt_w*0.70"/>
                                          </p:val>
                                        </p:tav>
                                        <p:tav tm="100000">
                                          <p:val>
                                            <p:strVal val="#ppt_w"/>
                                          </p:val>
                                        </p:tav>
                                      </p:tavLst>
                                    </p:anim>
                                    <p:anim calcmode="lin" valueType="num">
                                      <p:cBhvr>
                                        <p:cTn id="57" dur="1000" fill="hold"/>
                                        <p:tgtEl>
                                          <p:spTgt spid="3">
                                            <p:txEl>
                                              <p:pRg st="7" end="7"/>
                                            </p:txEl>
                                          </p:spTgt>
                                        </p:tgtEl>
                                        <p:attrNameLst>
                                          <p:attrName>ppt_h</p:attrName>
                                        </p:attrNameLst>
                                      </p:cBhvr>
                                      <p:tavLst>
                                        <p:tav tm="0">
                                          <p:val>
                                            <p:strVal val="#ppt_h"/>
                                          </p:val>
                                        </p:tav>
                                        <p:tav tm="100000">
                                          <p:val>
                                            <p:strVal val="#ppt_h"/>
                                          </p:val>
                                        </p:tav>
                                      </p:tavLst>
                                    </p:anim>
                                    <p:animEffect transition="in" filter="fade">
                                      <p:cBhvr>
                                        <p:cTn id="58"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4AA4657D-81E1-E6A2-B8CB-7D3A73E70D38}"/>
              </a:ext>
            </a:extLst>
          </p:cNvPr>
          <p:cNvSpPr>
            <a:spLocks noGrp="1"/>
          </p:cNvSpPr>
          <p:nvPr>
            <p:ph type="title"/>
          </p:nvPr>
        </p:nvSpPr>
        <p:spPr>
          <a:xfrm>
            <a:off x="459346" y="37444"/>
            <a:ext cx="11427853" cy="1553297"/>
          </a:xfrm>
        </p:spPr>
        <p:txBody>
          <a:bodyPr>
            <a:normAutofit fontScale="90000"/>
          </a:bodyPr>
          <a:lstStyle/>
          <a:p>
            <a:pPr lvl="1">
              <a:lnSpc>
                <a:spcPct val="150000"/>
              </a:lnSpc>
            </a:pPr>
            <a:r>
              <a:rPr lang="fr-FR" sz="4000" dirty="0">
                <a:solidFill>
                  <a:schemeClr val="bg1"/>
                </a:solidFill>
                <a:latin typeface="Arial" panose="020B0604020202020204" pitchFamily="34" charset="0"/>
              </a:rPr>
              <a:t>4.1. Le travail, un intégrateur puissant mais des conditions d’emploi qui limitent ce rôle</a:t>
            </a:r>
          </a:p>
        </p:txBody>
      </p:sp>
      <p:sp>
        <p:nvSpPr>
          <p:cNvPr id="3" name="Espace réservé du contenu 2">
            <a:extLst>
              <a:ext uri="{FF2B5EF4-FFF2-40B4-BE49-F238E27FC236}">
                <a16:creationId xmlns:a16="http://schemas.microsoft.com/office/drawing/2014/main" id="{9CBB1500-E402-1507-1F3B-81EA237C5115}"/>
              </a:ext>
            </a:extLst>
          </p:cNvPr>
          <p:cNvSpPr>
            <a:spLocks noGrp="1"/>
          </p:cNvSpPr>
          <p:nvPr>
            <p:ph idx="1"/>
          </p:nvPr>
        </p:nvSpPr>
        <p:spPr>
          <a:xfrm>
            <a:off x="459347" y="1837678"/>
            <a:ext cx="7655952" cy="4617753"/>
          </a:xfrm>
        </p:spPr>
        <p:txBody>
          <a:bodyPr anchor="ctr">
            <a:normAutofit lnSpcReduction="10000"/>
          </a:bodyPr>
          <a:lstStyle/>
          <a:p>
            <a:pPr marL="0" indent="0" algn="just">
              <a:buNone/>
            </a:pPr>
            <a:r>
              <a:rPr lang="fr-FR" sz="2000" b="1" dirty="0">
                <a:latin typeface="Times New Roman" panose="02020603050405020304" pitchFamily="18" charset="0"/>
                <a:cs typeface="Times New Roman" panose="02020603050405020304" pitchFamily="18" charset="0"/>
              </a:rPr>
              <a:t>Travail des personnels de nettoyage du côté des très riches, une intégration sociale faible </a:t>
            </a:r>
          </a:p>
          <a:p>
            <a:pPr marL="0" indent="0" algn="just">
              <a:buNone/>
            </a:pPr>
            <a:r>
              <a:rPr lang="fr-FR" sz="2000" b="1" dirty="0">
                <a:latin typeface="Times New Roman" panose="02020603050405020304" pitchFamily="18" charset="0"/>
                <a:cs typeface="Times New Roman" panose="02020603050405020304" pitchFamily="18" charset="0"/>
              </a:rPr>
              <a:t>« Servir les riches » ( 2022) Alizée </a:t>
            </a:r>
            <a:r>
              <a:rPr lang="fr-FR" sz="2000" b="1" dirty="0" err="1">
                <a:latin typeface="Times New Roman" panose="02020603050405020304" pitchFamily="18" charset="0"/>
                <a:cs typeface="Times New Roman" panose="02020603050405020304" pitchFamily="18" charset="0"/>
              </a:rPr>
              <a:t>Delpierre</a:t>
            </a:r>
            <a:r>
              <a:rPr lang="fr-FR" sz="2000" b="1" dirty="0">
                <a:latin typeface="Times New Roman" panose="02020603050405020304" pitchFamily="18" charset="0"/>
                <a:cs typeface="Times New Roman" panose="02020603050405020304" pitchFamily="18" charset="0"/>
              </a:rPr>
              <a:t> domesticité et ultras riches</a:t>
            </a:r>
          </a:p>
          <a:p>
            <a:pPr marL="0" indent="0" algn="just">
              <a:buNone/>
            </a:pPr>
            <a:r>
              <a:rPr lang="fr-FR" sz="2000" b="1" dirty="0">
                <a:latin typeface="Times New Roman" panose="02020603050405020304" pitchFamily="18" charset="0"/>
                <a:cs typeface="Times New Roman" panose="02020603050405020304" pitchFamily="18" charset="0"/>
              </a:rPr>
              <a:t>Enquête ethnographique, issue de sa thèse</a:t>
            </a:r>
          </a:p>
          <a:p>
            <a:pPr marL="0" indent="0" algn="just">
              <a:buNone/>
            </a:pPr>
            <a:r>
              <a:rPr lang="fr-FR" sz="2000" i="1" dirty="0">
                <a:latin typeface="Times New Roman" panose="02020603050405020304" pitchFamily="18" charset="0"/>
                <a:cs typeface="Times New Roman" panose="02020603050405020304" pitchFamily="18" charset="0"/>
              </a:rPr>
              <a:t>« se faire servir relève d’un besoin, et non pas d’un confort »</a:t>
            </a:r>
            <a:r>
              <a:rPr lang="fr-FR" sz="2000" b="1" i="1" dirty="0">
                <a:latin typeface="Times New Roman" panose="02020603050405020304" pitchFamily="18" charset="0"/>
                <a:cs typeface="Times New Roman" panose="02020603050405020304" pitchFamily="18" charset="0"/>
              </a:rPr>
              <a:t> : temps + rang</a:t>
            </a:r>
          </a:p>
          <a:p>
            <a:pPr marL="0" indent="0" algn="just">
              <a:buNone/>
            </a:pPr>
            <a:r>
              <a:rPr lang="fr-FR" sz="2000" i="1" dirty="0">
                <a:latin typeface="Times New Roman" panose="02020603050405020304" pitchFamily="18" charset="0"/>
                <a:cs typeface="Times New Roman" panose="02020603050405020304" pitchFamily="18" charset="0"/>
              </a:rPr>
              <a:t>« les grandes fortunes achètent le droit d’exercer la domination chez elles, sans distance, sans répit »</a:t>
            </a:r>
            <a:r>
              <a:rPr lang="fr-FR" sz="2000" b="1" i="1" dirty="0">
                <a:latin typeface="Times New Roman" panose="02020603050405020304" pitchFamily="18" charset="0"/>
                <a:cs typeface="Times New Roman" panose="02020603050405020304" pitchFamily="18" charset="0"/>
              </a:rPr>
              <a:t> : disponibilité extrême, conditions de travail difficile : pas d’horaires avec une très large plage et tâches multiples</a:t>
            </a:r>
          </a:p>
          <a:p>
            <a:pPr marL="0" indent="0" algn="just">
              <a:buNone/>
            </a:pPr>
            <a:r>
              <a:rPr lang="fr-FR" sz="2000" b="1" i="1" dirty="0">
                <a:latin typeface="Times New Roman" panose="02020603050405020304" pitchFamily="18" charset="0"/>
                <a:cs typeface="Times New Roman" panose="02020603050405020304" pitchFamily="18" charset="0"/>
              </a:rPr>
              <a:t>« exploitation dorée » : des salaires très élevés + avantages en nature + belles histoires … »</a:t>
            </a:r>
          </a:p>
          <a:p>
            <a:pPr marL="0" indent="0" algn="just">
              <a:buNone/>
            </a:pPr>
            <a:r>
              <a:rPr lang="fr-FR" sz="2000" b="1" i="1" dirty="0">
                <a:solidFill>
                  <a:srgbClr val="0070C0"/>
                </a:solidFill>
                <a:latin typeface="Times New Roman" panose="02020603050405020304" pitchFamily="18" charset="0"/>
                <a:cs typeface="Times New Roman" panose="02020603050405020304" pitchFamily="18" charset="0"/>
              </a:rPr>
              <a:t>Voir EDT d’une journée de Mariana de 7h45 à 00h30</a:t>
            </a:r>
            <a:endParaRPr lang="fr-FR" sz="2000" dirty="0">
              <a:solidFill>
                <a:srgbClr val="0070C0"/>
              </a:solidFill>
            </a:endParaRPr>
          </a:p>
        </p:txBody>
      </p:sp>
      <p:sp>
        <p:nvSpPr>
          <p:cNvPr id="5" name="Espace réservé du numéro de diapositive 4">
            <a:extLst>
              <a:ext uri="{FF2B5EF4-FFF2-40B4-BE49-F238E27FC236}">
                <a16:creationId xmlns:a16="http://schemas.microsoft.com/office/drawing/2014/main" id="{BC487F2F-2F81-B06A-54C7-1C1487D9366F}"/>
              </a:ext>
            </a:extLst>
          </p:cNvPr>
          <p:cNvSpPr>
            <a:spLocks noGrp="1"/>
          </p:cNvSpPr>
          <p:nvPr>
            <p:ph type="sldNum" sz="quarter" idx="12"/>
          </p:nvPr>
        </p:nvSpPr>
        <p:spPr>
          <a:xfrm>
            <a:off x="11704320" y="6455431"/>
            <a:ext cx="445913"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266F4DE-CDC0-234A-B27D-B59A64A3BC31}" type="slidenum">
              <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65</a:t>
            </a:fld>
            <a:endPar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6" name="Espace réservé du pied de page 3">
            <a:extLst>
              <a:ext uri="{FF2B5EF4-FFF2-40B4-BE49-F238E27FC236}">
                <a16:creationId xmlns:a16="http://schemas.microsoft.com/office/drawing/2014/main" id="{1621B17F-11CE-FEFE-7AFD-DB0D2DE93662}"/>
              </a:ext>
            </a:extLst>
          </p:cNvPr>
          <p:cNvSpPr>
            <a:spLocks noGrp="1"/>
          </p:cNvSpPr>
          <p:nvPr>
            <p:ph type="ftr" sz="quarter" idx="11"/>
          </p:nvPr>
        </p:nvSpPr>
        <p:spPr>
          <a:xfrm rot="5400000">
            <a:off x="-1676016" y="2183228"/>
            <a:ext cx="3717157"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100" b="0" i="0" u="none" strike="noStrike" kern="1200" cap="none" spc="0" normalizeH="0" baseline="0" noProof="0" dirty="0">
                <a:ln>
                  <a:noFill/>
                </a:ln>
                <a:solidFill>
                  <a:srgbClr val="FFFFFF"/>
                </a:solidFill>
                <a:effectLst/>
                <a:uLnTx/>
                <a:uFillTx/>
                <a:latin typeface="Calibri" panose="020F0502020204030204"/>
                <a:ea typeface="+mn-ea"/>
                <a:cs typeface="+mn-cs"/>
              </a:rPr>
              <a:t>Sandrine Parayre </a:t>
            </a: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Formation académique Aix Marseille 2023</a:t>
            </a:r>
          </a:p>
        </p:txBody>
      </p:sp>
      <p:pic>
        <p:nvPicPr>
          <p:cNvPr id="4" name="Image 3">
            <a:extLst>
              <a:ext uri="{FF2B5EF4-FFF2-40B4-BE49-F238E27FC236}">
                <a16:creationId xmlns:a16="http://schemas.microsoft.com/office/drawing/2014/main" id="{8962FCF6-5D60-79EC-B793-7BC877C8408F}"/>
              </a:ext>
            </a:extLst>
          </p:cNvPr>
          <p:cNvPicPr>
            <a:picLocks noChangeAspect="1"/>
          </p:cNvPicPr>
          <p:nvPr/>
        </p:nvPicPr>
        <p:blipFill>
          <a:blip r:embed="rId2"/>
          <a:stretch>
            <a:fillRect/>
          </a:stretch>
        </p:blipFill>
        <p:spPr>
          <a:xfrm>
            <a:off x="10183449" y="1597432"/>
            <a:ext cx="1978751" cy="3287280"/>
          </a:xfrm>
          <a:prstGeom prst="rect">
            <a:avLst/>
          </a:prstGeom>
        </p:spPr>
      </p:pic>
      <p:pic>
        <p:nvPicPr>
          <p:cNvPr id="7" name="Image 6">
            <a:extLst>
              <a:ext uri="{FF2B5EF4-FFF2-40B4-BE49-F238E27FC236}">
                <a16:creationId xmlns:a16="http://schemas.microsoft.com/office/drawing/2014/main" id="{611C3DA5-EB3B-C61C-243B-7EC3A6134B98}"/>
              </a:ext>
            </a:extLst>
          </p:cNvPr>
          <p:cNvPicPr>
            <a:picLocks noChangeAspect="1"/>
          </p:cNvPicPr>
          <p:nvPr/>
        </p:nvPicPr>
        <p:blipFill>
          <a:blip r:embed="rId3"/>
          <a:stretch>
            <a:fillRect/>
          </a:stretch>
        </p:blipFill>
        <p:spPr>
          <a:xfrm>
            <a:off x="8578849" y="4493581"/>
            <a:ext cx="1574800" cy="2209800"/>
          </a:xfrm>
          <a:prstGeom prst="rect">
            <a:avLst/>
          </a:prstGeom>
        </p:spPr>
      </p:pic>
    </p:spTree>
    <p:extLst>
      <p:ext uri="{BB962C8B-B14F-4D97-AF65-F5344CB8AC3E}">
        <p14:creationId xmlns:p14="http://schemas.microsoft.com/office/powerpoint/2010/main" val="246902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p:cTn id="21"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 calcmode="lin" valueType="num">
                                      <p:cBhvr>
                                        <p:cTn id="28"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29"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 calcmode="lin" valueType="num">
                                      <p:cBhvr>
                                        <p:cTn id="35"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36"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37" dur="1000"/>
                                        <p:tgtEl>
                                          <p:spTgt spid="3">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 calcmode="lin" valueType="num">
                                      <p:cBhvr>
                                        <p:cTn id="42"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43"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44" dur="1000"/>
                                        <p:tgtEl>
                                          <p:spTgt spid="3">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3">
                                            <p:txEl>
                                              <p:pRg st="4" end="4"/>
                                            </p:txEl>
                                          </p:spTgt>
                                        </p:tgtEl>
                                        <p:attrNameLst>
                                          <p:attrName>style.visibility</p:attrName>
                                        </p:attrNameLst>
                                      </p:cBhvr>
                                      <p:to>
                                        <p:strVal val="visible"/>
                                      </p:to>
                                    </p:set>
                                    <p:anim calcmode="lin" valueType="num">
                                      <p:cBhvr>
                                        <p:cTn id="49"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50"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51" dur="1000"/>
                                        <p:tgtEl>
                                          <p:spTgt spid="3">
                                            <p:txEl>
                                              <p:pRg st="4" end="4"/>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3">
                                            <p:txEl>
                                              <p:pRg st="5" end="5"/>
                                            </p:txEl>
                                          </p:spTgt>
                                        </p:tgtEl>
                                        <p:attrNameLst>
                                          <p:attrName>style.visibility</p:attrName>
                                        </p:attrNameLst>
                                      </p:cBhvr>
                                      <p:to>
                                        <p:strVal val="visible"/>
                                      </p:to>
                                    </p:set>
                                    <p:anim calcmode="lin" valueType="num">
                                      <p:cBhvr>
                                        <p:cTn id="56" dur="100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57" dur="1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58" dur="1000"/>
                                        <p:tgtEl>
                                          <p:spTgt spid="3">
                                            <p:txEl>
                                              <p:pRg st="5" end="5"/>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grpId="0" nodeType="clickEffect">
                                  <p:stCondLst>
                                    <p:cond delay="0"/>
                                  </p:stCondLst>
                                  <p:childTnLst>
                                    <p:set>
                                      <p:cBhvr>
                                        <p:cTn id="62" dur="1" fill="hold">
                                          <p:stCondLst>
                                            <p:cond delay="0"/>
                                          </p:stCondLst>
                                        </p:cTn>
                                        <p:tgtEl>
                                          <p:spTgt spid="3">
                                            <p:txEl>
                                              <p:pRg st="6" end="6"/>
                                            </p:txEl>
                                          </p:spTgt>
                                        </p:tgtEl>
                                        <p:attrNameLst>
                                          <p:attrName>style.visibility</p:attrName>
                                        </p:attrNameLst>
                                      </p:cBhvr>
                                      <p:to>
                                        <p:strVal val="visible"/>
                                      </p:to>
                                    </p:set>
                                    <p:anim calcmode="lin" valueType="num">
                                      <p:cBhvr>
                                        <p:cTn id="63" dur="1000" fill="hold"/>
                                        <p:tgtEl>
                                          <p:spTgt spid="3">
                                            <p:txEl>
                                              <p:pRg st="6" end="6"/>
                                            </p:txEl>
                                          </p:spTgt>
                                        </p:tgtEl>
                                        <p:attrNameLst>
                                          <p:attrName>ppt_w</p:attrName>
                                        </p:attrNameLst>
                                      </p:cBhvr>
                                      <p:tavLst>
                                        <p:tav tm="0">
                                          <p:val>
                                            <p:strVal val="#ppt_w*0.70"/>
                                          </p:val>
                                        </p:tav>
                                        <p:tav tm="100000">
                                          <p:val>
                                            <p:strVal val="#ppt_w"/>
                                          </p:val>
                                        </p:tav>
                                      </p:tavLst>
                                    </p:anim>
                                    <p:anim calcmode="lin" valueType="num">
                                      <p:cBhvr>
                                        <p:cTn id="64" dur="1000" fill="hold"/>
                                        <p:tgtEl>
                                          <p:spTgt spid="3">
                                            <p:txEl>
                                              <p:pRg st="6" end="6"/>
                                            </p:txEl>
                                          </p:spTgt>
                                        </p:tgtEl>
                                        <p:attrNameLst>
                                          <p:attrName>ppt_h</p:attrName>
                                        </p:attrNameLst>
                                      </p:cBhvr>
                                      <p:tavLst>
                                        <p:tav tm="0">
                                          <p:val>
                                            <p:strVal val="#ppt_h"/>
                                          </p:val>
                                        </p:tav>
                                        <p:tav tm="100000">
                                          <p:val>
                                            <p:strVal val="#ppt_h"/>
                                          </p:val>
                                        </p:tav>
                                      </p:tavLst>
                                    </p:anim>
                                    <p:animEffect transition="in" filter="fade">
                                      <p:cBhvr>
                                        <p:cTn id="65"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4AA4657D-81E1-E6A2-B8CB-7D3A73E70D38}"/>
              </a:ext>
            </a:extLst>
          </p:cNvPr>
          <p:cNvSpPr>
            <a:spLocks noGrp="1"/>
          </p:cNvSpPr>
          <p:nvPr>
            <p:ph type="title"/>
          </p:nvPr>
        </p:nvSpPr>
        <p:spPr>
          <a:xfrm>
            <a:off x="459346" y="37444"/>
            <a:ext cx="11427853" cy="1553297"/>
          </a:xfrm>
        </p:spPr>
        <p:txBody>
          <a:bodyPr>
            <a:normAutofit fontScale="90000"/>
          </a:bodyPr>
          <a:lstStyle/>
          <a:p>
            <a:pPr lvl="1">
              <a:lnSpc>
                <a:spcPct val="150000"/>
              </a:lnSpc>
            </a:pPr>
            <a:r>
              <a:rPr lang="fr-FR" sz="4000" dirty="0">
                <a:solidFill>
                  <a:schemeClr val="bg1"/>
                </a:solidFill>
                <a:latin typeface="Arial" panose="020B0604020202020204" pitchFamily="34" charset="0"/>
              </a:rPr>
              <a:t>4.1. Le travail, un intégrateur puissant mais des conditions d’emploi qui limitent ce rôle</a:t>
            </a:r>
          </a:p>
        </p:txBody>
      </p:sp>
      <p:sp>
        <p:nvSpPr>
          <p:cNvPr id="3" name="Espace réservé du contenu 2">
            <a:extLst>
              <a:ext uri="{FF2B5EF4-FFF2-40B4-BE49-F238E27FC236}">
                <a16:creationId xmlns:a16="http://schemas.microsoft.com/office/drawing/2014/main" id="{9CBB1500-E402-1507-1F3B-81EA237C5115}"/>
              </a:ext>
            </a:extLst>
          </p:cNvPr>
          <p:cNvSpPr>
            <a:spLocks noGrp="1"/>
          </p:cNvSpPr>
          <p:nvPr>
            <p:ph idx="1"/>
          </p:nvPr>
        </p:nvSpPr>
        <p:spPr>
          <a:xfrm>
            <a:off x="459347" y="1837678"/>
            <a:ext cx="11427852" cy="4617753"/>
          </a:xfrm>
        </p:spPr>
        <p:txBody>
          <a:bodyPr anchor="ctr">
            <a:normAutofit/>
          </a:bodyPr>
          <a:lstStyle/>
          <a:p>
            <a:pPr marL="0" indent="0" algn="just">
              <a:buNone/>
            </a:pPr>
            <a:r>
              <a:rPr lang="fr-FR" sz="2000" b="1" i="1" dirty="0">
                <a:solidFill>
                  <a:srgbClr val="00B0F0"/>
                </a:solidFill>
              </a:rPr>
              <a:t>Réinventer le travail</a:t>
            </a:r>
            <a:r>
              <a:rPr lang="fr-FR" sz="2000" dirty="0">
                <a:solidFill>
                  <a:srgbClr val="00B0F0"/>
                </a:solidFill>
              </a:rPr>
              <a:t>, (2013) </a:t>
            </a:r>
            <a:r>
              <a:rPr lang="fr-FR" sz="2000" b="1" dirty="0">
                <a:solidFill>
                  <a:srgbClr val="00B0F0"/>
                </a:solidFill>
              </a:rPr>
              <a:t>Dominique Méda et Patricia </a:t>
            </a:r>
            <a:r>
              <a:rPr lang="fr-FR" sz="2000" b="1" dirty="0" err="1">
                <a:solidFill>
                  <a:srgbClr val="00B0F0"/>
                </a:solidFill>
              </a:rPr>
              <a:t>Vendramin</a:t>
            </a:r>
            <a:endParaRPr lang="fr-FR" sz="2000" b="1" dirty="0">
              <a:solidFill>
                <a:srgbClr val="00B0F0"/>
              </a:solidFill>
            </a:endParaRPr>
          </a:p>
          <a:p>
            <a:pPr marL="0" indent="0" algn="just">
              <a:buNone/>
            </a:pPr>
            <a:r>
              <a:rPr lang="fr-FR" sz="2000" dirty="0"/>
              <a:t>Enquête européenne notamment sur la perception du travail par les jeunes</a:t>
            </a:r>
          </a:p>
          <a:p>
            <a:pPr marL="0" indent="0" algn="just">
              <a:buNone/>
            </a:pPr>
            <a:r>
              <a:rPr lang="fr-FR" sz="2000" dirty="0"/>
              <a:t>Jeunes sont majoritaires dans les emplois précaires et connaissent des périodes d’intégration « à rallonge » dans le monde professionnel</a:t>
            </a:r>
          </a:p>
          <a:p>
            <a:pPr marL="0" indent="0" algn="just">
              <a:buNone/>
            </a:pPr>
            <a:r>
              <a:rPr lang="fr-FR" sz="2000" dirty="0"/>
              <a:t>« </a:t>
            </a:r>
            <a:r>
              <a:rPr lang="fr-FR" sz="2000" i="1" dirty="0"/>
              <a:t>le travail reste important [pour ces derniers], mais il n’est plus la seule dimension importante de la construction identitaire et de l’équilibre existentiel</a:t>
            </a:r>
            <a:r>
              <a:rPr lang="fr-FR" sz="2000" dirty="0"/>
              <a:t> »</a:t>
            </a:r>
          </a:p>
          <a:p>
            <a:pPr marL="0" indent="0" algn="just">
              <a:buNone/>
            </a:pPr>
            <a:r>
              <a:rPr lang="fr-FR" sz="2000" dirty="0"/>
              <a:t>Conception polycentrique de l’existence</a:t>
            </a:r>
          </a:p>
          <a:p>
            <a:pPr marL="0" indent="0" algn="just">
              <a:buNone/>
            </a:pPr>
            <a:r>
              <a:rPr lang="fr-FR" sz="2000" dirty="0"/>
              <a:t>Rapprochement des modèles de genre concernant l’engagement / emploi</a:t>
            </a:r>
          </a:p>
          <a:p>
            <a:pPr marL="0" indent="0">
              <a:buNone/>
            </a:pPr>
            <a:endParaRPr lang="fr-FR" sz="2000" dirty="0">
              <a:solidFill>
                <a:srgbClr val="0070C0"/>
              </a:solidFill>
            </a:endParaRPr>
          </a:p>
        </p:txBody>
      </p:sp>
      <p:sp>
        <p:nvSpPr>
          <p:cNvPr id="5" name="Espace réservé du numéro de diapositive 4">
            <a:extLst>
              <a:ext uri="{FF2B5EF4-FFF2-40B4-BE49-F238E27FC236}">
                <a16:creationId xmlns:a16="http://schemas.microsoft.com/office/drawing/2014/main" id="{BC487F2F-2F81-B06A-54C7-1C1487D9366F}"/>
              </a:ext>
            </a:extLst>
          </p:cNvPr>
          <p:cNvSpPr>
            <a:spLocks noGrp="1"/>
          </p:cNvSpPr>
          <p:nvPr>
            <p:ph type="sldNum" sz="quarter" idx="12"/>
          </p:nvPr>
        </p:nvSpPr>
        <p:spPr>
          <a:xfrm>
            <a:off x="11704320" y="6455431"/>
            <a:ext cx="445913"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266F4DE-CDC0-234A-B27D-B59A64A3BC31}" type="slidenum">
              <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66</a:t>
            </a:fld>
            <a:endPar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6" name="Espace réservé du pied de page 3">
            <a:extLst>
              <a:ext uri="{FF2B5EF4-FFF2-40B4-BE49-F238E27FC236}">
                <a16:creationId xmlns:a16="http://schemas.microsoft.com/office/drawing/2014/main" id="{1621B17F-11CE-FEFE-7AFD-DB0D2DE93662}"/>
              </a:ext>
            </a:extLst>
          </p:cNvPr>
          <p:cNvSpPr>
            <a:spLocks noGrp="1"/>
          </p:cNvSpPr>
          <p:nvPr>
            <p:ph type="ftr" sz="quarter" idx="11"/>
          </p:nvPr>
        </p:nvSpPr>
        <p:spPr>
          <a:xfrm rot="5400000">
            <a:off x="-1676016" y="2183228"/>
            <a:ext cx="3717157"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100" b="0" i="0" u="none" strike="noStrike" kern="1200" cap="none" spc="0" normalizeH="0" baseline="0" noProof="0" dirty="0">
                <a:ln>
                  <a:noFill/>
                </a:ln>
                <a:solidFill>
                  <a:srgbClr val="FFFFFF"/>
                </a:solidFill>
                <a:effectLst/>
                <a:uLnTx/>
                <a:uFillTx/>
                <a:latin typeface="Calibri" panose="020F0502020204030204"/>
                <a:ea typeface="+mn-ea"/>
                <a:cs typeface="+mn-cs"/>
              </a:rPr>
              <a:t>Sandrine Parayre </a:t>
            </a: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Formation académique Aix Marseille 2023</a:t>
            </a:r>
          </a:p>
        </p:txBody>
      </p:sp>
    </p:spTree>
    <p:extLst>
      <p:ext uri="{BB962C8B-B14F-4D97-AF65-F5344CB8AC3E}">
        <p14:creationId xmlns:p14="http://schemas.microsoft.com/office/powerpoint/2010/main" val="2512613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100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43" dur="1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44"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4AA4657D-81E1-E6A2-B8CB-7D3A73E70D38}"/>
              </a:ext>
            </a:extLst>
          </p:cNvPr>
          <p:cNvSpPr>
            <a:spLocks noGrp="1"/>
          </p:cNvSpPr>
          <p:nvPr>
            <p:ph type="title"/>
          </p:nvPr>
        </p:nvSpPr>
        <p:spPr>
          <a:xfrm>
            <a:off x="459346" y="37444"/>
            <a:ext cx="11427853" cy="1553297"/>
          </a:xfrm>
        </p:spPr>
        <p:txBody>
          <a:bodyPr>
            <a:normAutofit fontScale="90000"/>
          </a:bodyPr>
          <a:lstStyle/>
          <a:p>
            <a:pPr lvl="1">
              <a:lnSpc>
                <a:spcPct val="150000"/>
              </a:lnSpc>
            </a:pPr>
            <a:r>
              <a:rPr lang="fr-FR" sz="4000" dirty="0">
                <a:solidFill>
                  <a:schemeClr val="bg1"/>
                </a:solidFill>
                <a:latin typeface="Arial" panose="020B0604020202020204" pitchFamily="34" charset="0"/>
              </a:rPr>
              <a:t>4.1. Le travail, un intégrateur puissant mais des conditions d’emploi qui limitent ce rôle</a:t>
            </a:r>
          </a:p>
        </p:txBody>
      </p:sp>
      <p:sp>
        <p:nvSpPr>
          <p:cNvPr id="3" name="Espace réservé du contenu 2">
            <a:extLst>
              <a:ext uri="{FF2B5EF4-FFF2-40B4-BE49-F238E27FC236}">
                <a16:creationId xmlns:a16="http://schemas.microsoft.com/office/drawing/2014/main" id="{9CBB1500-E402-1507-1F3B-81EA237C5115}"/>
              </a:ext>
            </a:extLst>
          </p:cNvPr>
          <p:cNvSpPr>
            <a:spLocks noGrp="1"/>
          </p:cNvSpPr>
          <p:nvPr>
            <p:ph idx="1"/>
          </p:nvPr>
        </p:nvSpPr>
        <p:spPr>
          <a:xfrm>
            <a:off x="459347" y="1837678"/>
            <a:ext cx="7655952" cy="4617753"/>
          </a:xfrm>
        </p:spPr>
        <p:txBody>
          <a:bodyPr anchor="ctr">
            <a:normAutofit/>
          </a:bodyPr>
          <a:lstStyle/>
          <a:p>
            <a:pPr marL="0" indent="0" algn="just">
              <a:lnSpc>
                <a:spcPct val="90000"/>
              </a:lnSpc>
              <a:buNone/>
            </a:pPr>
            <a:r>
              <a:rPr lang="fr-FR" sz="2000" dirty="0"/>
              <a:t>Souffrance au travail est aussi liée à la question du travail en tant que vecteur d’épanouissement personnel</a:t>
            </a:r>
          </a:p>
          <a:p>
            <a:pPr marL="0" indent="0" algn="just">
              <a:lnSpc>
                <a:spcPct val="90000"/>
              </a:lnSpc>
              <a:buNone/>
            </a:pPr>
            <a:r>
              <a:rPr lang="fr-FR" sz="2000" b="1" dirty="0"/>
              <a:t>C. Baudelot et M. Gollac </a:t>
            </a:r>
            <a:r>
              <a:rPr lang="fr-FR" sz="2000" b="1" i="1" dirty="0"/>
              <a:t>Travailler pour être heureux</a:t>
            </a:r>
            <a:r>
              <a:rPr lang="fr-FR" sz="2000" dirty="0"/>
              <a:t> (2003)</a:t>
            </a:r>
          </a:p>
          <a:p>
            <a:pPr marL="0" indent="0" algn="just">
              <a:lnSpc>
                <a:spcPct val="90000"/>
              </a:lnSpc>
              <a:buNone/>
            </a:pPr>
            <a:r>
              <a:rPr lang="fr-FR" sz="2000" dirty="0"/>
              <a:t>«  </a:t>
            </a:r>
            <a:r>
              <a:rPr lang="fr-FR" sz="2000" i="1" dirty="0"/>
              <a:t>Ce sont les catégories dont les conditions de travail sont les plus pénibles, les rémunérations les plus faibles et les risques de chômage les plus forts qui font du travail l’une des conditions essentielles du bonheur »</a:t>
            </a:r>
          </a:p>
          <a:p>
            <a:pPr marL="0" indent="0" algn="just">
              <a:lnSpc>
                <a:spcPct val="90000"/>
              </a:lnSpc>
              <a:buNone/>
            </a:pPr>
            <a:r>
              <a:rPr lang="fr-FR" sz="2000" dirty="0"/>
              <a:t>Les PCS employés et ouvriers associent le bonheur au verbe « avoir » (une bonne santé, un logement, un emploi, etc.)</a:t>
            </a:r>
          </a:p>
          <a:p>
            <a:pPr marL="0" indent="0" algn="just">
              <a:lnSpc>
                <a:spcPct val="90000"/>
              </a:lnSpc>
              <a:buNone/>
            </a:pPr>
            <a:r>
              <a:rPr lang="fr-FR" sz="2000" dirty="0"/>
              <a:t>Les catégories plus diplômées associent le bonheur au verbe « être »</a:t>
            </a:r>
          </a:p>
          <a:p>
            <a:pPr marL="0" indent="0">
              <a:buNone/>
            </a:pPr>
            <a:endParaRPr lang="fr-FR" sz="2000" dirty="0">
              <a:solidFill>
                <a:srgbClr val="0070C0"/>
              </a:solidFill>
            </a:endParaRPr>
          </a:p>
        </p:txBody>
      </p:sp>
      <p:sp>
        <p:nvSpPr>
          <p:cNvPr id="5" name="Espace réservé du numéro de diapositive 4">
            <a:extLst>
              <a:ext uri="{FF2B5EF4-FFF2-40B4-BE49-F238E27FC236}">
                <a16:creationId xmlns:a16="http://schemas.microsoft.com/office/drawing/2014/main" id="{BC487F2F-2F81-B06A-54C7-1C1487D9366F}"/>
              </a:ext>
            </a:extLst>
          </p:cNvPr>
          <p:cNvSpPr>
            <a:spLocks noGrp="1"/>
          </p:cNvSpPr>
          <p:nvPr>
            <p:ph type="sldNum" sz="quarter" idx="12"/>
          </p:nvPr>
        </p:nvSpPr>
        <p:spPr>
          <a:xfrm>
            <a:off x="11704320" y="6455431"/>
            <a:ext cx="445913"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266F4DE-CDC0-234A-B27D-B59A64A3BC31}" type="slidenum">
              <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67</a:t>
            </a:fld>
            <a:endPar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6" name="Espace réservé du pied de page 3">
            <a:extLst>
              <a:ext uri="{FF2B5EF4-FFF2-40B4-BE49-F238E27FC236}">
                <a16:creationId xmlns:a16="http://schemas.microsoft.com/office/drawing/2014/main" id="{1621B17F-11CE-FEFE-7AFD-DB0D2DE93662}"/>
              </a:ext>
            </a:extLst>
          </p:cNvPr>
          <p:cNvSpPr>
            <a:spLocks noGrp="1"/>
          </p:cNvSpPr>
          <p:nvPr>
            <p:ph type="ftr" sz="quarter" idx="11"/>
          </p:nvPr>
        </p:nvSpPr>
        <p:spPr>
          <a:xfrm rot="5400000">
            <a:off x="-1676016" y="2183228"/>
            <a:ext cx="3717157"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100" b="0" i="0" u="none" strike="noStrike" kern="1200" cap="none" spc="0" normalizeH="0" baseline="0" noProof="0" dirty="0">
                <a:ln>
                  <a:noFill/>
                </a:ln>
                <a:solidFill>
                  <a:srgbClr val="FFFFFF"/>
                </a:solidFill>
                <a:effectLst/>
                <a:uLnTx/>
                <a:uFillTx/>
                <a:latin typeface="Calibri" panose="020F0502020204030204"/>
                <a:ea typeface="+mn-ea"/>
                <a:cs typeface="+mn-cs"/>
              </a:rPr>
              <a:t>Sandrine Parayre </a:t>
            </a: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Formation académique Aix Marseille 2023</a:t>
            </a:r>
          </a:p>
        </p:txBody>
      </p:sp>
      <p:pic>
        <p:nvPicPr>
          <p:cNvPr id="4" name="Image 3">
            <a:extLst>
              <a:ext uri="{FF2B5EF4-FFF2-40B4-BE49-F238E27FC236}">
                <a16:creationId xmlns:a16="http://schemas.microsoft.com/office/drawing/2014/main" id="{0984D942-202F-E684-ED5F-FF03AB3033CF}"/>
              </a:ext>
            </a:extLst>
          </p:cNvPr>
          <p:cNvPicPr/>
          <p:nvPr/>
        </p:nvPicPr>
        <p:blipFill rotWithShape="1">
          <a:blip r:embed="rId2" cstate="print">
            <a:extLst>
              <a:ext uri="{28A0092B-C50C-407E-A947-70E740481C1C}">
                <a14:useLocalDpi xmlns:a14="http://schemas.microsoft.com/office/drawing/2010/main" val="0"/>
              </a:ext>
            </a:extLst>
          </a:blip>
          <a:srcRect l="2668"/>
          <a:stretch/>
        </p:blipFill>
        <p:spPr>
          <a:xfrm>
            <a:off x="8574645" y="1574964"/>
            <a:ext cx="3207061" cy="5245592"/>
          </a:xfrm>
          <a:prstGeom prst="rect">
            <a:avLst/>
          </a:prstGeom>
        </p:spPr>
      </p:pic>
    </p:spTree>
    <p:extLst>
      <p:ext uri="{BB962C8B-B14F-4D97-AF65-F5344CB8AC3E}">
        <p14:creationId xmlns:p14="http://schemas.microsoft.com/office/powerpoint/2010/main" val="3666821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p:cTn id="28"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9"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p:cTn id="35"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36"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7" dur="10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 calcmode="lin" valueType="num">
                                      <p:cBhvr>
                                        <p:cTn id="42"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43"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44"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A77F820C-D9B2-D70C-2117-DB99CB3F18BD}"/>
              </a:ext>
            </a:extLst>
          </p:cNvPr>
          <p:cNvSpPr>
            <a:spLocks noGrp="1"/>
          </p:cNvSpPr>
          <p:nvPr>
            <p:ph type="title"/>
          </p:nvPr>
        </p:nvSpPr>
        <p:spPr>
          <a:xfrm>
            <a:off x="1314824" y="735106"/>
            <a:ext cx="10053763" cy="2928470"/>
          </a:xfrm>
        </p:spPr>
        <p:txBody>
          <a:bodyPr vert="horz" lIns="91440" tIns="45720" rIns="91440" bIns="45720" rtlCol="0" anchor="b">
            <a:normAutofit/>
          </a:bodyPr>
          <a:lstStyle/>
          <a:p>
            <a:r>
              <a:rPr lang="en-US" sz="4800" dirty="0">
                <a:solidFill>
                  <a:srgbClr val="FFFFFF"/>
                </a:solidFill>
              </a:rPr>
              <a:t>4</a:t>
            </a:r>
            <a:r>
              <a:rPr lang="en-US" sz="4800" kern="1200" dirty="0">
                <a:solidFill>
                  <a:srgbClr val="FFFFFF"/>
                </a:solidFill>
                <a:latin typeface="+mj-lt"/>
                <a:ea typeface="+mj-ea"/>
                <a:cs typeface="+mj-cs"/>
              </a:rPr>
              <a:t>. Le travail </a:t>
            </a:r>
            <a:r>
              <a:rPr lang="en-US" sz="4800" kern="1200" dirty="0" err="1">
                <a:solidFill>
                  <a:srgbClr val="FFFFFF"/>
                </a:solidFill>
                <a:latin typeface="+mj-lt"/>
                <a:ea typeface="+mj-ea"/>
                <a:cs typeface="+mj-cs"/>
              </a:rPr>
              <a:t>comme</a:t>
            </a:r>
            <a:r>
              <a:rPr lang="en-US" sz="4800" kern="1200" dirty="0">
                <a:solidFill>
                  <a:srgbClr val="FFFFFF"/>
                </a:solidFill>
                <a:latin typeface="+mj-lt"/>
                <a:ea typeface="+mj-ea"/>
                <a:cs typeface="+mj-cs"/>
              </a:rPr>
              <a:t> source </a:t>
            </a:r>
            <a:r>
              <a:rPr lang="en-US" sz="4800" kern="1200" dirty="0" err="1">
                <a:solidFill>
                  <a:srgbClr val="FFFFFF"/>
                </a:solidFill>
                <a:latin typeface="+mj-lt"/>
                <a:ea typeface="+mj-ea"/>
                <a:cs typeface="+mj-cs"/>
              </a:rPr>
              <a:t>d’intégration</a:t>
            </a:r>
            <a:r>
              <a:rPr lang="en-US" sz="4800" kern="1200" dirty="0">
                <a:solidFill>
                  <a:srgbClr val="FFFFFF"/>
                </a:solidFill>
                <a:latin typeface="+mj-lt"/>
                <a:ea typeface="+mj-ea"/>
                <a:cs typeface="+mj-cs"/>
              </a:rPr>
              <a:t> </a:t>
            </a:r>
            <a:r>
              <a:rPr lang="en-US" sz="4800" kern="1200" dirty="0" err="1">
                <a:solidFill>
                  <a:srgbClr val="FFFFFF"/>
                </a:solidFill>
                <a:latin typeface="+mj-lt"/>
                <a:ea typeface="+mj-ea"/>
                <a:cs typeface="+mj-cs"/>
              </a:rPr>
              <a:t>sociale</a:t>
            </a:r>
            <a:br>
              <a:rPr lang="en-US" sz="4800" kern="1200" dirty="0">
                <a:solidFill>
                  <a:srgbClr val="FFFFFF"/>
                </a:solidFill>
                <a:latin typeface="+mj-lt"/>
                <a:ea typeface="+mj-ea"/>
                <a:cs typeface="+mj-cs"/>
              </a:rPr>
            </a:br>
            <a:endParaRPr lang="en-US" sz="4800" kern="1200" dirty="0">
              <a:solidFill>
                <a:srgbClr val="FFFFFF"/>
              </a:solidFill>
              <a:latin typeface="+mj-lt"/>
              <a:ea typeface="+mj-ea"/>
              <a:cs typeface="+mj-cs"/>
            </a:endParaRPr>
          </a:p>
        </p:txBody>
      </p:sp>
      <p:sp>
        <p:nvSpPr>
          <p:cNvPr id="3" name="Espace réservé du texte 2">
            <a:extLst>
              <a:ext uri="{FF2B5EF4-FFF2-40B4-BE49-F238E27FC236}">
                <a16:creationId xmlns:a16="http://schemas.microsoft.com/office/drawing/2014/main" id="{333678B9-813E-7379-CE69-652F5E6DB7FC}"/>
              </a:ext>
            </a:extLst>
          </p:cNvPr>
          <p:cNvSpPr>
            <a:spLocks noGrp="1"/>
          </p:cNvSpPr>
          <p:nvPr>
            <p:ph type="body" idx="1"/>
          </p:nvPr>
        </p:nvSpPr>
        <p:spPr>
          <a:xfrm>
            <a:off x="1350682" y="4870824"/>
            <a:ext cx="10650818" cy="1458258"/>
          </a:xfrm>
        </p:spPr>
        <p:txBody>
          <a:bodyPr vert="horz" lIns="91440" tIns="45720" rIns="91440" bIns="45720" rtlCol="0" anchor="ctr">
            <a:normAutofit/>
          </a:bodyPr>
          <a:lstStyle/>
          <a:p>
            <a:pPr lvl="1">
              <a:lnSpc>
                <a:spcPct val="150000"/>
              </a:lnSpc>
            </a:pPr>
            <a:r>
              <a:rPr lang="fr-FR" dirty="0">
                <a:solidFill>
                  <a:schemeClr val="tx1"/>
                </a:solidFill>
                <a:latin typeface="Arial" panose="020B0604020202020204" pitchFamily="34" charset="0"/>
              </a:rPr>
              <a:t>5.1. Le travail, un intégrateur puissant mais des conditions d’emploi qui limitent ce rôle</a:t>
            </a:r>
          </a:p>
          <a:p>
            <a:pPr lvl="1">
              <a:lnSpc>
                <a:spcPct val="150000"/>
              </a:lnSpc>
            </a:pPr>
            <a:r>
              <a:rPr lang="fr-FR" dirty="0">
                <a:solidFill>
                  <a:srgbClr val="00B0F0"/>
                </a:solidFill>
                <a:latin typeface="Arial" panose="020B0604020202020204" pitchFamily="34" charset="0"/>
              </a:rPr>
              <a:t>5.2. Le sens du travail</a:t>
            </a:r>
          </a:p>
        </p:txBody>
      </p:sp>
      <p:sp>
        <p:nvSpPr>
          <p:cNvPr id="4" name="Espace réservé du pied de page 3">
            <a:extLst>
              <a:ext uri="{FF2B5EF4-FFF2-40B4-BE49-F238E27FC236}">
                <a16:creationId xmlns:a16="http://schemas.microsoft.com/office/drawing/2014/main" id="{BF1DB12A-5159-F166-2806-63F09DF4BFF4}"/>
              </a:ext>
            </a:extLst>
          </p:cNvPr>
          <p:cNvSpPr>
            <a:spLocks noGrp="1"/>
          </p:cNvSpPr>
          <p:nvPr>
            <p:ph type="ftr" sz="quarter" idx="11"/>
          </p:nvPr>
        </p:nvSpPr>
        <p:spPr>
          <a:xfrm rot="5400000">
            <a:off x="-1828800" y="1984248"/>
            <a:ext cx="4114800" cy="365125"/>
          </a:xfrm>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a:ln>
                  <a:noFill/>
                </a:ln>
                <a:solidFill>
                  <a:srgbClr val="FFFFFF"/>
                </a:solidFill>
                <a:effectLst/>
                <a:uLnTx/>
                <a:uFillTx/>
                <a:latin typeface="Calibri" panose="020F0502020204030204"/>
                <a:ea typeface="+mn-ea"/>
                <a:cs typeface="+mn-cs"/>
              </a:rPr>
              <a:t>Sandrine Parayre Formation académique Aix Marseille 2023</a:t>
            </a:r>
          </a:p>
        </p:txBody>
      </p:sp>
      <p:sp>
        <p:nvSpPr>
          <p:cNvPr id="5" name="Espace réservé du numéro de diapositive 4">
            <a:extLst>
              <a:ext uri="{FF2B5EF4-FFF2-40B4-BE49-F238E27FC236}">
                <a16:creationId xmlns:a16="http://schemas.microsoft.com/office/drawing/2014/main" id="{3F7D26B1-19C6-1AE2-BE0D-EAB4049F6B04}"/>
              </a:ext>
            </a:extLst>
          </p:cNvPr>
          <p:cNvSpPr>
            <a:spLocks noGrp="1"/>
          </p:cNvSpPr>
          <p:nvPr>
            <p:ph type="sldNum" sz="quarter" idx="12"/>
          </p:nvPr>
        </p:nvSpPr>
        <p:spPr>
          <a:xfrm>
            <a:off x="11704320" y="6446837"/>
            <a:ext cx="448056"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266F4DE-CDC0-234A-B27D-B59A64A3BC31}"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68</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647117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4AA4657D-81E1-E6A2-B8CB-7D3A73E70D38}"/>
              </a:ext>
            </a:extLst>
          </p:cNvPr>
          <p:cNvSpPr>
            <a:spLocks noGrp="1"/>
          </p:cNvSpPr>
          <p:nvPr>
            <p:ph type="title"/>
          </p:nvPr>
        </p:nvSpPr>
        <p:spPr>
          <a:xfrm>
            <a:off x="459346" y="37444"/>
            <a:ext cx="11427853" cy="1553297"/>
          </a:xfrm>
        </p:spPr>
        <p:txBody>
          <a:bodyPr>
            <a:normAutofit/>
          </a:bodyPr>
          <a:lstStyle/>
          <a:p>
            <a:pPr lvl="1">
              <a:lnSpc>
                <a:spcPct val="150000"/>
              </a:lnSpc>
            </a:pPr>
            <a:r>
              <a:rPr lang="fr-FR" sz="4000" dirty="0">
                <a:solidFill>
                  <a:schemeClr val="bg1"/>
                </a:solidFill>
                <a:latin typeface="Arial" panose="020B0604020202020204" pitchFamily="34" charset="0"/>
              </a:rPr>
              <a:t>4.2. Le sens du travail</a:t>
            </a:r>
          </a:p>
        </p:txBody>
      </p:sp>
      <p:sp>
        <p:nvSpPr>
          <p:cNvPr id="3" name="Espace réservé du contenu 2">
            <a:extLst>
              <a:ext uri="{FF2B5EF4-FFF2-40B4-BE49-F238E27FC236}">
                <a16:creationId xmlns:a16="http://schemas.microsoft.com/office/drawing/2014/main" id="{9CBB1500-E402-1507-1F3B-81EA237C5115}"/>
              </a:ext>
            </a:extLst>
          </p:cNvPr>
          <p:cNvSpPr>
            <a:spLocks noGrp="1"/>
          </p:cNvSpPr>
          <p:nvPr>
            <p:ph idx="1"/>
          </p:nvPr>
        </p:nvSpPr>
        <p:spPr>
          <a:xfrm>
            <a:off x="459347" y="1837678"/>
            <a:ext cx="8285158" cy="4617753"/>
          </a:xfrm>
        </p:spPr>
        <p:txBody>
          <a:bodyPr anchor="ctr">
            <a:normAutofit/>
          </a:bodyPr>
          <a:lstStyle/>
          <a:p>
            <a:pPr marL="0" indent="0">
              <a:buNone/>
            </a:pPr>
            <a:r>
              <a:rPr lang="fr-FR" sz="1800" u="sng" dirty="0">
                <a:solidFill>
                  <a:srgbClr val="00B0F0"/>
                </a:solidFill>
              </a:rPr>
              <a:t>Redonner du sens au travail  Une aspiration révolutionnaire </a:t>
            </a:r>
            <a:r>
              <a:rPr lang="fr-FR" sz="1800" dirty="0">
                <a:solidFill>
                  <a:srgbClr val="00B0F0"/>
                </a:solidFill>
              </a:rPr>
              <a:t>(sept 2022)</a:t>
            </a:r>
          </a:p>
          <a:p>
            <a:pPr marL="0" indent="0">
              <a:buNone/>
            </a:pPr>
            <a:r>
              <a:rPr lang="fr-FR" sz="1800" dirty="0">
                <a:solidFill>
                  <a:srgbClr val="00B0F0"/>
                </a:solidFill>
              </a:rPr>
              <a:t>Thomas </a:t>
            </a:r>
            <a:r>
              <a:rPr lang="fr-FR" sz="1800" dirty="0" err="1">
                <a:solidFill>
                  <a:srgbClr val="00B0F0"/>
                </a:solidFill>
              </a:rPr>
              <a:t>Coutrot</a:t>
            </a:r>
            <a:r>
              <a:rPr lang="fr-FR" sz="1800" dirty="0">
                <a:solidFill>
                  <a:srgbClr val="00B0F0"/>
                </a:solidFill>
              </a:rPr>
              <a:t> et Coralie Perez (économiste et sociologue)</a:t>
            </a:r>
          </a:p>
          <a:p>
            <a:pPr marL="0" indent="0">
              <a:buNone/>
            </a:pPr>
            <a:r>
              <a:rPr lang="fr-FR" sz="1800" dirty="0"/>
              <a:t>La thèse : refus d’un « travail insensé », un travail mutilé de son potentiel d’émancipation par le management  financiarisé</a:t>
            </a:r>
          </a:p>
          <a:p>
            <a:pPr marL="0" indent="0">
              <a:buNone/>
            </a:pPr>
            <a:r>
              <a:rPr lang="fr-FR" sz="1800" dirty="0"/>
              <a:t>3 dimensions du sens au travail :</a:t>
            </a:r>
          </a:p>
          <a:p>
            <a:pPr>
              <a:buFontTx/>
              <a:buChar char="-"/>
            </a:pPr>
            <a:r>
              <a:rPr lang="fr-FR" sz="1800" dirty="0"/>
              <a:t>Succès dans la lutte et la résistance au réel « travail bien fait »</a:t>
            </a:r>
          </a:p>
          <a:p>
            <a:pPr>
              <a:buFontTx/>
              <a:buChar char="-"/>
            </a:pPr>
            <a:r>
              <a:rPr lang="fr-FR" sz="1800" dirty="0"/>
              <a:t>Sens par rapport aux valeurs du monde social « utilité sociale » différent de la reconnaissance (ex des invisibles)</a:t>
            </a:r>
          </a:p>
          <a:p>
            <a:pPr>
              <a:buFontTx/>
              <a:buChar char="-"/>
            </a:pPr>
            <a:r>
              <a:rPr lang="fr-FR" sz="1800" dirty="0"/>
              <a:t>Accomplissement de soi : bien être eudémonique et pas seulement hédonique</a:t>
            </a:r>
          </a:p>
          <a:p>
            <a:pPr marL="0" indent="0">
              <a:buNone/>
            </a:pPr>
            <a:endParaRPr lang="fr-FR" sz="2000" dirty="0">
              <a:solidFill>
                <a:srgbClr val="0070C0"/>
              </a:solidFill>
            </a:endParaRPr>
          </a:p>
        </p:txBody>
      </p:sp>
      <p:sp>
        <p:nvSpPr>
          <p:cNvPr id="5" name="Espace réservé du numéro de diapositive 4">
            <a:extLst>
              <a:ext uri="{FF2B5EF4-FFF2-40B4-BE49-F238E27FC236}">
                <a16:creationId xmlns:a16="http://schemas.microsoft.com/office/drawing/2014/main" id="{BC487F2F-2F81-B06A-54C7-1C1487D9366F}"/>
              </a:ext>
            </a:extLst>
          </p:cNvPr>
          <p:cNvSpPr>
            <a:spLocks noGrp="1"/>
          </p:cNvSpPr>
          <p:nvPr>
            <p:ph type="sldNum" sz="quarter" idx="12"/>
          </p:nvPr>
        </p:nvSpPr>
        <p:spPr>
          <a:xfrm>
            <a:off x="11704320" y="6455431"/>
            <a:ext cx="445913"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266F4DE-CDC0-234A-B27D-B59A64A3BC31}" type="slidenum">
              <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69</a:t>
            </a:fld>
            <a:endPar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6" name="Espace réservé du pied de page 3">
            <a:extLst>
              <a:ext uri="{FF2B5EF4-FFF2-40B4-BE49-F238E27FC236}">
                <a16:creationId xmlns:a16="http://schemas.microsoft.com/office/drawing/2014/main" id="{1621B17F-11CE-FEFE-7AFD-DB0D2DE93662}"/>
              </a:ext>
            </a:extLst>
          </p:cNvPr>
          <p:cNvSpPr>
            <a:spLocks noGrp="1"/>
          </p:cNvSpPr>
          <p:nvPr>
            <p:ph type="ftr" sz="quarter" idx="11"/>
          </p:nvPr>
        </p:nvSpPr>
        <p:spPr>
          <a:xfrm rot="5400000">
            <a:off x="-1676016" y="2183228"/>
            <a:ext cx="3717157"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100" b="0" i="0" u="none" strike="noStrike" kern="1200" cap="none" spc="0" normalizeH="0" baseline="0" noProof="0" dirty="0">
                <a:ln>
                  <a:noFill/>
                </a:ln>
                <a:solidFill>
                  <a:srgbClr val="FFFFFF"/>
                </a:solidFill>
                <a:effectLst/>
                <a:uLnTx/>
                <a:uFillTx/>
                <a:latin typeface="Calibri" panose="020F0502020204030204"/>
                <a:ea typeface="+mn-ea"/>
                <a:cs typeface="+mn-cs"/>
              </a:rPr>
              <a:t>Sandrine Parayre </a:t>
            </a: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Formation académique Aix Marseille 2023</a:t>
            </a:r>
          </a:p>
        </p:txBody>
      </p:sp>
      <p:pic>
        <p:nvPicPr>
          <p:cNvPr id="4" name="Image 3">
            <a:extLst>
              <a:ext uri="{FF2B5EF4-FFF2-40B4-BE49-F238E27FC236}">
                <a16:creationId xmlns:a16="http://schemas.microsoft.com/office/drawing/2014/main" id="{F013E04B-A525-334A-FBA5-7B385EAFF006}"/>
              </a:ext>
            </a:extLst>
          </p:cNvPr>
          <p:cNvPicPr>
            <a:picLocks noChangeAspect="1"/>
          </p:cNvPicPr>
          <p:nvPr/>
        </p:nvPicPr>
        <p:blipFill>
          <a:blip r:embed="rId2"/>
          <a:stretch>
            <a:fillRect/>
          </a:stretch>
        </p:blipFill>
        <p:spPr>
          <a:xfrm>
            <a:off x="9099611" y="1946902"/>
            <a:ext cx="2737282" cy="4145676"/>
          </a:xfrm>
          <a:prstGeom prst="rect">
            <a:avLst/>
          </a:prstGeom>
        </p:spPr>
      </p:pic>
    </p:spTree>
    <p:extLst>
      <p:ext uri="{BB962C8B-B14F-4D97-AF65-F5344CB8AC3E}">
        <p14:creationId xmlns:p14="http://schemas.microsoft.com/office/powerpoint/2010/main" val="219228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p:cTn id="11"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2"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3" dur="10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p:cTn id="18"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9"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20" dur="10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p:cTn id="25"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6"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7" dur="10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5" presetClass="entr" presetSubtype="0"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p:cTn id="32"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33"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4" dur="10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p:cTn id="39"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40"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41" dur="1000"/>
                                        <p:tgtEl>
                                          <p:spTgt spid="3">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55" presetClass="entr" presetSubtype="0" fill="hold" grpId="0" nodeType="clickEffect">
                                  <p:stCondLst>
                                    <p:cond delay="0"/>
                                  </p:stCondLst>
                                  <p:childTnLst>
                                    <p:set>
                                      <p:cBhvr>
                                        <p:cTn id="45" dur="1" fill="hold">
                                          <p:stCondLst>
                                            <p:cond delay="0"/>
                                          </p:stCondLst>
                                        </p:cTn>
                                        <p:tgtEl>
                                          <p:spTgt spid="3">
                                            <p:txEl>
                                              <p:pRg st="5" end="5"/>
                                            </p:txEl>
                                          </p:spTgt>
                                        </p:tgtEl>
                                        <p:attrNameLst>
                                          <p:attrName>style.visibility</p:attrName>
                                        </p:attrNameLst>
                                      </p:cBhvr>
                                      <p:to>
                                        <p:strVal val="visible"/>
                                      </p:to>
                                    </p:set>
                                    <p:anim calcmode="lin" valueType="num">
                                      <p:cBhvr>
                                        <p:cTn id="46" dur="100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47" dur="1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48" dur="1000"/>
                                        <p:tgtEl>
                                          <p:spTgt spid="3">
                                            <p:txEl>
                                              <p:pRg st="5" end="5"/>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55" presetClass="entr" presetSubtype="0" fill="hold" grpId="0" nodeType="clickEffect">
                                  <p:stCondLst>
                                    <p:cond delay="0"/>
                                  </p:stCondLst>
                                  <p:childTnLst>
                                    <p:set>
                                      <p:cBhvr>
                                        <p:cTn id="52" dur="1" fill="hold">
                                          <p:stCondLst>
                                            <p:cond delay="0"/>
                                          </p:stCondLst>
                                        </p:cTn>
                                        <p:tgtEl>
                                          <p:spTgt spid="3">
                                            <p:txEl>
                                              <p:pRg st="6" end="6"/>
                                            </p:txEl>
                                          </p:spTgt>
                                        </p:tgtEl>
                                        <p:attrNameLst>
                                          <p:attrName>style.visibility</p:attrName>
                                        </p:attrNameLst>
                                      </p:cBhvr>
                                      <p:to>
                                        <p:strVal val="visible"/>
                                      </p:to>
                                    </p:set>
                                    <p:anim calcmode="lin" valueType="num">
                                      <p:cBhvr>
                                        <p:cTn id="53" dur="1000" fill="hold"/>
                                        <p:tgtEl>
                                          <p:spTgt spid="3">
                                            <p:txEl>
                                              <p:pRg st="6" end="6"/>
                                            </p:txEl>
                                          </p:spTgt>
                                        </p:tgtEl>
                                        <p:attrNameLst>
                                          <p:attrName>ppt_w</p:attrName>
                                        </p:attrNameLst>
                                      </p:cBhvr>
                                      <p:tavLst>
                                        <p:tav tm="0">
                                          <p:val>
                                            <p:strVal val="#ppt_w*0.70"/>
                                          </p:val>
                                        </p:tav>
                                        <p:tav tm="100000">
                                          <p:val>
                                            <p:strVal val="#ppt_w"/>
                                          </p:val>
                                        </p:tav>
                                      </p:tavLst>
                                    </p:anim>
                                    <p:anim calcmode="lin" valueType="num">
                                      <p:cBhvr>
                                        <p:cTn id="54" dur="1000" fill="hold"/>
                                        <p:tgtEl>
                                          <p:spTgt spid="3">
                                            <p:txEl>
                                              <p:pRg st="6" end="6"/>
                                            </p:txEl>
                                          </p:spTgt>
                                        </p:tgtEl>
                                        <p:attrNameLst>
                                          <p:attrName>ppt_h</p:attrName>
                                        </p:attrNameLst>
                                      </p:cBhvr>
                                      <p:tavLst>
                                        <p:tav tm="0">
                                          <p:val>
                                            <p:strVal val="#ppt_h"/>
                                          </p:val>
                                        </p:tav>
                                        <p:tav tm="100000">
                                          <p:val>
                                            <p:strVal val="#ppt_h"/>
                                          </p:val>
                                        </p:tav>
                                      </p:tavLst>
                                    </p:anim>
                                    <p:animEffect transition="in" filter="fade">
                                      <p:cBhvr>
                                        <p:cTn id="55"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A5ADEF-72F8-75C9-87DF-4DEB2C4581D1}"/>
              </a:ext>
            </a:extLst>
          </p:cNvPr>
          <p:cNvSpPr>
            <a:spLocks noGrp="1"/>
          </p:cNvSpPr>
          <p:nvPr>
            <p:ph type="title"/>
          </p:nvPr>
        </p:nvSpPr>
        <p:spPr/>
        <p:txBody>
          <a:bodyPr/>
          <a:lstStyle/>
          <a:p>
            <a:r>
              <a:rPr lang="fr-FR" dirty="0"/>
              <a:t>Quelles mutations du travail et de l’emploi ?</a:t>
            </a:r>
            <a:br>
              <a:rPr lang="fr-FR" dirty="0"/>
            </a:br>
            <a:r>
              <a:rPr lang="fr-FR" dirty="0"/>
              <a:t>Plan de l’intervention</a:t>
            </a:r>
          </a:p>
        </p:txBody>
      </p:sp>
      <p:sp>
        <p:nvSpPr>
          <p:cNvPr id="3" name="Espace réservé du contenu 2">
            <a:extLst>
              <a:ext uri="{FF2B5EF4-FFF2-40B4-BE49-F238E27FC236}">
                <a16:creationId xmlns:a16="http://schemas.microsoft.com/office/drawing/2014/main" id="{77DACF24-F37C-F2B3-32CE-DDC810939121}"/>
              </a:ext>
            </a:extLst>
          </p:cNvPr>
          <p:cNvSpPr>
            <a:spLocks noGrp="1"/>
          </p:cNvSpPr>
          <p:nvPr>
            <p:ph idx="1"/>
          </p:nvPr>
        </p:nvSpPr>
        <p:spPr>
          <a:xfrm>
            <a:off x="838200" y="1690688"/>
            <a:ext cx="10515600" cy="4665662"/>
          </a:xfrm>
        </p:spPr>
        <p:txBody>
          <a:bodyPr>
            <a:normAutofit fontScale="55000" lnSpcReduction="20000"/>
          </a:bodyPr>
          <a:lstStyle/>
          <a:p>
            <a:pPr marL="514350" indent="-514350">
              <a:lnSpc>
                <a:spcPct val="150000"/>
              </a:lnSpc>
              <a:buAutoNum type="arabicPeriod"/>
            </a:pPr>
            <a:r>
              <a:rPr lang="fr-FR" sz="2800" dirty="0">
                <a:solidFill>
                  <a:schemeClr val="accent5">
                    <a:lumMod val="50000"/>
                  </a:schemeClr>
                </a:solidFill>
                <a:effectLst/>
                <a:latin typeface="Arial" panose="020B0604020202020204" pitchFamily="34" charset="0"/>
              </a:rPr>
              <a:t>Les évolutions de l’emploi</a:t>
            </a:r>
          </a:p>
          <a:p>
            <a:pPr marL="971550" lvl="1" indent="-514350">
              <a:lnSpc>
                <a:spcPct val="150000"/>
              </a:lnSpc>
              <a:buAutoNum type="arabicPeriod"/>
            </a:pPr>
            <a:r>
              <a:rPr lang="fr-FR" dirty="0">
                <a:solidFill>
                  <a:srgbClr val="0070C0"/>
                </a:solidFill>
                <a:latin typeface="Arial" panose="020B0604020202020204" pitchFamily="34" charset="0"/>
              </a:rPr>
              <a:t>Les évolutions des formes d’emploi</a:t>
            </a:r>
          </a:p>
          <a:p>
            <a:pPr marL="971550" lvl="1" indent="-514350">
              <a:lnSpc>
                <a:spcPct val="150000"/>
              </a:lnSpc>
              <a:buAutoNum type="arabicPeriod"/>
            </a:pPr>
            <a:r>
              <a:rPr lang="fr-FR" dirty="0">
                <a:solidFill>
                  <a:srgbClr val="0070C0"/>
                </a:solidFill>
                <a:latin typeface="Arial" panose="020B0604020202020204" pitchFamily="34" charset="0"/>
              </a:rPr>
              <a:t>Les conséquences sur la qualité des emplois</a:t>
            </a:r>
            <a:endParaRPr lang="fr-FR" dirty="0">
              <a:solidFill>
                <a:srgbClr val="0070C0"/>
              </a:solidFill>
              <a:effectLst/>
              <a:latin typeface="Arial" panose="020B0604020202020204" pitchFamily="34" charset="0"/>
            </a:endParaRPr>
          </a:p>
          <a:p>
            <a:pPr marL="514350" indent="-514350">
              <a:lnSpc>
                <a:spcPct val="150000"/>
              </a:lnSpc>
              <a:buAutoNum type="arabicPeriod"/>
            </a:pPr>
            <a:r>
              <a:rPr lang="fr-FR" dirty="0">
                <a:solidFill>
                  <a:schemeClr val="accent5">
                    <a:lumMod val="50000"/>
                  </a:schemeClr>
                </a:solidFill>
                <a:latin typeface="Arial" panose="020B0604020202020204" pitchFamily="34" charset="0"/>
              </a:rPr>
              <a:t>Les formes d’organisation du travail</a:t>
            </a:r>
          </a:p>
          <a:p>
            <a:pPr marL="971550" lvl="1" indent="-514350">
              <a:lnSpc>
                <a:spcPct val="150000"/>
              </a:lnSpc>
              <a:buAutoNum type="arabicPeriod"/>
            </a:pPr>
            <a:r>
              <a:rPr lang="fr-FR" dirty="0">
                <a:solidFill>
                  <a:srgbClr val="0070C0"/>
                </a:solidFill>
                <a:latin typeface="Arial" panose="020B0604020202020204" pitchFamily="34" charset="0"/>
              </a:rPr>
              <a:t>Quelle actualité des modèles tayloriens ?</a:t>
            </a:r>
          </a:p>
          <a:p>
            <a:pPr marL="971550" lvl="1" indent="-514350">
              <a:lnSpc>
                <a:spcPct val="150000"/>
              </a:lnSpc>
              <a:buAutoNum type="arabicPeriod"/>
            </a:pPr>
            <a:r>
              <a:rPr lang="fr-FR" dirty="0">
                <a:solidFill>
                  <a:srgbClr val="0070C0"/>
                </a:solidFill>
                <a:latin typeface="Arial" panose="020B0604020202020204" pitchFamily="34" charset="0"/>
              </a:rPr>
              <a:t>Quels effets sur les conditions de travail?</a:t>
            </a:r>
          </a:p>
          <a:p>
            <a:pPr marL="514350" indent="-514350">
              <a:lnSpc>
                <a:spcPct val="150000"/>
              </a:lnSpc>
              <a:buAutoNum type="arabicPeriod"/>
            </a:pPr>
            <a:r>
              <a:rPr lang="fr-FR" sz="2800" dirty="0">
                <a:effectLst/>
                <a:latin typeface="Arial" panose="020B0604020202020204" pitchFamily="34" charset="0"/>
              </a:rPr>
              <a:t> </a:t>
            </a:r>
            <a:r>
              <a:rPr lang="fr-FR" sz="2800" dirty="0">
                <a:solidFill>
                  <a:schemeClr val="accent5">
                    <a:lumMod val="50000"/>
                  </a:schemeClr>
                </a:solidFill>
                <a:effectLst/>
                <a:latin typeface="Arial" panose="020B0604020202020204" pitchFamily="34" charset="0"/>
              </a:rPr>
              <a:t>Les effets du numérique sur l’emploi</a:t>
            </a:r>
          </a:p>
          <a:p>
            <a:pPr marL="971550" lvl="1" indent="-514350">
              <a:lnSpc>
                <a:spcPct val="150000"/>
              </a:lnSpc>
              <a:buAutoNum type="arabicPeriod"/>
            </a:pPr>
            <a:r>
              <a:rPr lang="fr-FR" dirty="0">
                <a:solidFill>
                  <a:srgbClr val="0070C0"/>
                </a:solidFill>
                <a:effectLst/>
                <a:latin typeface="Arial" panose="020B0604020202020204" pitchFamily="34" charset="0"/>
              </a:rPr>
              <a:t>Le brouillage des frontières du travail</a:t>
            </a:r>
          </a:p>
          <a:p>
            <a:pPr marL="971550" lvl="1" indent="-514350">
              <a:lnSpc>
                <a:spcPct val="150000"/>
              </a:lnSpc>
              <a:buAutoNum type="arabicPeriod"/>
            </a:pPr>
            <a:r>
              <a:rPr lang="fr-FR" dirty="0">
                <a:solidFill>
                  <a:srgbClr val="0070C0"/>
                </a:solidFill>
                <a:latin typeface="Arial" panose="020B0604020202020204" pitchFamily="34" charset="0"/>
              </a:rPr>
              <a:t>La transformation des relations d’emploi</a:t>
            </a:r>
          </a:p>
          <a:p>
            <a:pPr marL="971550" lvl="1" indent="-514350">
              <a:lnSpc>
                <a:spcPct val="150000"/>
              </a:lnSpc>
              <a:buAutoNum type="arabicPeriod"/>
            </a:pPr>
            <a:r>
              <a:rPr lang="fr-FR" dirty="0">
                <a:solidFill>
                  <a:srgbClr val="0070C0"/>
                </a:solidFill>
                <a:effectLst/>
                <a:latin typeface="Arial" panose="020B0604020202020204" pitchFamily="34" charset="0"/>
              </a:rPr>
              <a:t>Les risques de polarisation des emplois</a:t>
            </a:r>
          </a:p>
          <a:p>
            <a:pPr marL="514350" indent="-514350">
              <a:lnSpc>
                <a:spcPct val="150000"/>
              </a:lnSpc>
              <a:buAutoNum type="arabicPeriod"/>
            </a:pPr>
            <a:r>
              <a:rPr lang="fr-FR" sz="2800" dirty="0">
                <a:solidFill>
                  <a:schemeClr val="accent5">
                    <a:lumMod val="50000"/>
                  </a:schemeClr>
                </a:solidFill>
                <a:effectLst/>
                <a:latin typeface="Arial" panose="020B0604020202020204" pitchFamily="34" charset="0"/>
              </a:rPr>
              <a:t>Le travail comme source d’intégration sociale</a:t>
            </a:r>
          </a:p>
          <a:p>
            <a:pPr marL="971550" lvl="1" indent="-514350">
              <a:lnSpc>
                <a:spcPct val="150000"/>
              </a:lnSpc>
              <a:buAutoNum type="arabicPeriod"/>
            </a:pPr>
            <a:r>
              <a:rPr lang="fr-FR" dirty="0">
                <a:solidFill>
                  <a:srgbClr val="0070C0"/>
                </a:solidFill>
                <a:latin typeface="Arial" panose="020B0604020202020204" pitchFamily="34" charset="0"/>
              </a:rPr>
              <a:t>Le travail, un intégrateur puissant mais des conditions d’emploi qui limitent ce rôle</a:t>
            </a:r>
          </a:p>
          <a:p>
            <a:pPr marL="971550" lvl="1" indent="-514350">
              <a:lnSpc>
                <a:spcPct val="150000"/>
              </a:lnSpc>
              <a:buAutoNum type="arabicPeriod"/>
            </a:pPr>
            <a:r>
              <a:rPr lang="fr-FR" dirty="0">
                <a:solidFill>
                  <a:srgbClr val="0070C0"/>
                </a:solidFill>
                <a:effectLst/>
                <a:latin typeface="Arial" panose="020B0604020202020204" pitchFamily="34" charset="0"/>
              </a:rPr>
              <a:t>Le sens du travail</a:t>
            </a:r>
          </a:p>
        </p:txBody>
      </p:sp>
      <p:sp>
        <p:nvSpPr>
          <p:cNvPr id="4" name="Espace réservé du pied de page 3">
            <a:extLst>
              <a:ext uri="{FF2B5EF4-FFF2-40B4-BE49-F238E27FC236}">
                <a16:creationId xmlns:a16="http://schemas.microsoft.com/office/drawing/2014/main" id="{E71AD5AB-F3F2-E7B0-B803-7BCF7EB388AA}"/>
              </a:ext>
            </a:extLst>
          </p:cNvPr>
          <p:cNvSpPr>
            <a:spLocks noGrp="1"/>
          </p:cNvSpPr>
          <p:nvPr>
            <p:ph type="ftr" sz="quarter" idx="11"/>
          </p:nvPr>
        </p:nvSpPr>
        <p:spPr/>
        <p:txBody>
          <a:bodyPr/>
          <a:lstStyle/>
          <a:p>
            <a:r>
              <a:rPr lang="fr-FR"/>
              <a:t>Sandrine Parayre Formation académique Aix Marseille 2023</a:t>
            </a:r>
          </a:p>
        </p:txBody>
      </p:sp>
      <p:sp>
        <p:nvSpPr>
          <p:cNvPr id="5" name="Espace réservé du numéro de diapositive 4">
            <a:extLst>
              <a:ext uri="{FF2B5EF4-FFF2-40B4-BE49-F238E27FC236}">
                <a16:creationId xmlns:a16="http://schemas.microsoft.com/office/drawing/2014/main" id="{F1602A8B-2CE3-B408-ADBF-04EFDF055F3A}"/>
              </a:ext>
            </a:extLst>
          </p:cNvPr>
          <p:cNvSpPr>
            <a:spLocks noGrp="1"/>
          </p:cNvSpPr>
          <p:nvPr>
            <p:ph type="sldNum" sz="quarter" idx="12"/>
          </p:nvPr>
        </p:nvSpPr>
        <p:spPr/>
        <p:txBody>
          <a:bodyPr/>
          <a:lstStyle/>
          <a:p>
            <a:fld id="{D266F4DE-CDC0-234A-B27D-B59A64A3BC31}" type="slidenum">
              <a:rPr lang="fr-FR" smtClean="0"/>
              <a:t>7</a:t>
            </a:fld>
            <a:endParaRPr lang="fr-FR"/>
          </a:p>
        </p:txBody>
      </p:sp>
    </p:spTree>
    <p:extLst>
      <p:ext uri="{BB962C8B-B14F-4D97-AF65-F5344CB8AC3E}">
        <p14:creationId xmlns:p14="http://schemas.microsoft.com/office/powerpoint/2010/main" val="42744755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4AA4657D-81E1-E6A2-B8CB-7D3A73E70D38}"/>
              </a:ext>
            </a:extLst>
          </p:cNvPr>
          <p:cNvSpPr>
            <a:spLocks noGrp="1"/>
          </p:cNvSpPr>
          <p:nvPr>
            <p:ph type="title"/>
          </p:nvPr>
        </p:nvSpPr>
        <p:spPr>
          <a:xfrm>
            <a:off x="459346" y="37444"/>
            <a:ext cx="11427853" cy="1553297"/>
          </a:xfrm>
        </p:spPr>
        <p:txBody>
          <a:bodyPr>
            <a:normAutofit/>
          </a:bodyPr>
          <a:lstStyle/>
          <a:p>
            <a:pPr lvl="1">
              <a:lnSpc>
                <a:spcPct val="150000"/>
              </a:lnSpc>
            </a:pPr>
            <a:r>
              <a:rPr lang="fr-FR" sz="4000" dirty="0">
                <a:solidFill>
                  <a:schemeClr val="bg1"/>
                </a:solidFill>
                <a:latin typeface="Arial" panose="020B0604020202020204" pitchFamily="34" charset="0"/>
              </a:rPr>
              <a:t>4.2. Le sens du travail</a:t>
            </a:r>
          </a:p>
        </p:txBody>
      </p:sp>
      <p:sp>
        <p:nvSpPr>
          <p:cNvPr id="3" name="Espace réservé du contenu 2">
            <a:extLst>
              <a:ext uri="{FF2B5EF4-FFF2-40B4-BE49-F238E27FC236}">
                <a16:creationId xmlns:a16="http://schemas.microsoft.com/office/drawing/2014/main" id="{9CBB1500-E402-1507-1F3B-81EA237C5115}"/>
              </a:ext>
            </a:extLst>
          </p:cNvPr>
          <p:cNvSpPr>
            <a:spLocks noGrp="1"/>
          </p:cNvSpPr>
          <p:nvPr>
            <p:ph idx="1"/>
          </p:nvPr>
        </p:nvSpPr>
        <p:spPr>
          <a:xfrm>
            <a:off x="459348" y="1837678"/>
            <a:ext cx="5462726" cy="4617753"/>
          </a:xfrm>
        </p:spPr>
        <p:txBody>
          <a:bodyPr anchor="ctr">
            <a:normAutofit/>
          </a:bodyPr>
          <a:lstStyle/>
          <a:p>
            <a:pPr marL="0" indent="0">
              <a:buNone/>
            </a:pPr>
            <a:r>
              <a:rPr lang="fr-FR" sz="1800" dirty="0"/>
              <a:t>Quelle mesure du sentiment d’utilité sociale, de la cohérence éthique, de la capacité de développement …</a:t>
            </a:r>
          </a:p>
          <a:p>
            <a:pPr marL="0" indent="0">
              <a:buNone/>
            </a:pPr>
            <a:r>
              <a:rPr lang="fr-FR" sz="1800" dirty="0"/>
              <a:t>Utilisation de certaines questions des enquêtes conditions de travail entre 2013 et 2016</a:t>
            </a:r>
          </a:p>
          <a:p>
            <a:pPr marL="0" indent="0">
              <a:buNone/>
            </a:pPr>
            <a:r>
              <a:rPr lang="fr-FR" sz="1800" dirty="0"/>
              <a:t>Réponses  « jamais » rares</a:t>
            </a:r>
          </a:p>
          <a:p>
            <a:pPr marL="0" indent="0">
              <a:buNone/>
            </a:pPr>
            <a:r>
              <a:rPr lang="fr-FR" sz="1800" dirty="0"/>
              <a:t>Mais globalement, seulement 1% donnent la note maximale « toujours » pour toutes les questions et 32%  « toujours et souvent »</a:t>
            </a:r>
          </a:p>
          <a:p>
            <a:pPr marL="0" indent="0">
              <a:buNone/>
            </a:pPr>
            <a:endParaRPr lang="fr-FR" sz="2000" dirty="0">
              <a:solidFill>
                <a:srgbClr val="0070C0"/>
              </a:solidFill>
            </a:endParaRPr>
          </a:p>
        </p:txBody>
      </p:sp>
      <p:sp>
        <p:nvSpPr>
          <p:cNvPr id="5" name="Espace réservé du numéro de diapositive 4">
            <a:extLst>
              <a:ext uri="{FF2B5EF4-FFF2-40B4-BE49-F238E27FC236}">
                <a16:creationId xmlns:a16="http://schemas.microsoft.com/office/drawing/2014/main" id="{BC487F2F-2F81-B06A-54C7-1C1487D9366F}"/>
              </a:ext>
            </a:extLst>
          </p:cNvPr>
          <p:cNvSpPr>
            <a:spLocks noGrp="1"/>
          </p:cNvSpPr>
          <p:nvPr>
            <p:ph type="sldNum" sz="quarter" idx="12"/>
          </p:nvPr>
        </p:nvSpPr>
        <p:spPr>
          <a:xfrm>
            <a:off x="11704320" y="6455431"/>
            <a:ext cx="445913"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266F4DE-CDC0-234A-B27D-B59A64A3BC31}" type="slidenum">
              <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70</a:t>
            </a:fld>
            <a:endPar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6" name="Espace réservé du pied de page 3">
            <a:extLst>
              <a:ext uri="{FF2B5EF4-FFF2-40B4-BE49-F238E27FC236}">
                <a16:creationId xmlns:a16="http://schemas.microsoft.com/office/drawing/2014/main" id="{1621B17F-11CE-FEFE-7AFD-DB0D2DE93662}"/>
              </a:ext>
            </a:extLst>
          </p:cNvPr>
          <p:cNvSpPr>
            <a:spLocks noGrp="1"/>
          </p:cNvSpPr>
          <p:nvPr>
            <p:ph type="ftr" sz="quarter" idx="11"/>
          </p:nvPr>
        </p:nvSpPr>
        <p:spPr>
          <a:xfrm rot="5400000">
            <a:off x="-1676016" y="2183228"/>
            <a:ext cx="3717157"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100" b="0" i="0" u="none" strike="noStrike" kern="1200" cap="none" spc="0" normalizeH="0" baseline="0" noProof="0" dirty="0">
                <a:ln>
                  <a:noFill/>
                </a:ln>
                <a:solidFill>
                  <a:srgbClr val="FFFFFF"/>
                </a:solidFill>
                <a:effectLst/>
                <a:uLnTx/>
                <a:uFillTx/>
                <a:latin typeface="Calibri" panose="020F0502020204030204"/>
                <a:ea typeface="+mn-ea"/>
                <a:cs typeface="+mn-cs"/>
              </a:rPr>
              <a:t>Sandrine Parayre </a:t>
            </a: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Formation académique Aix Marseille 2023</a:t>
            </a:r>
          </a:p>
        </p:txBody>
      </p:sp>
      <p:pic>
        <p:nvPicPr>
          <p:cNvPr id="4" name="Image 3" descr="Une image contenant table&#10;&#10;Description générée automatiquement">
            <a:extLst>
              <a:ext uri="{FF2B5EF4-FFF2-40B4-BE49-F238E27FC236}">
                <a16:creationId xmlns:a16="http://schemas.microsoft.com/office/drawing/2014/main" id="{112FF7DD-C93B-9F9F-E3DF-6D94C2D112BB}"/>
              </a:ext>
            </a:extLst>
          </p:cNvPr>
          <p:cNvPicPr>
            <a:picLocks noChangeAspect="1"/>
          </p:cNvPicPr>
          <p:nvPr/>
        </p:nvPicPr>
        <p:blipFill>
          <a:blip r:embed="rId2"/>
          <a:stretch>
            <a:fillRect/>
          </a:stretch>
        </p:blipFill>
        <p:spPr>
          <a:xfrm>
            <a:off x="6525087" y="1566123"/>
            <a:ext cx="5555942" cy="5486492"/>
          </a:xfrm>
          <a:prstGeom prst="rect">
            <a:avLst/>
          </a:prstGeom>
        </p:spPr>
      </p:pic>
    </p:spTree>
    <p:extLst>
      <p:ext uri="{BB962C8B-B14F-4D97-AF65-F5344CB8AC3E}">
        <p14:creationId xmlns:p14="http://schemas.microsoft.com/office/powerpoint/2010/main" val="234835852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4AA4657D-81E1-E6A2-B8CB-7D3A73E70D38}"/>
              </a:ext>
            </a:extLst>
          </p:cNvPr>
          <p:cNvSpPr>
            <a:spLocks noGrp="1"/>
          </p:cNvSpPr>
          <p:nvPr>
            <p:ph type="title"/>
          </p:nvPr>
        </p:nvSpPr>
        <p:spPr>
          <a:xfrm>
            <a:off x="459346" y="37444"/>
            <a:ext cx="11427853" cy="1553297"/>
          </a:xfrm>
        </p:spPr>
        <p:txBody>
          <a:bodyPr>
            <a:normAutofit/>
          </a:bodyPr>
          <a:lstStyle/>
          <a:p>
            <a:pPr lvl="1">
              <a:lnSpc>
                <a:spcPct val="150000"/>
              </a:lnSpc>
            </a:pPr>
            <a:r>
              <a:rPr lang="fr-FR" sz="4000" dirty="0">
                <a:solidFill>
                  <a:schemeClr val="bg1"/>
                </a:solidFill>
                <a:latin typeface="Arial" panose="020B0604020202020204" pitchFamily="34" charset="0"/>
              </a:rPr>
              <a:t>4.2. Le sens du travail</a:t>
            </a:r>
          </a:p>
        </p:txBody>
      </p:sp>
      <p:sp>
        <p:nvSpPr>
          <p:cNvPr id="5" name="Espace réservé du numéro de diapositive 4">
            <a:extLst>
              <a:ext uri="{FF2B5EF4-FFF2-40B4-BE49-F238E27FC236}">
                <a16:creationId xmlns:a16="http://schemas.microsoft.com/office/drawing/2014/main" id="{BC487F2F-2F81-B06A-54C7-1C1487D9366F}"/>
              </a:ext>
            </a:extLst>
          </p:cNvPr>
          <p:cNvSpPr>
            <a:spLocks noGrp="1"/>
          </p:cNvSpPr>
          <p:nvPr>
            <p:ph type="sldNum" sz="quarter" idx="12"/>
          </p:nvPr>
        </p:nvSpPr>
        <p:spPr>
          <a:xfrm>
            <a:off x="11704320" y="6455431"/>
            <a:ext cx="445913"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266F4DE-CDC0-234A-B27D-B59A64A3BC31}" type="slidenum">
              <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71</a:t>
            </a:fld>
            <a:endPar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6" name="Espace réservé du pied de page 3">
            <a:extLst>
              <a:ext uri="{FF2B5EF4-FFF2-40B4-BE49-F238E27FC236}">
                <a16:creationId xmlns:a16="http://schemas.microsoft.com/office/drawing/2014/main" id="{1621B17F-11CE-FEFE-7AFD-DB0D2DE93662}"/>
              </a:ext>
            </a:extLst>
          </p:cNvPr>
          <p:cNvSpPr>
            <a:spLocks noGrp="1"/>
          </p:cNvSpPr>
          <p:nvPr>
            <p:ph type="ftr" sz="quarter" idx="11"/>
          </p:nvPr>
        </p:nvSpPr>
        <p:spPr>
          <a:xfrm rot="5400000">
            <a:off x="-1676016" y="2183228"/>
            <a:ext cx="3717157"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100" b="0" i="0" u="none" strike="noStrike" kern="1200" cap="none" spc="0" normalizeH="0" baseline="0" noProof="0" dirty="0">
                <a:ln>
                  <a:noFill/>
                </a:ln>
                <a:solidFill>
                  <a:srgbClr val="FFFFFF"/>
                </a:solidFill>
                <a:effectLst/>
                <a:uLnTx/>
                <a:uFillTx/>
                <a:latin typeface="Calibri" panose="020F0502020204030204"/>
                <a:ea typeface="+mn-ea"/>
                <a:cs typeface="+mn-cs"/>
              </a:rPr>
              <a:t>Sandrine Parayre </a:t>
            </a: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Formation académique Aix Marseille 2023</a:t>
            </a:r>
          </a:p>
        </p:txBody>
      </p:sp>
      <p:pic>
        <p:nvPicPr>
          <p:cNvPr id="4" name="Espace réservé du contenu 4">
            <a:extLst>
              <a:ext uri="{FF2B5EF4-FFF2-40B4-BE49-F238E27FC236}">
                <a16:creationId xmlns:a16="http://schemas.microsoft.com/office/drawing/2014/main" id="{7EC0E2B0-1A48-87AF-E028-B23218EFFF1F}"/>
              </a:ext>
            </a:extLst>
          </p:cNvPr>
          <p:cNvPicPr>
            <a:picLocks noGrp="1" noChangeAspect="1"/>
          </p:cNvPicPr>
          <p:nvPr>
            <p:ph idx="1"/>
          </p:nvPr>
        </p:nvPicPr>
        <p:blipFill>
          <a:blip r:embed="rId2"/>
          <a:stretch>
            <a:fillRect/>
          </a:stretch>
        </p:blipFill>
        <p:spPr>
          <a:xfrm>
            <a:off x="706888" y="1628184"/>
            <a:ext cx="5616497" cy="3514961"/>
          </a:xfrm>
          <a:prstGeom prst="rect">
            <a:avLst/>
          </a:prstGeom>
        </p:spPr>
      </p:pic>
      <p:pic>
        <p:nvPicPr>
          <p:cNvPr id="7" name="Image 6">
            <a:extLst>
              <a:ext uri="{FF2B5EF4-FFF2-40B4-BE49-F238E27FC236}">
                <a16:creationId xmlns:a16="http://schemas.microsoft.com/office/drawing/2014/main" id="{B2BEE22E-151D-E7CF-88B7-0042B3FBEBED}"/>
              </a:ext>
            </a:extLst>
          </p:cNvPr>
          <p:cNvPicPr>
            <a:picLocks noChangeAspect="1"/>
          </p:cNvPicPr>
          <p:nvPr/>
        </p:nvPicPr>
        <p:blipFill>
          <a:blip r:embed="rId3"/>
          <a:stretch>
            <a:fillRect/>
          </a:stretch>
        </p:blipFill>
        <p:spPr>
          <a:xfrm>
            <a:off x="731547" y="5002806"/>
            <a:ext cx="5404194" cy="1318095"/>
          </a:xfrm>
          <a:prstGeom prst="rect">
            <a:avLst/>
          </a:prstGeom>
        </p:spPr>
      </p:pic>
      <p:pic>
        <p:nvPicPr>
          <p:cNvPr id="9" name="Image 8">
            <a:extLst>
              <a:ext uri="{FF2B5EF4-FFF2-40B4-BE49-F238E27FC236}">
                <a16:creationId xmlns:a16="http://schemas.microsoft.com/office/drawing/2014/main" id="{A2E0A92E-B899-0485-57B2-274F3EF5374C}"/>
              </a:ext>
            </a:extLst>
          </p:cNvPr>
          <p:cNvPicPr>
            <a:picLocks noChangeAspect="1"/>
          </p:cNvPicPr>
          <p:nvPr/>
        </p:nvPicPr>
        <p:blipFill>
          <a:blip r:embed="rId4"/>
          <a:stretch>
            <a:fillRect/>
          </a:stretch>
        </p:blipFill>
        <p:spPr>
          <a:xfrm>
            <a:off x="6323385" y="1604924"/>
            <a:ext cx="5658035" cy="5174124"/>
          </a:xfrm>
          <a:prstGeom prst="rect">
            <a:avLst/>
          </a:prstGeom>
        </p:spPr>
      </p:pic>
    </p:spTree>
    <p:extLst>
      <p:ext uri="{BB962C8B-B14F-4D97-AF65-F5344CB8AC3E}">
        <p14:creationId xmlns:p14="http://schemas.microsoft.com/office/powerpoint/2010/main" val="198715144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4AA4657D-81E1-E6A2-B8CB-7D3A73E70D38}"/>
              </a:ext>
            </a:extLst>
          </p:cNvPr>
          <p:cNvSpPr>
            <a:spLocks noGrp="1"/>
          </p:cNvSpPr>
          <p:nvPr>
            <p:ph type="title"/>
          </p:nvPr>
        </p:nvSpPr>
        <p:spPr>
          <a:xfrm>
            <a:off x="459346" y="37444"/>
            <a:ext cx="11427853" cy="1553297"/>
          </a:xfrm>
        </p:spPr>
        <p:txBody>
          <a:bodyPr>
            <a:normAutofit/>
          </a:bodyPr>
          <a:lstStyle/>
          <a:p>
            <a:pPr lvl="1">
              <a:lnSpc>
                <a:spcPct val="150000"/>
              </a:lnSpc>
            </a:pPr>
            <a:r>
              <a:rPr lang="fr-FR" sz="4000" dirty="0">
                <a:solidFill>
                  <a:schemeClr val="bg1"/>
                </a:solidFill>
                <a:latin typeface="Arial" panose="020B0604020202020204" pitchFamily="34" charset="0"/>
              </a:rPr>
              <a:t>4.2. Le sens du travail</a:t>
            </a:r>
          </a:p>
        </p:txBody>
      </p:sp>
      <p:sp>
        <p:nvSpPr>
          <p:cNvPr id="3" name="Espace réservé du contenu 2">
            <a:extLst>
              <a:ext uri="{FF2B5EF4-FFF2-40B4-BE49-F238E27FC236}">
                <a16:creationId xmlns:a16="http://schemas.microsoft.com/office/drawing/2014/main" id="{9CBB1500-E402-1507-1F3B-81EA237C5115}"/>
              </a:ext>
            </a:extLst>
          </p:cNvPr>
          <p:cNvSpPr>
            <a:spLocks noGrp="1"/>
          </p:cNvSpPr>
          <p:nvPr>
            <p:ph idx="1"/>
          </p:nvPr>
        </p:nvSpPr>
        <p:spPr>
          <a:xfrm>
            <a:off x="459347" y="1837678"/>
            <a:ext cx="11427852" cy="4617753"/>
          </a:xfrm>
        </p:spPr>
        <p:txBody>
          <a:bodyPr anchor="ctr">
            <a:normAutofit/>
          </a:bodyPr>
          <a:lstStyle/>
          <a:p>
            <a:pPr marL="0" indent="0" algn="just">
              <a:lnSpc>
                <a:spcPct val="110000"/>
              </a:lnSpc>
              <a:buNone/>
            </a:pPr>
            <a:r>
              <a:rPr lang="fr-FR" sz="1800" dirty="0"/>
              <a:t>Selon  </a:t>
            </a:r>
            <a:r>
              <a:rPr lang="fr-FR" sz="1800" dirty="0" err="1"/>
              <a:t>Coutrot</a:t>
            </a:r>
            <a:r>
              <a:rPr lang="fr-FR" sz="1800" dirty="0"/>
              <a:t>  et Perez le niveau de qualification ne joue pas énormément (métiers du care)</a:t>
            </a:r>
          </a:p>
          <a:p>
            <a:pPr marL="0" indent="0" algn="just">
              <a:lnSpc>
                <a:spcPct val="110000"/>
              </a:lnSpc>
              <a:buNone/>
            </a:pPr>
            <a:r>
              <a:rPr lang="fr-FR" sz="1800" dirty="0"/>
              <a:t>Exemple d’une expérience naturelle  de laboratoire publiée en 2013 par D. Chandler et A. </a:t>
            </a:r>
            <a:r>
              <a:rPr lang="fr-FR" sz="1800" dirty="0" err="1"/>
              <a:t>Kapelner</a:t>
            </a:r>
            <a:r>
              <a:rPr lang="fr-FR" sz="1800" dirty="0"/>
              <a:t> (MIT)</a:t>
            </a:r>
          </a:p>
          <a:p>
            <a:pPr marL="0" indent="0" algn="just">
              <a:lnSpc>
                <a:spcPct val="110000"/>
              </a:lnSpc>
              <a:buNone/>
            </a:pPr>
            <a:r>
              <a:rPr lang="fr-FR" sz="1800" dirty="0"/>
              <a:t>Travail de micro-tâches en ligne ( salaire très maigre ) : étiqueter des images médicales avec  cellules tumorales</a:t>
            </a:r>
          </a:p>
          <a:p>
            <a:pPr marL="0" indent="0" algn="just">
              <a:lnSpc>
                <a:spcPct val="110000"/>
              </a:lnSpc>
              <a:buNone/>
            </a:pPr>
            <a:r>
              <a:rPr lang="fr-FR" sz="1800" dirty="0"/>
              <a:t>20 500 travailleurs de </a:t>
            </a:r>
            <a:r>
              <a:rPr lang="fr-FR" sz="1800" dirty="0" err="1"/>
              <a:t>Mechanical</a:t>
            </a:r>
            <a:r>
              <a:rPr lang="fr-FR" sz="1800" dirty="0"/>
              <a:t> Turk d’Amazon</a:t>
            </a:r>
          </a:p>
          <a:p>
            <a:pPr marL="0" indent="0" algn="just">
              <a:lnSpc>
                <a:spcPct val="110000"/>
              </a:lnSpc>
              <a:buNone/>
            </a:pPr>
            <a:r>
              <a:rPr lang="fr-FR" sz="1800" dirty="0"/>
              <a:t>Mais but différent  pour 3 groupes : contribuer à une recherche médicale, pas d’objectif particulier et travail non utilisé ensuite</a:t>
            </a:r>
          </a:p>
          <a:p>
            <a:pPr marL="0" indent="0" algn="just">
              <a:lnSpc>
                <a:spcPct val="110000"/>
              </a:lnSpc>
              <a:buNone/>
            </a:pPr>
            <a:r>
              <a:rPr lang="fr-FR" sz="1800" dirty="0"/>
              <a:t>Résultat : pas d’effet quantité mais effet qualité fort pour le 1</a:t>
            </a:r>
            <a:r>
              <a:rPr lang="fr-FR" sz="1800" baseline="30000" dirty="0"/>
              <a:t>er</a:t>
            </a:r>
            <a:r>
              <a:rPr lang="fr-FR" sz="1800" dirty="0"/>
              <a:t> groupe (+23%)</a:t>
            </a:r>
          </a:p>
          <a:p>
            <a:pPr marL="0" indent="0">
              <a:buNone/>
            </a:pPr>
            <a:endParaRPr lang="fr-FR" sz="2000" dirty="0">
              <a:solidFill>
                <a:srgbClr val="0070C0"/>
              </a:solidFill>
            </a:endParaRPr>
          </a:p>
        </p:txBody>
      </p:sp>
      <p:sp>
        <p:nvSpPr>
          <p:cNvPr id="5" name="Espace réservé du numéro de diapositive 4">
            <a:extLst>
              <a:ext uri="{FF2B5EF4-FFF2-40B4-BE49-F238E27FC236}">
                <a16:creationId xmlns:a16="http://schemas.microsoft.com/office/drawing/2014/main" id="{BC487F2F-2F81-B06A-54C7-1C1487D9366F}"/>
              </a:ext>
            </a:extLst>
          </p:cNvPr>
          <p:cNvSpPr>
            <a:spLocks noGrp="1"/>
          </p:cNvSpPr>
          <p:nvPr>
            <p:ph type="sldNum" sz="quarter" idx="12"/>
          </p:nvPr>
        </p:nvSpPr>
        <p:spPr>
          <a:xfrm>
            <a:off x="11704320" y="6455431"/>
            <a:ext cx="445913"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266F4DE-CDC0-234A-B27D-B59A64A3BC31}" type="slidenum">
              <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72</a:t>
            </a:fld>
            <a:endParaRPr kumimoji="0" lang="fr-F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6" name="Espace réservé du pied de page 3">
            <a:extLst>
              <a:ext uri="{FF2B5EF4-FFF2-40B4-BE49-F238E27FC236}">
                <a16:creationId xmlns:a16="http://schemas.microsoft.com/office/drawing/2014/main" id="{1621B17F-11CE-FEFE-7AFD-DB0D2DE93662}"/>
              </a:ext>
            </a:extLst>
          </p:cNvPr>
          <p:cNvSpPr>
            <a:spLocks noGrp="1"/>
          </p:cNvSpPr>
          <p:nvPr>
            <p:ph type="ftr" sz="quarter" idx="11"/>
          </p:nvPr>
        </p:nvSpPr>
        <p:spPr>
          <a:xfrm rot="5400000">
            <a:off x="-1676016" y="2183228"/>
            <a:ext cx="3717157"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100" b="0" i="0" u="none" strike="noStrike" kern="1200" cap="none" spc="0" normalizeH="0" baseline="0" noProof="0" dirty="0">
                <a:ln>
                  <a:noFill/>
                </a:ln>
                <a:solidFill>
                  <a:srgbClr val="FFFFFF"/>
                </a:solidFill>
                <a:effectLst/>
                <a:uLnTx/>
                <a:uFillTx/>
                <a:latin typeface="Calibri" panose="020F0502020204030204"/>
                <a:ea typeface="+mn-ea"/>
                <a:cs typeface="+mn-cs"/>
              </a:rPr>
              <a:t>Sandrine Parayre </a:t>
            </a: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Formation académique Aix Marseille 2023</a:t>
            </a:r>
          </a:p>
        </p:txBody>
      </p:sp>
    </p:spTree>
    <p:extLst>
      <p:ext uri="{BB962C8B-B14F-4D97-AF65-F5344CB8AC3E}">
        <p14:creationId xmlns:p14="http://schemas.microsoft.com/office/powerpoint/2010/main" val="31489266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C657ED-7D9B-ED41-0A06-B8C157C22C60}"/>
              </a:ext>
            </a:extLst>
          </p:cNvPr>
          <p:cNvSpPr>
            <a:spLocks noGrp="1"/>
          </p:cNvSpPr>
          <p:nvPr>
            <p:ph type="title"/>
          </p:nvPr>
        </p:nvSpPr>
        <p:spPr/>
        <p:txBody>
          <a:bodyPr/>
          <a:lstStyle/>
          <a:p>
            <a:r>
              <a:rPr lang="fr-FR" dirty="0"/>
              <a:t>Merci pour votre attention </a:t>
            </a:r>
          </a:p>
        </p:txBody>
      </p:sp>
      <p:sp>
        <p:nvSpPr>
          <p:cNvPr id="3" name="Espace réservé du texte 2">
            <a:extLst>
              <a:ext uri="{FF2B5EF4-FFF2-40B4-BE49-F238E27FC236}">
                <a16:creationId xmlns:a16="http://schemas.microsoft.com/office/drawing/2014/main" id="{08AF3946-7251-9EC1-87DD-5498AAA22270}"/>
              </a:ext>
            </a:extLst>
          </p:cNvPr>
          <p:cNvSpPr>
            <a:spLocks noGrp="1"/>
          </p:cNvSpPr>
          <p:nvPr>
            <p:ph type="body" idx="1"/>
          </p:nvPr>
        </p:nvSpPr>
        <p:spPr/>
        <p:txBody>
          <a:bodyPr/>
          <a:lstStyle/>
          <a:p>
            <a:endParaRPr lang="fr-FR"/>
          </a:p>
        </p:txBody>
      </p:sp>
      <p:sp>
        <p:nvSpPr>
          <p:cNvPr id="4" name="Espace réservé du pied de page 3">
            <a:extLst>
              <a:ext uri="{FF2B5EF4-FFF2-40B4-BE49-F238E27FC236}">
                <a16:creationId xmlns:a16="http://schemas.microsoft.com/office/drawing/2014/main" id="{E7A06EE1-3A62-AC89-06A0-FFE1DA22B662}"/>
              </a:ext>
            </a:extLst>
          </p:cNvPr>
          <p:cNvSpPr>
            <a:spLocks noGrp="1"/>
          </p:cNvSpPr>
          <p:nvPr>
            <p:ph type="ftr" sz="quarter" idx="11"/>
          </p:nvPr>
        </p:nvSpPr>
        <p:spPr/>
        <p:txBody>
          <a:bodyPr/>
          <a:lstStyle/>
          <a:p>
            <a:r>
              <a:rPr lang="fr-FR"/>
              <a:t>Sandrine Parayre Formation académique Aix Marseille 2023</a:t>
            </a:r>
          </a:p>
        </p:txBody>
      </p:sp>
      <p:pic>
        <p:nvPicPr>
          <p:cNvPr id="6" name="Image 5">
            <a:extLst>
              <a:ext uri="{FF2B5EF4-FFF2-40B4-BE49-F238E27FC236}">
                <a16:creationId xmlns:a16="http://schemas.microsoft.com/office/drawing/2014/main" id="{8B9DBF1C-2CAB-6054-A653-DF1EBC02D425}"/>
              </a:ext>
            </a:extLst>
          </p:cNvPr>
          <p:cNvPicPr>
            <a:picLocks noChangeAspect="1"/>
          </p:cNvPicPr>
          <p:nvPr/>
        </p:nvPicPr>
        <p:blipFill>
          <a:blip r:embed="rId2">
            <a:alphaModFix amt="50000"/>
          </a:blip>
          <a:stretch>
            <a:fillRect/>
          </a:stretch>
        </p:blipFill>
        <p:spPr>
          <a:xfrm>
            <a:off x="578527" y="685117"/>
            <a:ext cx="11276121" cy="5638061"/>
          </a:xfrm>
          <a:prstGeom prst="rect">
            <a:avLst/>
          </a:prstGeom>
        </p:spPr>
      </p:pic>
      <p:sp>
        <p:nvSpPr>
          <p:cNvPr id="5" name="Espace réservé du numéro de diapositive 4">
            <a:extLst>
              <a:ext uri="{FF2B5EF4-FFF2-40B4-BE49-F238E27FC236}">
                <a16:creationId xmlns:a16="http://schemas.microsoft.com/office/drawing/2014/main" id="{0E96CD18-CCD2-963C-6ED8-064BECD293B9}"/>
              </a:ext>
            </a:extLst>
          </p:cNvPr>
          <p:cNvSpPr>
            <a:spLocks noGrp="1"/>
          </p:cNvSpPr>
          <p:nvPr>
            <p:ph type="sldNum" sz="quarter" idx="12"/>
          </p:nvPr>
        </p:nvSpPr>
        <p:spPr/>
        <p:txBody>
          <a:bodyPr/>
          <a:lstStyle/>
          <a:p>
            <a:fld id="{D266F4DE-CDC0-234A-B27D-B59A64A3BC31}" type="slidenum">
              <a:rPr lang="fr-FR" smtClean="0"/>
              <a:t>73</a:t>
            </a:fld>
            <a:endParaRPr lang="fr-FR"/>
          </a:p>
        </p:txBody>
      </p:sp>
      <p:sp>
        <p:nvSpPr>
          <p:cNvPr id="8" name="ZoneTexte 7">
            <a:extLst>
              <a:ext uri="{FF2B5EF4-FFF2-40B4-BE49-F238E27FC236}">
                <a16:creationId xmlns:a16="http://schemas.microsoft.com/office/drawing/2014/main" id="{12D9571F-25C7-9E96-7365-9FA07DC20788}"/>
              </a:ext>
            </a:extLst>
          </p:cNvPr>
          <p:cNvSpPr txBox="1"/>
          <p:nvPr/>
        </p:nvSpPr>
        <p:spPr>
          <a:xfrm>
            <a:off x="9654161" y="5920674"/>
            <a:ext cx="2136865" cy="369332"/>
          </a:xfrm>
          <a:prstGeom prst="rect">
            <a:avLst/>
          </a:prstGeom>
          <a:noFill/>
        </p:spPr>
        <p:txBody>
          <a:bodyPr wrap="square">
            <a:spAutoFit/>
          </a:bodyPr>
          <a:lstStyle/>
          <a:p>
            <a:r>
              <a:rPr lang="fr-FR" dirty="0"/>
              <a:t>BETTMANN/CORBIS</a:t>
            </a:r>
          </a:p>
        </p:txBody>
      </p:sp>
    </p:spTree>
    <p:extLst>
      <p:ext uri="{BB962C8B-B14F-4D97-AF65-F5344CB8AC3E}">
        <p14:creationId xmlns:p14="http://schemas.microsoft.com/office/powerpoint/2010/main" val="354980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mph" presetSubtype="0" fill="hold" grpId="0" nodeType="clickEffect">
                                  <p:stCondLst>
                                    <p:cond delay="0"/>
                                  </p:stCondLst>
                                  <p:iterate type="lt">
                                    <p:tmPct val="10000"/>
                                  </p:iterate>
                                  <p:childTnLst>
                                    <p:animClr clrSpc="rgb" dir="cw">
                                      <p:cBhvr override="childStyle">
                                        <p:cTn id="6" dur="500" fill="hold"/>
                                        <p:tgtEl>
                                          <p:spTgt spid="2"/>
                                        </p:tgtEl>
                                        <p:attrNameLst>
                                          <p:attrName>style.color</p:attrName>
                                        </p:attrNameLst>
                                      </p:cBhvr>
                                      <p:to>
                                        <a:schemeClr val="accent2"/>
                                      </p:to>
                                    </p:animClr>
                                    <p:animClr clrSpc="rgb" dir="cw">
                                      <p:cBhvr>
                                        <p:cTn id="7" dur="500" fill="hold"/>
                                        <p:tgtEl>
                                          <p:spTgt spid="2"/>
                                        </p:tgtEl>
                                        <p:attrNameLst>
                                          <p:attrName>fillcolor</p:attrName>
                                        </p:attrNameLst>
                                      </p:cBhvr>
                                      <p:to>
                                        <a:schemeClr val="accent2"/>
                                      </p:to>
                                    </p:animClr>
                                    <p:set>
                                      <p:cBhvr>
                                        <p:cTn id="8" dur="500" fill="hold"/>
                                        <p:tgtEl>
                                          <p:spTgt spid="2"/>
                                        </p:tgtEl>
                                        <p:attrNameLst>
                                          <p:attrName>fill.type</p:attrName>
                                        </p:attrNameLst>
                                      </p:cBhvr>
                                      <p:to>
                                        <p:strVal val="solid"/>
                                      </p:to>
                                    </p:set>
                                    <p:anim to="1.5" calcmode="lin" valueType="num">
                                      <p:cBhvr override="childStyle">
                                        <p:cTn id="9" dur="500" fill="hold"/>
                                        <p:tgtEl>
                                          <p:spTgt spid="2"/>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re 1">
            <a:extLst>
              <a:ext uri="{FF2B5EF4-FFF2-40B4-BE49-F238E27FC236}">
                <a16:creationId xmlns:a16="http://schemas.microsoft.com/office/drawing/2014/main" id="{A77F820C-D9B2-D70C-2117-DB99CB3F18BD}"/>
              </a:ext>
            </a:extLst>
          </p:cNvPr>
          <p:cNvSpPr>
            <a:spLocks noGrp="1"/>
          </p:cNvSpPr>
          <p:nvPr>
            <p:ph type="title"/>
          </p:nvPr>
        </p:nvSpPr>
        <p:spPr>
          <a:xfrm>
            <a:off x="1314824" y="735106"/>
            <a:ext cx="10053763" cy="2928470"/>
          </a:xfrm>
        </p:spPr>
        <p:txBody>
          <a:bodyPr vert="horz" lIns="91440" tIns="45720" rIns="91440" bIns="45720" rtlCol="0" anchor="b">
            <a:normAutofit/>
          </a:bodyPr>
          <a:lstStyle/>
          <a:p>
            <a:r>
              <a:rPr lang="en-US" sz="4800" kern="1200">
                <a:solidFill>
                  <a:srgbClr val="FFFFFF"/>
                </a:solidFill>
                <a:effectLst/>
                <a:latin typeface="+mj-lt"/>
                <a:ea typeface="+mj-ea"/>
                <a:cs typeface="+mj-cs"/>
              </a:rPr>
              <a:t>1. Les évolutions de l’emploi</a:t>
            </a:r>
            <a:br>
              <a:rPr lang="en-US" sz="4800" kern="1200">
                <a:solidFill>
                  <a:srgbClr val="FFFFFF"/>
                </a:solidFill>
                <a:effectLst/>
                <a:latin typeface="+mj-lt"/>
                <a:ea typeface="+mj-ea"/>
                <a:cs typeface="+mj-cs"/>
              </a:rPr>
            </a:br>
            <a:endParaRPr lang="en-US" sz="4800" kern="1200">
              <a:solidFill>
                <a:srgbClr val="FFFFFF"/>
              </a:solidFill>
              <a:latin typeface="+mj-lt"/>
              <a:ea typeface="+mj-ea"/>
              <a:cs typeface="+mj-cs"/>
            </a:endParaRPr>
          </a:p>
        </p:txBody>
      </p:sp>
      <p:sp>
        <p:nvSpPr>
          <p:cNvPr id="3" name="Espace réservé du texte 2">
            <a:extLst>
              <a:ext uri="{FF2B5EF4-FFF2-40B4-BE49-F238E27FC236}">
                <a16:creationId xmlns:a16="http://schemas.microsoft.com/office/drawing/2014/main" id="{333678B9-813E-7379-CE69-652F5E6DB7FC}"/>
              </a:ext>
            </a:extLst>
          </p:cNvPr>
          <p:cNvSpPr>
            <a:spLocks noGrp="1"/>
          </p:cNvSpPr>
          <p:nvPr>
            <p:ph type="body" idx="1"/>
          </p:nvPr>
        </p:nvSpPr>
        <p:spPr>
          <a:xfrm>
            <a:off x="1350682" y="4870824"/>
            <a:ext cx="10005951" cy="1458258"/>
          </a:xfrm>
        </p:spPr>
        <p:txBody>
          <a:bodyPr vert="horz" lIns="91440" tIns="45720" rIns="91440" bIns="45720" rtlCol="0" anchor="ctr">
            <a:normAutofit/>
          </a:bodyPr>
          <a:lstStyle/>
          <a:p>
            <a:r>
              <a:rPr lang="en-US" kern="1200" dirty="0">
                <a:solidFill>
                  <a:schemeClr val="tx1"/>
                </a:solidFill>
                <a:latin typeface="+mn-lt"/>
                <a:ea typeface="+mn-ea"/>
                <a:cs typeface="+mn-cs"/>
              </a:rPr>
              <a:t>1.1.  Les </a:t>
            </a:r>
            <a:r>
              <a:rPr lang="en-US" kern="1200" dirty="0" err="1">
                <a:solidFill>
                  <a:schemeClr val="tx1"/>
                </a:solidFill>
                <a:latin typeface="+mn-lt"/>
                <a:ea typeface="+mn-ea"/>
                <a:cs typeface="+mn-cs"/>
              </a:rPr>
              <a:t>évolutions</a:t>
            </a:r>
            <a:r>
              <a:rPr lang="en-US" kern="1200" dirty="0">
                <a:solidFill>
                  <a:schemeClr val="tx1"/>
                </a:solidFill>
                <a:latin typeface="+mn-lt"/>
                <a:ea typeface="+mn-ea"/>
                <a:cs typeface="+mn-cs"/>
              </a:rPr>
              <a:t> des </a:t>
            </a:r>
            <a:r>
              <a:rPr lang="en-US" kern="1200" dirty="0" err="1">
                <a:solidFill>
                  <a:schemeClr val="tx1"/>
                </a:solidFill>
                <a:latin typeface="+mn-lt"/>
                <a:ea typeface="+mn-ea"/>
                <a:cs typeface="+mn-cs"/>
              </a:rPr>
              <a:t>formes</a:t>
            </a:r>
            <a:r>
              <a:rPr lang="en-US" kern="1200" dirty="0">
                <a:solidFill>
                  <a:schemeClr val="tx1"/>
                </a:solidFill>
                <a:latin typeface="+mn-lt"/>
                <a:ea typeface="+mn-ea"/>
                <a:cs typeface="+mn-cs"/>
              </a:rPr>
              <a:t> </a:t>
            </a:r>
            <a:r>
              <a:rPr lang="en-US" kern="1200" dirty="0" err="1">
                <a:solidFill>
                  <a:schemeClr val="tx1"/>
                </a:solidFill>
                <a:latin typeface="+mn-lt"/>
                <a:ea typeface="+mn-ea"/>
                <a:cs typeface="+mn-cs"/>
              </a:rPr>
              <a:t>d’emploi</a:t>
            </a:r>
            <a:endParaRPr lang="en-US" kern="1200" dirty="0">
              <a:solidFill>
                <a:schemeClr val="tx1"/>
              </a:solidFill>
              <a:latin typeface="+mn-lt"/>
              <a:ea typeface="+mn-ea"/>
              <a:cs typeface="+mn-cs"/>
            </a:endParaRPr>
          </a:p>
          <a:p>
            <a:r>
              <a:rPr lang="en-US" kern="1200" dirty="0">
                <a:solidFill>
                  <a:schemeClr val="tx1"/>
                </a:solidFill>
                <a:latin typeface="+mn-lt"/>
                <a:ea typeface="+mn-ea"/>
                <a:cs typeface="+mn-cs"/>
              </a:rPr>
              <a:t> </a:t>
            </a:r>
          </a:p>
        </p:txBody>
      </p:sp>
      <p:sp>
        <p:nvSpPr>
          <p:cNvPr id="4" name="Espace réservé du pied de page 3">
            <a:extLst>
              <a:ext uri="{FF2B5EF4-FFF2-40B4-BE49-F238E27FC236}">
                <a16:creationId xmlns:a16="http://schemas.microsoft.com/office/drawing/2014/main" id="{BF1DB12A-5159-F166-2806-63F09DF4BFF4}"/>
              </a:ext>
            </a:extLst>
          </p:cNvPr>
          <p:cNvSpPr>
            <a:spLocks noGrp="1"/>
          </p:cNvSpPr>
          <p:nvPr>
            <p:ph type="ftr" sz="quarter" idx="11"/>
          </p:nvPr>
        </p:nvSpPr>
        <p:spPr>
          <a:xfrm rot="5400000">
            <a:off x="-1828800" y="1984248"/>
            <a:ext cx="4114800" cy="365125"/>
          </a:xfrm>
        </p:spPr>
        <p:txBody>
          <a:bodyPr vert="horz" lIns="91440" tIns="45720" rIns="91440" bIns="45720" rtlCol="0" anchor="ctr">
            <a:normAutofit/>
          </a:bodyPr>
          <a:lstStyle/>
          <a:p>
            <a:pPr algn="l">
              <a:spcAft>
                <a:spcPts val="600"/>
              </a:spcAft>
            </a:pPr>
            <a:r>
              <a:rPr lang="en-US" sz="1100" kern="1200">
                <a:solidFill>
                  <a:srgbClr val="FFFFFF"/>
                </a:solidFill>
                <a:latin typeface="+mn-lt"/>
                <a:ea typeface="+mn-ea"/>
                <a:cs typeface="+mn-cs"/>
              </a:rPr>
              <a:t>Sandrine Parayre Formation académique Aix Marseille 2023</a:t>
            </a:r>
          </a:p>
        </p:txBody>
      </p:sp>
      <p:sp>
        <p:nvSpPr>
          <p:cNvPr id="5" name="Espace réservé du numéro de diapositive 4">
            <a:extLst>
              <a:ext uri="{FF2B5EF4-FFF2-40B4-BE49-F238E27FC236}">
                <a16:creationId xmlns:a16="http://schemas.microsoft.com/office/drawing/2014/main" id="{3F7D26B1-19C6-1AE2-BE0D-EAB4049F6B04}"/>
              </a:ext>
            </a:extLst>
          </p:cNvPr>
          <p:cNvSpPr>
            <a:spLocks noGrp="1"/>
          </p:cNvSpPr>
          <p:nvPr>
            <p:ph type="sldNum" sz="quarter" idx="12"/>
          </p:nvPr>
        </p:nvSpPr>
        <p:spPr>
          <a:xfrm>
            <a:off x="11704320" y="6446837"/>
            <a:ext cx="448056" cy="365125"/>
          </a:xfrm>
        </p:spPr>
        <p:txBody>
          <a:bodyPr vert="horz" lIns="91440" tIns="45720" rIns="91440" bIns="45720" rtlCol="0" anchor="ctr">
            <a:normAutofit/>
          </a:bodyPr>
          <a:lstStyle/>
          <a:p>
            <a:pPr>
              <a:spcAft>
                <a:spcPts val="600"/>
              </a:spcAft>
            </a:pPr>
            <a:fld id="{D266F4DE-CDC0-234A-B27D-B59A64A3BC31}" type="slidenum">
              <a:rPr lang="en-US" sz="1100">
                <a:solidFill>
                  <a:schemeClr val="tx1">
                    <a:lumMod val="50000"/>
                    <a:lumOff val="50000"/>
                  </a:schemeClr>
                </a:solidFill>
              </a:rPr>
              <a:pPr>
                <a:spcAft>
                  <a:spcPts val="600"/>
                </a:spcAft>
              </a:pPr>
              <a:t>8</a:t>
            </a:fld>
            <a:endParaRPr lang="en-US" sz="1100">
              <a:solidFill>
                <a:schemeClr val="tx1">
                  <a:lumMod val="50000"/>
                  <a:lumOff val="50000"/>
                </a:schemeClr>
              </a:solidFill>
            </a:endParaRPr>
          </a:p>
        </p:txBody>
      </p:sp>
    </p:spTree>
    <p:extLst>
      <p:ext uri="{BB962C8B-B14F-4D97-AF65-F5344CB8AC3E}">
        <p14:creationId xmlns:p14="http://schemas.microsoft.com/office/powerpoint/2010/main" val="3221337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4AA4657D-81E1-E6A2-B8CB-7D3A73E70D38}"/>
              </a:ext>
            </a:extLst>
          </p:cNvPr>
          <p:cNvSpPr>
            <a:spLocks noGrp="1"/>
          </p:cNvSpPr>
          <p:nvPr>
            <p:ph type="title"/>
          </p:nvPr>
        </p:nvSpPr>
        <p:spPr>
          <a:xfrm>
            <a:off x="1371599" y="294538"/>
            <a:ext cx="9895951" cy="1033669"/>
          </a:xfrm>
        </p:spPr>
        <p:txBody>
          <a:bodyPr>
            <a:normAutofit fontScale="90000"/>
          </a:bodyPr>
          <a:lstStyle/>
          <a:p>
            <a:r>
              <a:rPr lang="fr-FR" sz="4000" dirty="0">
                <a:solidFill>
                  <a:srgbClr val="FFFFFF"/>
                </a:solidFill>
              </a:rPr>
              <a:t>1.1.  Les évolutions des formes d’emploi</a:t>
            </a:r>
            <a:br>
              <a:rPr lang="fr-FR" sz="4000" dirty="0">
                <a:solidFill>
                  <a:srgbClr val="FFFFFF"/>
                </a:solidFill>
              </a:rPr>
            </a:br>
            <a:r>
              <a:rPr lang="fr-FR" sz="4000" dirty="0">
                <a:solidFill>
                  <a:srgbClr val="FFFFFF"/>
                </a:solidFill>
              </a:rPr>
              <a:t>Une photographie en 2022</a:t>
            </a:r>
          </a:p>
        </p:txBody>
      </p:sp>
      <p:pic>
        <p:nvPicPr>
          <p:cNvPr id="6" name="Espace réservé du contenu 5">
            <a:extLst>
              <a:ext uri="{FF2B5EF4-FFF2-40B4-BE49-F238E27FC236}">
                <a16:creationId xmlns:a16="http://schemas.microsoft.com/office/drawing/2014/main" id="{EA827288-A832-5FDD-5B72-06DBA09EB497}"/>
              </a:ext>
            </a:extLst>
          </p:cNvPr>
          <p:cNvPicPr>
            <a:picLocks noGrp="1" noChangeAspect="1"/>
          </p:cNvPicPr>
          <p:nvPr>
            <p:ph idx="1"/>
          </p:nvPr>
        </p:nvPicPr>
        <p:blipFill>
          <a:blip r:embed="rId2"/>
          <a:stretch>
            <a:fillRect/>
          </a:stretch>
        </p:blipFill>
        <p:spPr>
          <a:xfrm>
            <a:off x="2802836" y="1367565"/>
            <a:ext cx="6964016" cy="5514716"/>
          </a:xfrm>
          <a:prstGeom prst="rect">
            <a:avLst/>
          </a:prstGeom>
        </p:spPr>
      </p:pic>
      <p:sp>
        <p:nvSpPr>
          <p:cNvPr id="5" name="Espace réservé du numéro de diapositive 4">
            <a:extLst>
              <a:ext uri="{FF2B5EF4-FFF2-40B4-BE49-F238E27FC236}">
                <a16:creationId xmlns:a16="http://schemas.microsoft.com/office/drawing/2014/main" id="{BC487F2F-2F81-B06A-54C7-1C1487D9366F}"/>
              </a:ext>
            </a:extLst>
          </p:cNvPr>
          <p:cNvSpPr>
            <a:spLocks noGrp="1"/>
          </p:cNvSpPr>
          <p:nvPr>
            <p:ph type="sldNum" sz="quarter" idx="12"/>
          </p:nvPr>
        </p:nvSpPr>
        <p:spPr>
          <a:xfrm>
            <a:off x="11704320" y="6455431"/>
            <a:ext cx="445913" cy="365125"/>
          </a:xfrm>
        </p:spPr>
        <p:txBody>
          <a:bodyPr>
            <a:normAutofit/>
          </a:bodyPr>
          <a:lstStyle/>
          <a:p>
            <a:pPr>
              <a:spcAft>
                <a:spcPts val="600"/>
              </a:spcAft>
            </a:pPr>
            <a:fld id="{D266F4DE-CDC0-234A-B27D-B59A64A3BC31}" type="slidenum">
              <a:rPr lang="fr-FR" sz="1100">
                <a:solidFill>
                  <a:schemeClr val="tx1">
                    <a:lumMod val="50000"/>
                    <a:lumOff val="50000"/>
                  </a:schemeClr>
                </a:solidFill>
              </a:rPr>
              <a:pPr>
                <a:spcAft>
                  <a:spcPts val="600"/>
                </a:spcAft>
              </a:pPr>
              <a:t>9</a:t>
            </a:fld>
            <a:endParaRPr lang="fr-FR" sz="1100">
              <a:solidFill>
                <a:schemeClr val="tx1">
                  <a:lumMod val="50000"/>
                  <a:lumOff val="50000"/>
                </a:schemeClr>
              </a:solidFill>
            </a:endParaRPr>
          </a:p>
        </p:txBody>
      </p:sp>
      <p:sp>
        <p:nvSpPr>
          <p:cNvPr id="8" name="ZoneTexte 7">
            <a:extLst>
              <a:ext uri="{FF2B5EF4-FFF2-40B4-BE49-F238E27FC236}">
                <a16:creationId xmlns:a16="http://schemas.microsoft.com/office/drawing/2014/main" id="{C9FF8C43-1003-4038-5C49-B608ED73B3E6}"/>
              </a:ext>
            </a:extLst>
          </p:cNvPr>
          <p:cNvSpPr txBox="1"/>
          <p:nvPr/>
        </p:nvSpPr>
        <p:spPr>
          <a:xfrm>
            <a:off x="7928941" y="6507390"/>
            <a:ext cx="6097656" cy="369332"/>
          </a:xfrm>
          <a:prstGeom prst="rect">
            <a:avLst/>
          </a:prstGeom>
          <a:noFill/>
        </p:spPr>
        <p:txBody>
          <a:bodyPr wrap="square">
            <a:spAutoFit/>
          </a:bodyPr>
          <a:lstStyle/>
          <a:p>
            <a:r>
              <a:rPr lang="fr-FR" dirty="0"/>
              <a:t>Insee Première • n° 1941 • Mars 2023</a:t>
            </a:r>
          </a:p>
        </p:txBody>
      </p:sp>
      <p:sp>
        <p:nvSpPr>
          <p:cNvPr id="9" name="Espace réservé du pied de page 3">
            <a:extLst>
              <a:ext uri="{FF2B5EF4-FFF2-40B4-BE49-F238E27FC236}">
                <a16:creationId xmlns:a16="http://schemas.microsoft.com/office/drawing/2014/main" id="{8575E8C6-4C58-A619-C1EB-0130C2ED69EA}"/>
              </a:ext>
            </a:extLst>
          </p:cNvPr>
          <p:cNvSpPr>
            <a:spLocks noGrp="1"/>
          </p:cNvSpPr>
          <p:nvPr>
            <p:ph type="ftr" sz="quarter" idx="11"/>
          </p:nvPr>
        </p:nvSpPr>
        <p:spPr>
          <a:xfrm rot="5400000">
            <a:off x="-1676016" y="2183228"/>
            <a:ext cx="3717157"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100" b="0" i="0" u="none" strike="noStrike" kern="1200" cap="none" spc="0" normalizeH="0" baseline="0" noProof="0" dirty="0">
                <a:ln>
                  <a:noFill/>
                </a:ln>
                <a:solidFill>
                  <a:srgbClr val="FFFFFF"/>
                </a:solidFill>
                <a:effectLst/>
                <a:uLnTx/>
                <a:uFillTx/>
                <a:latin typeface="Calibri" panose="020F0502020204030204"/>
                <a:ea typeface="+mn-ea"/>
                <a:cs typeface="+mn-cs"/>
              </a:rPr>
              <a:t>Sandrine Parayre </a:t>
            </a:r>
            <a:r>
              <a:rPr kumimoji="0" lang="fr-FR" sz="1100" b="0" i="0" u="none" strike="noStrike" kern="1200" cap="none" spc="0" normalizeH="0" baseline="0" noProof="0" dirty="0">
                <a:ln>
                  <a:noFill/>
                </a:ln>
                <a:solidFill>
                  <a:schemeClr val="tx1"/>
                </a:solidFill>
                <a:effectLst/>
                <a:uLnTx/>
                <a:uFillTx/>
                <a:latin typeface="Calibri" panose="020F0502020204030204"/>
                <a:ea typeface="+mn-ea"/>
                <a:cs typeface="+mn-cs"/>
              </a:rPr>
              <a:t>Formation académique Aix Marseille 2023</a:t>
            </a:r>
          </a:p>
        </p:txBody>
      </p:sp>
      <p:cxnSp>
        <p:nvCxnSpPr>
          <p:cNvPr id="15" name="Connecteur droit 14">
            <a:extLst>
              <a:ext uri="{FF2B5EF4-FFF2-40B4-BE49-F238E27FC236}">
                <a16:creationId xmlns:a16="http://schemas.microsoft.com/office/drawing/2014/main" id="{4D3FC524-2A06-B74B-8002-A48A62EE9142}"/>
              </a:ext>
            </a:extLst>
          </p:cNvPr>
          <p:cNvCxnSpPr/>
          <p:nvPr/>
        </p:nvCxnSpPr>
        <p:spPr>
          <a:xfrm>
            <a:off x="2802836" y="2295939"/>
            <a:ext cx="1043607" cy="0"/>
          </a:xfrm>
          <a:prstGeom prst="line">
            <a:avLst/>
          </a:prstGeom>
        </p:spPr>
        <p:style>
          <a:lnRef idx="3">
            <a:schemeClr val="accent4"/>
          </a:lnRef>
          <a:fillRef idx="0">
            <a:schemeClr val="accent4"/>
          </a:fillRef>
          <a:effectRef idx="2">
            <a:schemeClr val="accent4"/>
          </a:effectRef>
          <a:fontRef idx="minor">
            <a:schemeClr val="tx1"/>
          </a:fontRef>
        </p:style>
      </p:cxnSp>
      <p:cxnSp>
        <p:nvCxnSpPr>
          <p:cNvPr id="17" name="Connecteur droit 16">
            <a:extLst>
              <a:ext uri="{FF2B5EF4-FFF2-40B4-BE49-F238E27FC236}">
                <a16:creationId xmlns:a16="http://schemas.microsoft.com/office/drawing/2014/main" id="{B499DD29-48E8-9FD6-2407-2C4B19272D4A}"/>
              </a:ext>
            </a:extLst>
          </p:cNvPr>
          <p:cNvCxnSpPr>
            <a:cxnSpLocks/>
          </p:cNvCxnSpPr>
          <p:nvPr/>
        </p:nvCxnSpPr>
        <p:spPr>
          <a:xfrm>
            <a:off x="2802836" y="2478157"/>
            <a:ext cx="824947" cy="0"/>
          </a:xfrm>
          <a:prstGeom prst="line">
            <a:avLst/>
          </a:prstGeom>
        </p:spPr>
        <p:style>
          <a:lnRef idx="3">
            <a:schemeClr val="accent4"/>
          </a:lnRef>
          <a:fillRef idx="0">
            <a:schemeClr val="accent4"/>
          </a:fillRef>
          <a:effectRef idx="2">
            <a:schemeClr val="accent4"/>
          </a:effectRef>
          <a:fontRef idx="minor">
            <a:schemeClr val="tx1"/>
          </a:fontRef>
        </p:style>
      </p:cxnSp>
      <p:cxnSp>
        <p:nvCxnSpPr>
          <p:cNvPr id="20" name="Connecteur droit 19">
            <a:extLst>
              <a:ext uri="{FF2B5EF4-FFF2-40B4-BE49-F238E27FC236}">
                <a16:creationId xmlns:a16="http://schemas.microsoft.com/office/drawing/2014/main" id="{A9917504-29DB-D17E-1438-876FDC03352D}"/>
              </a:ext>
            </a:extLst>
          </p:cNvPr>
          <p:cNvCxnSpPr>
            <a:cxnSpLocks/>
          </p:cNvCxnSpPr>
          <p:nvPr/>
        </p:nvCxnSpPr>
        <p:spPr>
          <a:xfrm>
            <a:off x="2802836" y="2816087"/>
            <a:ext cx="576468" cy="0"/>
          </a:xfrm>
          <a:prstGeom prst="line">
            <a:avLst/>
          </a:prstGeom>
        </p:spPr>
        <p:style>
          <a:lnRef idx="3">
            <a:schemeClr val="accent4"/>
          </a:lnRef>
          <a:fillRef idx="0">
            <a:schemeClr val="accent4"/>
          </a:fillRef>
          <a:effectRef idx="2">
            <a:schemeClr val="accent4"/>
          </a:effectRef>
          <a:fontRef idx="minor">
            <a:schemeClr val="tx1"/>
          </a:fontRef>
        </p:style>
      </p:cxnSp>
      <p:cxnSp>
        <p:nvCxnSpPr>
          <p:cNvPr id="22" name="Connecteur droit 21">
            <a:extLst>
              <a:ext uri="{FF2B5EF4-FFF2-40B4-BE49-F238E27FC236}">
                <a16:creationId xmlns:a16="http://schemas.microsoft.com/office/drawing/2014/main" id="{8F320DD9-A283-769D-0333-366826DBAAB4}"/>
              </a:ext>
            </a:extLst>
          </p:cNvPr>
          <p:cNvCxnSpPr>
            <a:cxnSpLocks/>
          </p:cNvCxnSpPr>
          <p:nvPr/>
        </p:nvCxnSpPr>
        <p:spPr>
          <a:xfrm>
            <a:off x="2802836" y="4247561"/>
            <a:ext cx="1898373" cy="0"/>
          </a:xfrm>
          <a:prstGeom prst="line">
            <a:avLst/>
          </a:prstGeom>
        </p:spPr>
        <p:style>
          <a:lnRef idx="3">
            <a:schemeClr val="accent4"/>
          </a:lnRef>
          <a:fillRef idx="0">
            <a:schemeClr val="accent4"/>
          </a:fillRef>
          <a:effectRef idx="2">
            <a:schemeClr val="accent4"/>
          </a:effectRef>
          <a:fontRef idx="minor">
            <a:schemeClr val="tx1"/>
          </a:fontRef>
        </p:style>
      </p:cxnSp>
      <p:cxnSp>
        <p:nvCxnSpPr>
          <p:cNvPr id="24" name="Connecteur droit 23">
            <a:extLst>
              <a:ext uri="{FF2B5EF4-FFF2-40B4-BE49-F238E27FC236}">
                <a16:creationId xmlns:a16="http://schemas.microsoft.com/office/drawing/2014/main" id="{1C77933D-646A-580D-06FB-88993D229961}"/>
              </a:ext>
            </a:extLst>
          </p:cNvPr>
          <p:cNvCxnSpPr>
            <a:cxnSpLocks/>
          </p:cNvCxnSpPr>
          <p:nvPr/>
        </p:nvCxnSpPr>
        <p:spPr>
          <a:xfrm>
            <a:off x="2802836" y="5330687"/>
            <a:ext cx="1098271" cy="0"/>
          </a:xfrm>
          <a:prstGeom prst="line">
            <a:avLst/>
          </a:prstGeom>
        </p:spPr>
        <p:style>
          <a:lnRef idx="3">
            <a:schemeClr val="accent4"/>
          </a:lnRef>
          <a:fillRef idx="0">
            <a:schemeClr val="accent4"/>
          </a:fillRef>
          <a:effectRef idx="2">
            <a:schemeClr val="accent4"/>
          </a:effectRef>
          <a:fontRef idx="minor">
            <a:schemeClr val="tx1"/>
          </a:fontRef>
        </p:style>
      </p:cxnSp>
      <p:cxnSp>
        <p:nvCxnSpPr>
          <p:cNvPr id="25" name="Connecteur droit 24">
            <a:extLst>
              <a:ext uri="{FF2B5EF4-FFF2-40B4-BE49-F238E27FC236}">
                <a16:creationId xmlns:a16="http://schemas.microsoft.com/office/drawing/2014/main" id="{C536D64B-497D-3631-625E-90FF55C2262B}"/>
              </a:ext>
            </a:extLst>
          </p:cNvPr>
          <p:cNvCxnSpPr>
            <a:cxnSpLocks/>
          </p:cNvCxnSpPr>
          <p:nvPr/>
        </p:nvCxnSpPr>
        <p:spPr>
          <a:xfrm>
            <a:off x="2802836" y="5519530"/>
            <a:ext cx="1346750" cy="0"/>
          </a:xfrm>
          <a:prstGeom prst="line">
            <a:avLst/>
          </a:prstGeom>
        </p:spPr>
        <p:style>
          <a:lnRef idx="3">
            <a:schemeClr val="accent4"/>
          </a:lnRef>
          <a:fillRef idx="0">
            <a:schemeClr val="accent4"/>
          </a:fillRef>
          <a:effectRef idx="2">
            <a:schemeClr val="accent4"/>
          </a:effectRef>
          <a:fontRef idx="minor">
            <a:schemeClr val="tx1"/>
          </a:fontRef>
        </p:style>
      </p:cxnSp>
      <p:cxnSp>
        <p:nvCxnSpPr>
          <p:cNvPr id="27" name="Connecteur droit 26">
            <a:extLst>
              <a:ext uri="{FF2B5EF4-FFF2-40B4-BE49-F238E27FC236}">
                <a16:creationId xmlns:a16="http://schemas.microsoft.com/office/drawing/2014/main" id="{77B349BB-1EF8-411F-1426-EA5B6EE95C4C}"/>
              </a:ext>
            </a:extLst>
          </p:cNvPr>
          <p:cNvCxnSpPr/>
          <p:nvPr/>
        </p:nvCxnSpPr>
        <p:spPr>
          <a:xfrm>
            <a:off x="2802836" y="5691809"/>
            <a:ext cx="1043607" cy="0"/>
          </a:xfrm>
          <a:prstGeom prst="line">
            <a:avLst/>
          </a:prstGeom>
        </p:spPr>
        <p:style>
          <a:lnRef idx="3">
            <a:schemeClr val="accent4"/>
          </a:lnRef>
          <a:fillRef idx="0">
            <a:schemeClr val="accent4"/>
          </a:fillRef>
          <a:effectRef idx="2">
            <a:schemeClr val="accent4"/>
          </a:effectRef>
          <a:fontRef idx="minor">
            <a:schemeClr val="tx1"/>
          </a:fontRef>
        </p:style>
      </p:cxnSp>
      <p:cxnSp>
        <p:nvCxnSpPr>
          <p:cNvPr id="29" name="Connecteur droit 28">
            <a:extLst>
              <a:ext uri="{FF2B5EF4-FFF2-40B4-BE49-F238E27FC236}">
                <a16:creationId xmlns:a16="http://schemas.microsoft.com/office/drawing/2014/main" id="{FF90B17C-E9B8-E5D8-DD17-85408A862A61}"/>
              </a:ext>
            </a:extLst>
          </p:cNvPr>
          <p:cNvCxnSpPr>
            <a:cxnSpLocks/>
          </p:cNvCxnSpPr>
          <p:nvPr/>
        </p:nvCxnSpPr>
        <p:spPr>
          <a:xfrm>
            <a:off x="2802836" y="5857461"/>
            <a:ext cx="1346750" cy="0"/>
          </a:xfrm>
          <a:prstGeom prst="line">
            <a:avLst/>
          </a:prstGeom>
        </p:spPr>
        <p:style>
          <a:lnRef idx="3">
            <a:schemeClr val="accent4"/>
          </a:lnRef>
          <a:fillRef idx="0">
            <a:schemeClr val="accent4"/>
          </a:fillRef>
          <a:effectRef idx="2">
            <a:schemeClr val="accent4"/>
          </a:effectRef>
          <a:fontRef idx="minor">
            <a:schemeClr val="tx1"/>
          </a:fontRef>
        </p:style>
      </p:cxnSp>
      <p:sp>
        <p:nvSpPr>
          <p:cNvPr id="32" name="ZoneTexte 31">
            <a:extLst>
              <a:ext uri="{FF2B5EF4-FFF2-40B4-BE49-F238E27FC236}">
                <a16:creationId xmlns:a16="http://schemas.microsoft.com/office/drawing/2014/main" id="{D1A4CE7A-7EA1-AA54-2962-2B9AD932B07E}"/>
              </a:ext>
            </a:extLst>
          </p:cNvPr>
          <p:cNvSpPr txBox="1"/>
          <p:nvPr/>
        </p:nvSpPr>
        <p:spPr>
          <a:xfrm>
            <a:off x="121755" y="5048359"/>
            <a:ext cx="2452769" cy="1477328"/>
          </a:xfrm>
          <a:prstGeom prst="rect">
            <a:avLst/>
          </a:prstGeom>
          <a:noFill/>
        </p:spPr>
        <p:txBody>
          <a:bodyPr wrap="square">
            <a:spAutoFit/>
          </a:bodyPr>
          <a:lstStyle/>
          <a:p>
            <a:r>
              <a:rPr lang="fr-FR" b="1" dirty="0">
                <a:solidFill>
                  <a:srgbClr val="7030A0"/>
                </a:solidFill>
              </a:rPr>
              <a:t>Nouvelle nomenclature PCS 2020</a:t>
            </a:r>
          </a:p>
          <a:p>
            <a:r>
              <a:rPr lang="fr-FR" dirty="0">
                <a:solidFill>
                  <a:srgbClr val="7030A0"/>
                </a:solidFill>
              </a:rPr>
              <a:t>https://</a:t>
            </a:r>
            <a:r>
              <a:rPr lang="fr-FR" dirty="0" err="1">
                <a:solidFill>
                  <a:srgbClr val="7030A0"/>
                </a:solidFill>
              </a:rPr>
              <a:t>www.insee.fr</a:t>
            </a:r>
            <a:r>
              <a:rPr lang="fr-FR" dirty="0">
                <a:solidFill>
                  <a:srgbClr val="7030A0"/>
                </a:solidFill>
              </a:rPr>
              <a:t>/</a:t>
            </a:r>
            <a:r>
              <a:rPr lang="fr-FR" dirty="0" err="1">
                <a:solidFill>
                  <a:srgbClr val="7030A0"/>
                </a:solidFill>
              </a:rPr>
              <a:t>fr</a:t>
            </a:r>
            <a:r>
              <a:rPr lang="fr-FR" dirty="0">
                <a:solidFill>
                  <a:srgbClr val="7030A0"/>
                </a:solidFill>
              </a:rPr>
              <a:t>/statistiques/6453760?sommaire=6453776</a:t>
            </a:r>
          </a:p>
        </p:txBody>
      </p:sp>
    </p:spTree>
    <p:extLst>
      <p:ext uri="{BB962C8B-B14F-4D97-AF65-F5344CB8AC3E}">
        <p14:creationId xmlns:p14="http://schemas.microsoft.com/office/powerpoint/2010/main" val="1195044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8015</TotalTime>
  <Words>10661</Words>
  <Application>Microsoft Macintosh PowerPoint</Application>
  <PresentationFormat>Grand écran</PresentationFormat>
  <Paragraphs>569</Paragraphs>
  <Slides>73</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73</vt:i4>
      </vt:variant>
    </vt:vector>
  </HeadingPairs>
  <TitlesOfParts>
    <vt:vector size="79" baseType="lpstr">
      <vt:lpstr>Arial</vt:lpstr>
      <vt:lpstr>Calibri</vt:lpstr>
      <vt:lpstr>Calibri Light</vt:lpstr>
      <vt:lpstr>Goudy Old Style</vt:lpstr>
      <vt:lpstr>Times New Roman</vt:lpstr>
      <vt:lpstr>Thème Office</vt:lpstr>
      <vt:lpstr>Quelles mutations du travail et de l’emploi ?</vt:lpstr>
      <vt:lpstr>Quelles mutations du travail et de l’emploi ? Partie du programme évaluable en 2024</vt:lpstr>
      <vt:lpstr>Quelles mutations du travail et de l’emploi ?</vt:lpstr>
      <vt:lpstr>Quelles mutations du travail et de l’emploi ? Une forte actualité de ce thème dans le débat public, un lien avec la contestation de la réforme des retraites, des films avec l’organisation du travail en toile de fond</vt:lpstr>
      <vt:lpstr>Quelles mutations du travail et de l’emploi ? Une forte actualité de ce theme Le sens du travail remis en cause par des étudiants</vt:lpstr>
      <vt:lpstr>Quelles mutations du travail et de l’emploi ? Une forte actualité de ce theme La grande démission ou le Big quit ?</vt:lpstr>
      <vt:lpstr>Quelles mutations du travail et de l’emploi ? Plan de l’intervention</vt:lpstr>
      <vt:lpstr>1. Les évolutions de l’emploi </vt:lpstr>
      <vt:lpstr>1.1.  Les évolutions des formes d’emploi Une photographie en 2022</vt:lpstr>
      <vt:lpstr>1.1.  Les évolutions des formes d’emploi Les évolutions des statuts d’emploi depuis 1982</vt:lpstr>
      <vt:lpstr>1.1.  Les évolutions des formes d’emploi Nombre de créations d'entreprises depuis 2010</vt:lpstr>
      <vt:lpstr>1.1.  Les évolutions des formes d’emploi Les évolutions des GSP depuis 1982</vt:lpstr>
      <vt:lpstr>1.1.  Les évolutions des formes d’emploi</vt:lpstr>
      <vt:lpstr>1.1.  Les évolutions des formes d’emploi Part de personnes en situation de sous-emploi parmi les personnes en emploi et Nombre de personnes appartenant au halo autour du chômage par composante de 2003 à 2021</vt:lpstr>
      <vt:lpstr>1. Les évolutions de l’emploi </vt:lpstr>
      <vt:lpstr>1.2. Les conséquences sur la qualité des emplois  Les descripteurs de la qualité des emplois</vt:lpstr>
      <vt:lpstr>1.2. Les conséquences sur la qualité des emplois  Les descripteurs de la qualité des emplois : le potentiel de formation</vt:lpstr>
      <vt:lpstr>1.2. Les conséquences sur la qualité des emplois : Les descripteurs de la qualité des emplois : horizon de carrière </vt:lpstr>
      <vt:lpstr>1.2. Les conséquences sur la qualité des emplois : Les descripteurs de la qualité des emplois : horizon de carrière </vt:lpstr>
      <vt:lpstr>1.2. Les conséquences sur la qualité des emplois : Les descripteurs de la qualité des emplois : horizon de carrière </vt:lpstr>
      <vt:lpstr>1.2. Les conséquences sur la qualité des emplois : Les descripteurs de la qualité des emplois : horizon de carrière </vt:lpstr>
      <vt:lpstr>1.2. Les conséquences sur la qualité des emplois </vt:lpstr>
      <vt:lpstr>1.2. Les conséquences sur la qualité des emplois  La sécurité économique Proportion de salariés craignant pour leur emploi</vt:lpstr>
      <vt:lpstr>1.2. Les conséquences sur la qualité des emplois  Les conditions de travail Durée et organisation du travail des personnes en emploi par classe et sous‑classe d’emploi en 2021</vt:lpstr>
      <vt:lpstr>2. Les formes d’organisation du travail  </vt:lpstr>
      <vt:lpstr>2. 1. Quelle actualité des modèles tayloriens ?</vt:lpstr>
      <vt:lpstr>2. 1. Quelle actualité des modèles tayloriens ?</vt:lpstr>
      <vt:lpstr>2. 1. Quelle actualité des modèles tayloriens ?</vt:lpstr>
      <vt:lpstr>2. 1. Quelle actualité des modèles tayloriens ?</vt:lpstr>
      <vt:lpstr>2. 1. Quelle actualité des modèles tayloriens ?</vt:lpstr>
      <vt:lpstr>2. 1. Quelle actualité des modèles tayloriens ?</vt:lpstr>
      <vt:lpstr>2. Les formes d’organisation du travail  </vt:lpstr>
      <vt:lpstr>2.2. Quels effets sur les conditions de travail</vt:lpstr>
      <vt:lpstr>2.2. Quels effets sur les conditions de travail Les relations de travail</vt:lpstr>
      <vt:lpstr>2.2. Quels effets sur les conditions de travail Évolution de la proportion de salariés dont l’exécution du travail impose au moins trois contraintes physiques </vt:lpstr>
      <vt:lpstr>2.2. Quels effets sur les conditions de travail Proportions de salariés ayant des contraintes horaires en % </vt:lpstr>
      <vt:lpstr>2.2. Quels effets sur les conditions de travail Big Quit et grande démission ?</vt:lpstr>
      <vt:lpstr>2.2. Quels effets sur les conditions de travail </vt:lpstr>
      <vt:lpstr>2.2. Quels effets sur les conditions de travail </vt:lpstr>
      <vt:lpstr>2.2. Quels effets sur les conditions de travail </vt:lpstr>
      <vt:lpstr>2.2. Quels effets sur les conditions de travail </vt:lpstr>
      <vt:lpstr>3. Les effets du numérique sur l’emploi  </vt:lpstr>
      <vt:lpstr>3.1. Le brouillage des frontières du travail par le numérique</vt:lpstr>
      <vt:lpstr>3.1. Le brouillage des frontières du travail par le numérique</vt:lpstr>
      <vt:lpstr>3.1. Le brouillage des frontières du travail par le numérique</vt:lpstr>
      <vt:lpstr>3.1. Le brouillage des frontières du travail par le numérique</vt:lpstr>
      <vt:lpstr>3.1. Le brouillage des frontières du travail par le numérique</vt:lpstr>
      <vt:lpstr>3.1. Le brouillage des frontières du travail par le numérique</vt:lpstr>
      <vt:lpstr>3.1. Le brouillage des frontières du travail par le numérique</vt:lpstr>
      <vt:lpstr>3.1. Le brouillage des frontières du travail par le numérique</vt:lpstr>
      <vt:lpstr>3.1. Le brouillage des frontières du travail par le numérique</vt:lpstr>
      <vt:lpstr>3.1. Le brouillage des frontières du travail par le numérique</vt:lpstr>
      <vt:lpstr>3.1. Le brouillage des frontières du travail par le numérique</vt:lpstr>
      <vt:lpstr>3. Les effets du numérique sur l’emploi  </vt:lpstr>
      <vt:lpstr>3.2. La transformation des relations d’emploi</vt:lpstr>
      <vt:lpstr>3.2. La transformation des relations d’emploi</vt:lpstr>
      <vt:lpstr>3. Les effets du numérique sur l’emploi  </vt:lpstr>
      <vt:lpstr>3.3. Les risques de polarisation des emplois</vt:lpstr>
      <vt:lpstr>3.3. Les risques de polarisation des emplois</vt:lpstr>
      <vt:lpstr>3.3. Les risques de polarisation des emplois</vt:lpstr>
      <vt:lpstr>4. Le travail comme source d’intégration sociale </vt:lpstr>
      <vt:lpstr>4.1. Le travail, un intégrateur puissant mais des conditions d’emploi qui limitent ce rôle</vt:lpstr>
      <vt:lpstr>4.1. Le travail, un intégrateur puissant mais des conditions d’emploi qui limitent ce rôle</vt:lpstr>
      <vt:lpstr>4.1. Le travail, un intégrateur puissant mais des conditions d’emploi qui limitent ce rôle</vt:lpstr>
      <vt:lpstr>4.1. Le travail, un intégrateur puissant mais des conditions d’emploi qui limitent ce rôle</vt:lpstr>
      <vt:lpstr>4.1. Le travail, un intégrateur puissant mais des conditions d’emploi qui limitent ce rôle</vt:lpstr>
      <vt:lpstr>4.1. Le travail, un intégrateur puissant mais des conditions d’emploi qui limitent ce rôle</vt:lpstr>
      <vt:lpstr>4. Le travail comme source d’intégration sociale </vt:lpstr>
      <vt:lpstr>4.2. Le sens du travail</vt:lpstr>
      <vt:lpstr>4.2. Le sens du travail</vt:lpstr>
      <vt:lpstr>4.2. Le sens du travail</vt:lpstr>
      <vt:lpstr>4.2. Le sens du travail</vt:lpstr>
      <vt:lpstr>Merci pour votre attention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Quelles mutations du travail et de l’emploi ?</dc:title>
  <dc:creator>Sandrine Parayre</dc:creator>
  <cp:lastModifiedBy>Sandrine Parayre</cp:lastModifiedBy>
  <cp:revision>66</cp:revision>
  <dcterms:created xsi:type="dcterms:W3CDTF">2023-05-18T04:50:03Z</dcterms:created>
  <dcterms:modified xsi:type="dcterms:W3CDTF">2023-05-26T04:19:11Z</dcterms:modified>
</cp:coreProperties>
</file>